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5" r:id="rId3"/>
    <p:sldId id="298" r:id="rId4"/>
    <p:sldId id="304" r:id="rId5"/>
    <p:sldId id="305" r:id="rId6"/>
    <p:sldId id="300" r:id="rId7"/>
    <p:sldId id="301" r:id="rId8"/>
    <p:sldId id="302" r:id="rId9"/>
    <p:sldId id="303" r:id="rId10"/>
    <p:sldId id="308" r:id="rId11"/>
    <p:sldId id="30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32B936-61C7-B6D4-7B7C-0023DDD809DE}" name="Brady Yount, Dana@CDFA" initials="BYD" userId="S::Dana.BradyYount@cdfa.ca.gov::f2035aaa-8225-46e7-8dd3-b239ca0682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F2ED"/>
    <a:srgbClr val="487057"/>
    <a:srgbClr val="CEE0D5"/>
    <a:srgbClr val="B2CEBD"/>
    <a:srgbClr val="528063"/>
    <a:srgbClr val="5478A7"/>
    <a:srgbClr val="E1C51F"/>
    <a:srgbClr val="D2BE2E"/>
    <a:srgbClr val="6094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4724" autoAdjust="0"/>
  </p:normalViewPr>
  <p:slideViewPr>
    <p:cSldViewPr snapToGrid="0">
      <p:cViewPr varScale="1">
        <p:scale>
          <a:sx n="78" d="100"/>
          <a:sy n="78" d="100"/>
        </p:scale>
        <p:origin x="701" y="-322"/>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0BB97-3B68-4241-B9B7-653A401A5300}"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FCA94-AA63-4BAF-861E-37198930B7DA}" type="slidenum">
              <a:rPr lang="en-US" smtClean="0"/>
              <a:t>‹#›</a:t>
            </a:fld>
            <a:endParaRPr lang="en-US"/>
          </a:p>
        </p:txBody>
      </p:sp>
    </p:spTree>
    <p:extLst>
      <p:ext uri="{BB962C8B-B14F-4D97-AF65-F5344CB8AC3E}">
        <p14:creationId xmlns:p14="http://schemas.microsoft.com/office/powerpoint/2010/main" val="311044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1</a:t>
            </a:fld>
            <a:endParaRPr lang="en-US"/>
          </a:p>
        </p:txBody>
      </p:sp>
    </p:spTree>
    <p:extLst>
      <p:ext uri="{BB962C8B-B14F-4D97-AF65-F5344CB8AC3E}">
        <p14:creationId xmlns:p14="http://schemas.microsoft.com/office/powerpoint/2010/main" val="167609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10</a:t>
            </a:fld>
            <a:endParaRPr lang="en-US"/>
          </a:p>
        </p:txBody>
      </p:sp>
    </p:spTree>
    <p:extLst>
      <p:ext uri="{BB962C8B-B14F-4D97-AF65-F5344CB8AC3E}">
        <p14:creationId xmlns:p14="http://schemas.microsoft.com/office/powerpoint/2010/main" val="602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11</a:t>
            </a:fld>
            <a:endParaRPr lang="en-US"/>
          </a:p>
        </p:txBody>
      </p:sp>
    </p:spTree>
    <p:extLst>
      <p:ext uri="{BB962C8B-B14F-4D97-AF65-F5344CB8AC3E}">
        <p14:creationId xmlns:p14="http://schemas.microsoft.com/office/powerpoint/2010/main" val="234555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2</a:t>
            </a:fld>
            <a:endParaRPr lang="en-US"/>
          </a:p>
        </p:txBody>
      </p:sp>
    </p:spTree>
    <p:extLst>
      <p:ext uri="{BB962C8B-B14F-4D97-AF65-F5344CB8AC3E}">
        <p14:creationId xmlns:p14="http://schemas.microsoft.com/office/powerpoint/2010/main" val="1392659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3</a:t>
            </a:fld>
            <a:endParaRPr lang="en-US"/>
          </a:p>
        </p:txBody>
      </p:sp>
    </p:spTree>
    <p:extLst>
      <p:ext uri="{BB962C8B-B14F-4D97-AF65-F5344CB8AC3E}">
        <p14:creationId xmlns:p14="http://schemas.microsoft.com/office/powerpoint/2010/main" val="178443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4</a:t>
            </a:fld>
            <a:endParaRPr lang="en-US"/>
          </a:p>
        </p:txBody>
      </p:sp>
    </p:spTree>
    <p:extLst>
      <p:ext uri="{BB962C8B-B14F-4D97-AF65-F5344CB8AC3E}">
        <p14:creationId xmlns:p14="http://schemas.microsoft.com/office/powerpoint/2010/main" val="905682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with the December 13 discussion, which was Agenda item 6. </a:t>
            </a:r>
          </a:p>
          <a:p>
            <a:endParaRPr lang="en-US" dirty="0"/>
          </a:p>
          <a:p>
            <a:r>
              <a:rPr lang="en-US" dirty="0"/>
              <a:t>As you recall, you heard from a panel consisting of </a:t>
            </a:r>
            <a:r>
              <a:rPr lang="en-US" b="0" i="0" dirty="0">
                <a:solidFill>
                  <a:srgbClr val="000000"/>
                </a:solidFill>
                <a:effectLst/>
                <a:latin typeface="Calibri" panose="020F0502020204030204" pitchFamily="34" charset="0"/>
              </a:rPr>
              <a:t>subject matter experts Dr. Margaret </a:t>
            </a:r>
            <a:r>
              <a:rPr lang="en-US" b="0" i="0" dirty="0" err="1">
                <a:solidFill>
                  <a:srgbClr val="000000"/>
                </a:solidFill>
                <a:effectLst/>
                <a:latin typeface="Calibri" panose="020F0502020204030204" pitchFamily="34" charset="0"/>
              </a:rPr>
              <a:t>Smiter-Kopperl</a:t>
            </a:r>
            <a:r>
              <a:rPr lang="en-US" b="0" i="0" dirty="0">
                <a:solidFill>
                  <a:srgbClr val="000000"/>
                </a:solidFill>
                <a:effectLst/>
                <a:latin typeface="Calibri" panose="020F0502020204030204" pitchFamily="34" charset="0"/>
              </a:rPr>
              <a:t> from the Lockeford Plant Materials Center USDA Resources Conservation Service, Dr. Cristina Lazcano, associate professor from Soil Biodiversity and Health Lab, UC Davis, Timothy York, CEO of the California Leafy Green Marketing Agreement, and Dr. Daniel Rath, agricultural soil carbon scientist from the Natural Resources Defense Council (NRDC)</a:t>
            </a:r>
            <a:r>
              <a:rPr lang="en-US" dirty="0"/>
              <a:t>. </a:t>
            </a:r>
          </a:p>
        </p:txBody>
      </p:sp>
      <p:sp>
        <p:nvSpPr>
          <p:cNvPr id="4" name="Slide Number Placeholder 3"/>
          <p:cNvSpPr>
            <a:spLocks noGrp="1"/>
          </p:cNvSpPr>
          <p:nvPr>
            <p:ph type="sldNum" sz="quarter" idx="5"/>
          </p:nvPr>
        </p:nvSpPr>
        <p:spPr/>
        <p:txBody>
          <a:bodyPr/>
          <a:lstStyle/>
          <a:p>
            <a:fld id="{FD1FCA94-AA63-4BAF-861E-37198930B7DA}" type="slidenum">
              <a:rPr lang="en-US" smtClean="0"/>
              <a:t>5</a:t>
            </a:fld>
            <a:endParaRPr lang="en-US"/>
          </a:p>
        </p:txBody>
      </p:sp>
    </p:spTree>
    <p:extLst>
      <p:ext uri="{BB962C8B-B14F-4D97-AF65-F5344CB8AC3E}">
        <p14:creationId xmlns:p14="http://schemas.microsoft.com/office/powerpoint/2010/main" val="4280283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6</a:t>
            </a:fld>
            <a:endParaRPr lang="en-US"/>
          </a:p>
        </p:txBody>
      </p:sp>
    </p:spTree>
    <p:extLst>
      <p:ext uri="{BB962C8B-B14F-4D97-AF65-F5344CB8AC3E}">
        <p14:creationId xmlns:p14="http://schemas.microsoft.com/office/powerpoint/2010/main" val="1019982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7</a:t>
            </a:fld>
            <a:endParaRPr lang="en-US"/>
          </a:p>
        </p:txBody>
      </p:sp>
    </p:spTree>
    <p:extLst>
      <p:ext uri="{BB962C8B-B14F-4D97-AF65-F5344CB8AC3E}">
        <p14:creationId xmlns:p14="http://schemas.microsoft.com/office/powerpoint/2010/main" val="424995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8</a:t>
            </a:fld>
            <a:endParaRPr lang="en-US"/>
          </a:p>
        </p:txBody>
      </p:sp>
    </p:spTree>
    <p:extLst>
      <p:ext uri="{BB962C8B-B14F-4D97-AF65-F5344CB8AC3E}">
        <p14:creationId xmlns:p14="http://schemas.microsoft.com/office/powerpoint/2010/main" val="853132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9</a:t>
            </a:fld>
            <a:endParaRPr lang="en-US"/>
          </a:p>
        </p:txBody>
      </p:sp>
    </p:spTree>
    <p:extLst>
      <p:ext uri="{BB962C8B-B14F-4D97-AF65-F5344CB8AC3E}">
        <p14:creationId xmlns:p14="http://schemas.microsoft.com/office/powerpoint/2010/main" val="2378827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2B03-005A-4E20-B75C-D1EA9B3B4B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ED97BB-C456-4E41-9022-855F1C4EDB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B24AFC-8245-4484-83A2-C0FF4314676A}"/>
              </a:ext>
            </a:extLst>
          </p:cNvPr>
          <p:cNvSpPr>
            <a:spLocks noGrp="1"/>
          </p:cNvSpPr>
          <p:nvPr>
            <p:ph type="dt" sz="half" idx="10"/>
          </p:nvPr>
        </p:nvSpPr>
        <p:spPr/>
        <p:txBody>
          <a:bodyPr/>
          <a:lstStyle/>
          <a:p>
            <a:fld id="{6ED595EC-3D3B-4BCC-AEC6-35567F27596A}" type="datetimeFigureOut">
              <a:rPr lang="en-US" smtClean="0"/>
              <a:t>3/6/2023</a:t>
            </a:fld>
            <a:endParaRPr lang="en-US"/>
          </a:p>
        </p:txBody>
      </p:sp>
      <p:sp>
        <p:nvSpPr>
          <p:cNvPr id="5" name="Footer Placeholder 4">
            <a:extLst>
              <a:ext uri="{FF2B5EF4-FFF2-40B4-BE49-F238E27FC236}">
                <a16:creationId xmlns:a16="http://schemas.microsoft.com/office/drawing/2014/main" id="{7FA8B9AA-11CF-47E4-8D59-EEED4ED85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26386-F8E8-4917-BD27-D9B1DC7FE562}"/>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45202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1D9F-6E43-4BAA-9753-274BAB4E35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19E8EC-DE70-47FE-A55C-F13070FD68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B24C8-1E43-42D1-B6A7-13C2B2AFC98B}"/>
              </a:ext>
            </a:extLst>
          </p:cNvPr>
          <p:cNvSpPr>
            <a:spLocks noGrp="1"/>
          </p:cNvSpPr>
          <p:nvPr>
            <p:ph type="dt" sz="half" idx="10"/>
          </p:nvPr>
        </p:nvSpPr>
        <p:spPr/>
        <p:txBody>
          <a:bodyPr/>
          <a:lstStyle/>
          <a:p>
            <a:fld id="{6ED595EC-3D3B-4BCC-AEC6-35567F27596A}" type="datetimeFigureOut">
              <a:rPr lang="en-US" smtClean="0"/>
              <a:t>3/6/2023</a:t>
            </a:fld>
            <a:endParaRPr lang="en-US"/>
          </a:p>
        </p:txBody>
      </p:sp>
      <p:sp>
        <p:nvSpPr>
          <p:cNvPr id="5" name="Footer Placeholder 4">
            <a:extLst>
              <a:ext uri="{FF2B5EF4-FFF2-40B4-BE49-F238E27FC236}">
                <a16:creationId xmlns:a16="http://schemas.microsoft.com/office/drawing/2014/main" id="{F4B5D9C9-E018-43E0-9CC0-A5C6BF828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D36F7A-EE5C-4501-9393-F8AE275D037A}"/>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58003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85B023-64AD-49A1-985C-FC6FAB8EA1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E848A3-41F7-48A0-8E21-3AB44DBBE0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41550B-8CEA-43B5-B844-D21786339278}"/>
              </a:ext>
            </a:extLst>
          </p:cNvPr>
          <p:cNvSpPr>
            <a:spLocks noGrp="1"/>
          </p:cNvSpPr>
          <p:nvPr>
            <p:ph type="dt" sz="half" idx="10"/>
          </p:nvPr>
        </p:nvSpPr>
        <p:spPr/>
        <p:txBody>
          <a:bodyPr/>
          <a:lstStyle/>
          <a:p>
            <a:fld id="{6ED595EC-3D3B-4BCC-AEC6-35567F27596A}" type="datetimeFigureOut">
              <a:rPr lang="en-US" smtClean="0"/>
              <a:t>3/6/2023</a:t>
            </a:fld>
            <a:endParaRPr lang="en-US"/>
          </a:p>
        </p:txBody>
      </p:sp>
      <p:sp>
        <p:nvSpPr>
          <p:cNvPr id="5" name="Footer Placeholder 4">
            <a:extLst>
              <a:ext uri="{FF2B5EF4-FFF2-40B4-BE49-F238E27FC236}">
                <a16:creationId xmlns:a16="http://schemas.microsoft.com/office/drawing/2014/main" id="{9662D61A-0373-43CE-AFBC-36AF49F9C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5F876-A64B-4BD4-B463-775B9CEEA50B}"/>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189609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B166-7285-47DA-B169-5743B3FD0C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74CE9D-7A68-467A-A897-051882234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9E844-5BFB-413D-AD1C-08C4ACE11E25}"/>
              </a:ext>
            </a:extLst>
          </p:cNvPr>
          <p:cNvSpPr>
            <a:spLocks noGrp="1"/>
          </p:cNvSpPr>
          <p:nvPr>
            <p:ph type="dt" sz="half" idx="10"/>
          </p:nvPr>
        </p:nvSpPr>
        <p:spPr/>
        <p:txBody>
          <a:bodyPr/>
          <a:lstStyle/>
          <a:p>
            <a:fld id="{6ED595EC-3D3B-4BCC-AEC6-35567F27596A}" type="datetimeFigureOut">
              <a:rPr lang="en-US" smtClean="0"/>
              <a:t>3/6/2023</a:t>
            </a:fld>
            <a:endParaRPr lang="en-US"/>
          </a:p>
        </p:txBody>
      </p:sp>
      <p:sp>
        <p:nvSpPr>
          <p:cNvPr id="5" name="Footer Placeholder 4">
            <a:extLst>
              <a:ext uri="{FF2B5EF4-FFF2-40B4-BE49-F238E27FC236}">
                <a16:creationId xmlns:a16="http://schemas.microsoft.com/office/drawing/2014/main" id="{8355FE81-79B7-4046-9DFD-DBD76657E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C3BA2-D4B1-4578-B479-2184079C68C8}"/>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2587428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5676-D621-47EC-8B9B-122B0EFEE9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ED7022-E467-402F-8F5D-2317C20259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62A849-F673-4F9D-8DDF-DAA13BD8D3D0}"/>
              </a:ext>
            </a:extLst>
          </p:cNvPr>
          <p:cNvSpPr>
            <a:spLocks noGrp="1"/>
          </p:cNvSpPr>
          <p:nvPr>
            <p:ph type="dt" sz="half" idx="10"/>
          </p:nvPr>
        </p:nvSpPr>
        <p:spPr/>
        <p:txBody>
          <a:bodyPr/>
          <a:lstStyle/>
          <a:p>
            <a:fld id="{6ED595EC-3D3B-4BCC-AEC6-35567F27596A}" type="datetimeFigureOut">
              <a:rPr lang="en-US" smtClean="0"/>
              <a:t>3/6/2023</a:t>
            </a:fld>
            <a:endParaRPr lang="en-US"/>
          </a:p>
        </p:txBody>
      </p:sp>
      <p:sp>
        <p:nvSpPr>
          <p:cNvPr id="5" name="Footer Placeholder 4">
            <a:extLst>
              <a:ext uri="{FF2B5EF4-FFF2-40B4-BE49-F238E27FC236}">
                <a16:creationId xmlns:a16="http://schemas.microsoft.com/office/drawing/2014/main" id="{E5ABDA4C-68C5-4395-AECC-F82E213EC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DE375-3F1B-4CE5-8AA9-05BB5013946B}"/>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161249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30EAA-E882-41F1-B627-D7EC1AEB00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573A0-6F8B-4FDD-9756-B5DC455411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136A3F-F87C-4095-80E3-BA4A7E2F93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C6F392-8089-42DA-AF52-AE6A7D74EA7B}"/>
              </a:ext>
            </a:extLst>
          </p:cNvPr>
          <p:cNvSpPr>
            <a:spLocks noGrp="1"/>
          </p:cNvSpPr>
          <p:nvPr>
            <p:ph type="dt" sz="half" idx="10"/>
          </p:nvPr>
        </p:nvSpPr>
        <p:spPr/>
        <p:txBody>
          <a:bodyPr/>
          <a:lstStyle/>
          <a:p>
            <a:fld id="{6ED595EC-3D3B-4BCC-AEC6-35567F27596A}" type="datetimeFigureOut">
              <a:rPr lang="en-US" smtClean="0"/>
              <a:t>3/6/2023</a:t>
            </a:fld>
            <a:endParaRPr lang="en-US"/>
          </a:p>
        </p:txBody>
      </p:sp>
      <p:sp>
        <p:nvSpPr>
          <p:cNvPr id="6" name="Footer Placeholder 5">
            <a:extLst>
              <a:ext uri="{FF2B5EF4-FFF2-40B4-BE49-F238E27FC236}">
                <a16:creationId xmlns:a16="http://schemas.microsoft.com/office/drawing/2014/main" id="{EF5C5DE4-E894-4FDD-AB07-606942CEA4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2B31E-6CEC-4781-B6ED-4E6DC7CE6445}"/>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378421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8355B-9271-4399-9E4F-082F096006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FEF66D-6894-4FAA-B406-F34013149B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D5321C-65E3-4492-B718-0CD88C8752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D87ED7-02ED-4A30-89C1-46F8284523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6348FF-9815-4C5A-B081-B43B969D1E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A0F828-F473-41EB-9C8D-4F945B165778}"/>
              </a:ext>
            </a:extLst>
          </p:cNvPr>
          <p:cNvSpPr>
            <a:spLocks noGrp="1"/>
          </p:cNvSpPr>
          <p:nvPr>
            <p:ph type="dt" sz="half" idx="10"/>
          </p:nvPr>
        </p:nvSpPr>
        <p:spPr/>
        <p:txBody>
          <a:bodyPr/>
          <a:lstStyle/>
          <a:p>
            <a:fld id="{6ED595EC-3D3B-4BCC-AEC6-35567F27596A}" type="datetimeFigureOut">
              <a:rPr lang="en-US" smtClean="0"/>
              <a:t>3/6/2023</a:t>
            </a:fld>
            <a:endParaRPr lang="en-US"/>
          </a:p>
        </p:txBody>
      </p:sp>
      <p:sp>
        <p:nvSpPr>
          <p:cNvPr id="8" name="Footer Placeholder 7">
            <a:extLst>
              <a:ext uri="{FF2B5EF4-FFF2-40B4-BE49-F238E27FC236}">
                <a16:creationId xmlns:a16="http://schemas.microsoft.com/office/drawing/2014/main" id="{3F240C1C-ADB9-4C98-B61D-544E6CF196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E0F767-29C3-41F5-AF43-7AF9275884B2}"/>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298928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E5A2-8ADA-4544-85D7-FFC1010446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B0A39D-DF70-48A6-8CDA-4465FBCFCF80}"/>
              </a:ext>
            </a:extLst>
          </p:cNvPr>
          <p:cNvSpPr>
            <a:spLocks noGrp="1"/>
          </p:cNvSpPr>
          <p:nvPr>
            <p:ph type="dt" sz="half" idx="10"/>
          </p:nvPr>
        </p:nvSpPr>
        <p:spPr/>
        <p:txBody>
          <a:bodyPr/>
          <a:lstStyle/>
          <a:p>
            <a:fld id="{6ED595EC-3D3B-4BCC-AEC6-35567F27596A}" type="datetimeFigureOut">
              <a:rPr lang="en-US" smtClean="0"/>
              <a:t>3/6/2023</a:t>
            </a:fld>
            <a:endParaRPr lang="en-US"/>
          </a:p>
        </p:txBody>
      </p:sp>
      <p:sp>
        <p:nvSpPr>
          <p:cNvPr id="4" name="Footer Placeholder 3">
            <a:extLst>
              <a:ext uri="{FF2B5EF4-FFF2-40B4-BE49-F238E27FC236}">
                <a16:creationId xmlns:a16="http://schemas.microsoft.com/office/drawing/2014/main" id="{8323E271-362F-4B96-A52C-0B8F537516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D6DBDE-A982-48A1-9F7D-D602F3D85D00}"/>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183640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B423C0-A29D-4631-AC9D-C7098A1355E0}"/>
              </a:ext>
            </a:extLst>
          </p:cNvPr>
          <p:cNvSpPr>
            <a:spLocks noGrp="1"/>
          </p:cNvSpPr>
          <p:nvPr>
            <p:ph type="dt" sz="half" idx="10"/>
          </p:nvPr>
        </p:nvSpPr>
        <p:spPr/>
        <p:txBody>
          <a:bodyPr/>
          <a:lstStyle/>
          <a:p>
            <a:fld id="{6ED595EC-3D3B-4BCC-AEC6-35567F27596A}" type="datetimeFigureOut">
              <a:rPr lang="en-US" smtClean="0"/>
              <a:t>3/6/2023</a:t>
            </a:fld>
            <a:endParaRPr lang="en-US"/>
          </a:p>
        </p:txBody>
      </p:sp>
      <p:sp>
        <p:nvSpPr>
          <p:cNvPr id="3" name="Footer Placeholder 2">
            <a:extLst>
              <a:ext uri="{FF2B5EF4-FFF2-40B4-BE49-F238E27FC236}">
                <a16:creationId xmlns:a16="http://schemas.microsoft.com/office/drawing/2014/main" id="{BBE833AA-4145-4283-9544-388EB92C42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78A70E-845B-40B2-A313-F67E696C744D}"/>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121285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75D4-87AA-4137-99DC-523EA2897D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E72C43-6CAB-47B2-AC89-10A4115B05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C68DAB-337A-400C-B405-622DC126E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D1E6D-4597-4430-A2CB-AE517214DD94}"/>
              </a:ext>
            </a:extLst>
          </p:cNvPr>
          <p:cNvSpPr>
            <a:spLocks noGrp="1"/>
          </p:cNvSpPr>
          <p:nvPr>
            <p:ph type="dt" sz="half" idx="10"/>
          </p:nvPr>
        </p:nvSpPr>
        <p:spPr/>
        <p:txBody>
          <a:bodyPr/>
          <a:lstStyle/>
          <a:p>
            <a:fld id="{6ED595EC-3D3B-4BCC-AEC6-35567F27596A}" type="datetimeFigureOut">
              <a:rPr lang="en-US" smtClean="0"/>
              <a:t>3/6/2023</a:t>
            </a:fld>
            <a:endParaRPr lang="en-US"/>
          </a:p>
        </p:txBody>
      </p:sp>
      <p:sp>
        <p:nvSpPr>
          <p:cNvPr id="6" name="Footer Placeholder 5">
            <a:extLst>
              <a:ext uri="{FF2B5EF4-FFF2-40B4-BE49-F238E27FC236}">
                <a16:creationId xmlns:a16="http://schemas.microsoft.com/office/drawing/2014/main" id="{B2097F5F-A63B-458F-A1CE-2611B05B5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33258A-D1F9-4E1C-8B3D-5D519877A816}"/>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103952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6A16C-CD55-4A62-B8ED-39045B09D1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AA1A70-DF2C-45C4-9E0A-26A39ACCE5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0B5607-78EA-4897-9FC3-FEECEE3B6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4A5EE3-A5E7-467B-8BF0-73CF60426B44}"/>
              </a:ext>
            </a:extLst>
          </p:cNvPr>
          <p:cNvSpPr>
            <a:spLocks noGrp="1"/>
          </p:cNvSpPr>
          <p:nvPr>
            <p:ph type="dt" sz="half" idx="10"/>
          </p:nvPr>
        </p:nvSpPr>
        <p:spPr/>
        <p:txBody>
          <a:bodyPr/>
          <a:lstStyle/>
          <a:p>
            <a:fld id="{6ED595EC-3D3B-4BCC-AEC6-35567F27596A}" type="datetimeFigureOut">
              <a:rPr lang="en-US" smtClean="0"/>
              <a:t>3/6/2023</a:t>
            </a:fld>
            <a:endParaRPr lang="en-US"/>
          </a:p>
        </p:txBody>
      </p:sp>
      <p:sp>
        <p:nvSpPr>
          <p:cNvPr id="6" name="Footer Placeholder 5">
            <a:extLst>
              <a:ext uri="{FF2B5EF4-FFF2-40B4-BE49-F238E27FC236}">
                <a16:creationId xmlns:a16="http://schemas.microsoft.com/office/drawing/2014/main" id="{B4E52C8B-6273-450A-9FD8-190BE1935A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05A81-4B8E-403A-89CF-8AA85D9310A6}"/>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347491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4A046D-B329-405B-A2AF-24481B555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22E0CF-4850-43A6-8D9F-4BE65C6FD5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A8E4B-7805-48F6-A1F5-C8E0913B1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595EC-3D3B-4BCC-AEC6-35567F27596A}" type="datetimeFigureOut">
              <a:rPr lang="en-US" smtClean="0"/>
              <a:t>3/6/2023</a:t>
            </a:fld>
            <a:endParaRPr lang="en-US"/>
          </a:p>
        </p:txBody>
      </p:sp>
      <p:sp>
        <p:nvSpPr>
          <p:cNvPr id="5" name="Footer Placeholder 4">
            <a:extLst>
              <a:ext uri="{FF2B5EF4-FFF2-40B4-BE49-F238E27FC236}">
                <a16:creationId xmlns:a16="http://schemas.microsoft.com/office/drawing/2014/main" id="{190FA16C-A891-41F0-B347-4CAAC637D8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F596B9-829C-407B-853A-335B3404B9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04277-F464-437D-8B79-8204966591FD}" type="slidenum">
              <a:rPr lang="en-US" smtClean="0"/>
              <a:t>‹#›</a:t>
            </a:fld>
            <a:endParaRPr lang="en-US"/>
          </a:p>
        </p:txBody>
      </p:sp>
    </p:spTree>
    <p:extLst>
      <p:ext uri="{BB962C8B-B14F-4D97-AF65-F5344CB8AC3E}">
        <p14:creationId xmlns:p14="http://schemas.microsoft.com/office/powerpoint/2010/main" val="287502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lants in terraces">
            <a:extLst>
              <a:ext uri="{FF2B5EF4-FFF2-40B4-BE49-F238E27FC236}">
                <a16:creationId xmlns:a16="http://schemas.microsoft.com/office/drawing/2014/main" id="{E32EF9F4-A426-49B9-8DAF-23C5F0635478}"/>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2" name="Freeform: Shape 11">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402A298-52E3-4FBF-A475-9733B15D0219}"/>
              </a:ext>
            </a:extLst>
          </p:cNvPr>
          <p:cNvSpPr>
            <a:spLocks noGrp="1"/>
          </p:cNvSpPr>
          <p:nvPr>
            <p:ph type="ctrTitle"/>
          </p:nvPr>
        </p:nvSpPr>
        <p:spPr>
          <a:xfrm>
            <a:off x="176462" y="4199860"/>
            <a:ext cx="9833811" cy="1896139"/>
          </a:xfrm>
        </p:spPr>
        <p:txBody>
          <a:bodyPr anchor="ctr">
            <a:normAutofit fontScale="90000"/>
          </a:bodyPr>
          <a:lstStyle/>
          <a:p>
            <a:r>
              <a:rPr lang="en-US" b="1" dirty="0">
                <a:solidFill>
                  <a:srgbClr val="FFFFFF"/>
                </a:solidFill>
                <a:latin typeface="Century Gothic" panose="020B0502020202020204" pitchFamily="34" charset="0"/>
              </a:rPr>
              <a:t>Framework for defining Regenerative Agriculture </a:t>
            </a:r>
            <a:r>
              <a:rPr lang="en-US" sz="4000" b="1" dirty="0">
                <a:solidFill>
                  <a:srgbClr val="FFFFFF"/>
                </a:solidFill>
                <a:latin typeface="Century Gothic" panose="020B0502020202020204" pitchFamily="34" charset="0"/>
              </a:rPr>
              <a:t>February 9, 2023</a:t>
            </a:r>
            <a:endParaRPr lang="en-US" b="1" dirty="0">
              <a:solidFill>
                <a:srgbClr val="FFFFFF"/>
              </a:solidFill>
              <a:latin typeface="Century Gothic" panose="020B0502020202020204" pitchFamily="34" charset="0"/>
            </a:endParaRPr>
          </a:p>
        </p:txBody>
      </p:sp>
      <p:sp>
        <p:nvSpPr>
          <p:cNvPr id="6" name="Rectangle 5">
            <a:extLst>
              <a:ext uri="{FF2B5EF4-FFF2-40B4-BE49-F238E27FC236}">
                <a16:creationId xmlns:a16="http://schemas.microsoft.com/office/drawing/2014/main" id="{2CE668BF-9942-4433-9814-72D3D85F84F8}"/>
              </a:ext>
            </a:extLst>
          </p:cNvPr>
          <p:cNvSpPr/>
          <p:nvPr/>
        </p:nvSpPr>
        <p:spPr>
          <a:xfrm>
            <a:off x="9527176" y="365760"/>
            <a:ext cx="2664823"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DFA - County Job Opportunities">
            <a:extLst>
              <a:ext uri="{FF2B5EF4-FFF2-40B4-BE49-F238E27FC236}">
                <a16:creationId xmlns:a16="http://schemas.microsoft.com/office/drawing/2014/main" id="{66301B48-1D2F-46AC-9F9E-CD9FF4D22AE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828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3AFC7D8-0E10-4598-B01F-6E41A160C3ED}"/>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FA - County Job Opportunities">
            <a:extLst>
              <a:ext uri="{FF2B5EF4-FFF2-40B4-BE49-F238E27FC236}">
                <a16:creationId xmlns:a16="http://schemas.microsoft.com/office/drawing/2014/main" id="{9AE5338C-7FE6-4D6C-A7BC-A0CFC5D06E4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7652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Subcommittee Discussion – February 17</a:t>
            </a:r>
            <a:r>
              <a:rPr lang="en-US" baseline="30000" dirty="0">
                <a:solidFill>
                  <a:schemeClr val="bg1"/>
                </a:solidFill>
                <a:latin typeface="Century Gothic" panose="020B0502020202020204" pitchFamily="34" charset="0"/>
              </a:rPr>
              <a:t>th</a:t>
            </a:r>
            <a:r>
              <a:rPr lang="en-US" dirty="0">
                <a:solidFill>
                  <a:schemeClr val="bg1"/>
                </a:solidFill>
                <a:latin typeface="Century Gothic" panose="020B0502020202020204" pitchFamily="34" charset="0"/>
              </a:rPr>
              <a:t> </a:t>
            </a: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642581" y="2032636"/>
            <a:ext cx="1080318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sz="2000" b="1" dirty="0">
              <a:solidFill>
                <a:schemeClr val="tx1">
                  <a:lumMod val="75000"/>
                  <a:lumOff val="25000"/>
                </a:schemeClr>
              </a:solidFill>
              <a:latin typeface="Century Gothic" panose="020B0502020202020204" pitchFamily="34" charset="0"/>
            </a:endParaRPr>
          </a:p>
        </p:txBody>
      </p:sp>
      <p:sp>
        <p:nvSpPr>
          <p:cNvPr id="14" name="Content Placeholder 2">
            <a:extLst>
              <a:ext uri="{FF2B5EF4-FFF2-40B4-BE49-F238E27FC236}">
                <a16:creationId xmlns:a16="http://schemas.microsoft.com/office/drawing/2014/main" id="{D62549C9-26A1-47F4-810C-70B4A6BBCAFC}"/>
              </a:ext>
            </a:extLst>
          </p:cNvPr>
          <p:cNvSpPr txBox="1">
            <a:spLocks/>
          </p:cNvSpPr>
          <p:nvPr/>
        </p:nvSpPr>
        <p:spPr>
          <a:xfrm>
            <a:off x="747084" y="2081940"/>
            <a:ext cx="10756939"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75000"/>
                  <a:lumOff val="25000"/>
                </a:schemeClr>
              </a:solidFill>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C5060F7-6DD0-E9AF-F184-2A8F688F6DD0}"/>
              </a:ext>
            </a:extLst>
          </p:cNvPr>
          <p:cNvSpPr txBox="1"/>
          <p:nvPr/>
        </p:nvSpPr>
        <p:spPr>
          <a:xfrm flipH="1">
            <a:off x="821180" y="1464546"/>
            <a:ext cx="10623736" cy="6863417"/>
          </a:xfrm>
          <a:prstGeom prst="rect">
            <a:avLst/>
          </a:prstGeom>
          <a:noFill/>
        </p:spPr>
        <p:txBody>
          <a:bodyPr wrap="square" rtlCol="0">
            <a:spAutoFit/>
          </a:bodyPr>
          <a:lstStyle/>
          <a:p>
            <a:endParaRPr lang="en-US" sz="2000" dirty="0">
              <a:solidFill>
                <a:srgbClr val="2E2E2E"/>
              </a:solidFill>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Chair Dlott and members Dawley, Diggs, and Norris met with scientist Dana Yount and Deputy Secretary for Climate and Working Lands Virginia Jameson to further discuss the framework </a:t>
            </a:r>
          </a:p>
          <a:p>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The group added language to specify that the definition should be “applicable, relevant, and useful for California Agriculture” </a:t>
            </a:r>
          </a:p>
          <a:p>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The group added ‘Leads to,’ ‘Provides,’ ‘Allows for,’ and ‘Builds’ to existing framework guidelines </a:t>
            </a:r>
          </a:p>
          <a:p>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Healthy Soils Program practices were added as examples that could help build soil health to support the last framework guideline</a:t>
            </a:r>
          </a:p>
          <a:p>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The group wanted to keep California Agriculture as the main goal, focusing on how Regenerative Agriculture would impact producer to consumer</a:t>
            </a:r>
          </a:p>
          <a:p>
            <a:endParaRPr lang="en-US" sz="2400" dirty="0">
              <a:latin typeface="Century Gothic" panose="020B0502020202020204" pitchFamily="34" charset="0"/>
            </a:endParaRPr>
          </a:p>
          <a:p>
            <a:pPr marL="342900" indent="-342900">
              <a:buFont typeface="Arial" panose="020B0604020202020204" pitchFamily="34" charset="0"/>
              <a:buChar char="•"/>
            </a:pPr>
            <a:endParaRPr lang="en-US" sz="2400" dirty="0">
              <a:latin typeface="Century Gothic" panose="020B0502020202020204" pitchFamily="34" charset="0"/>
            </a:endParaRPr>
          </a:p>
          <a:p>
            <a:pPr marL="342900" indent="-342900">
              <a:buFont typeface="Arial" panose="020B0604020202020204" pitchFamily="34" charset="0"/>
              <a:buChar char="•"/>
            </a:pPr>
            <a:endParaRPr lang="en-US" sz="2400" dirty="0">
              <a:latin typeface="Century Gothic" panose="020B0502020202020204" pitchFamily="34" charset="0"/>
            </a:endParaRPr>
          </a:p>
          <a:p>
            <a:pPr marL="342900" indent="-342900">
              <a:buFont typeface="Arial" panose="020B0604020202020204" pitchFamily="34" charset="0"/>
              <a:buChar char="•"/>
            </a:pPr>
            <a:endParaRPr lang="en-US" sz="2400" dirty="0">
              <a:latin typeface="Century Gothic" panose="020B0502020202020204" pitchFamily="34" charset="0"/>
            </a:endParaRPr>
          </a:p>
          <a:p>
            <a:pPr algn="ctr"/>
            <a:endParaRPr lang="en-US" sz="2400" b="1" dirty="0">
              <a:latin typeface="Century Gothic" panose="020B0502020202020204" pitchFamily="34" charset="0"/>
            </a:endParaRPr>
          </a:p>
        </p:txBody>
      </p:sp>
    </p:spTree>
    <p:extLst>
      <p:ext uri="{BB962C8B-B14F-4D97-AF65-F5344CB8AC3E}">
        <p14:creationId xmlns:p14="http://schemas.microsoft.com/office/powerpoint/2010/main" val="1264631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3AFC7D8-0E10-4598-B01F-6E41A160C3ED}"/>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FA - County Job Opportunities">
            <a:extLst>
              <a:ext uri="{FF2B5EF4-FFF2-40B4-BE49-F238E27FC236}">
                <a16:creationId xmlns:a16="http://schemas.microsoft.com/office/drawing/2014/main" id="{9AE5338C-7FE6-4D6C-A7BC-A0CFC5D06E4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7652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Draft Framework for Discussion </a:t>
            </a:r>
          </a:p>
        </p:txBody>
      </p:sp>
      <p:sp>
        <p:nvSpPr>
          <p:cNvPr id="6" name="Rectangle 5">
            <a:extLst>
              <a:ext uri="{FF2B5EF4-FFF2-40B4-BE49-F238E27FC236}">
                <a16:creationId xmlns:a16="http://schemas.microsoft.com/office/drawing/2014/main" id="{61A7DB56-5797-4703-A534-75A17E2FEA1F}"/>
              </a:ext>
            </a:extLst>
          </p:cNvPr>
          <p:cNvSpPr/>
          <p:nvPr/>
        </p:nvSpPr>
        <p:spPr>
          <a:xfrm>
            <a:off x="246531" y="1927816"/>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642581" y="2032636"/>
            <a:ext cx="1080318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sz="2000" b="1" dirty="0">
              <a:solidFill>
                <a:schemeClr val="tx1">
                  <a:lumMod val="75000"/>
                  <a:lumOff val="25000"/>
                </a:schemeClr>
              </a:solidFill>
              <a:latin typeface="Century Gothic" panose="020B0502020202020204" pitchFamily="34" charset="0"/>
            </a:endParaRPr>
          </a:p>
        </p:txBody>
      </p:sp>
      <p:sp>
        <p:nvSpPr>
          <p:cNvPr id="14" name="Content Placeholder 2">
            <a:extLst>
              <a:ext uri="{FF2B5EF4-FFF2-40B4-BE49-F238E27FC236}">
                <a16:creationId xmlns:a16="http://schemas.microsoft.com/office/drawing/2014/main" id="{D62549C9-26A1-47F4-810C-70B4A6BBCAFC}"/>
              </a:ext>
            </a:extLst>
          </p:cNvPr>
          <p:cNvSpPr txBox="1">
            <a:spLocks/>
          </p:cNvSpPr>
          <p:nvPr/>
        </p:nvSpPr>
        <p:spPr>
          <a:xfrm>
            <a:off x="747084" y="1812925"/>
            <a:ext cx="10756939" cy="46793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spcBef>
                <a:spcPts val="0"/>
              </a:spcBef>
              <a:spcAft>
                <a:spcPts val="0"/>
              </a:spcAft>
            </a:pPr>
            <a:endParaRPr lang="en-US" dirty="0">
              <a:solidFill>
                <a:srgbClr val="FF0000"/>
              </a:solidFill>
              <a:latin typeface="Century Gothic" panose="020B0502020202020204" pitchFamily="34" charset="0"/>
              <a:ea typeface="+mj-ea"/>
              <a:cs typeface="+mj-cs"/>
            </a:endParaRPr>
          </a:p>
          <a:p>
            <a:pPr marL="0" marR="0" lvl="0" indent="0">
              <a:lnSpc>
                <a:spcPct val="120000"/>
              </a:lnSpc>
              <a:spcBef>
                <a:spcPts val="0"/>
              </a:spcBef>
              <a:spcAft>
                <a:spcPts val="0"/>
              </a:spcAft>
              <a:buNone/>
            </a:pPr>
            <a:r>
              <a:rPr lang="en-US" b="1" dirty="0">
                <a:latin typeface="Century Gothic" panose="020B0502020202020204" pitchFamily="34" charset="0"/>
                <a:ea typeface="+mj-ea"/>
                <a:cs typeface="+mj-cs"/>
              </a:rPr>
              <a:t>Recommended concepts for Regenerative Agriculture definition: </a:t>
            </a:r>
            <a:r>
              <a:rPr lang="en-US" dirty="0">
                <a:latin typeface="Century Gothic" panose="020B0502020202020204" pitchFamily="34" charset="0"/>
                <a:ea typeface="+mj-ea"/>
                <a:cs typeface="+mj-cs"/>
              </a:rPr>
              <a:t>Applicable, Relevant and Useful for California Agriculture  </a:t>
            </a:r>
          </a:p>
          <a:p>
            <a:pPr marL="0" marR="0" lvl="0" indent="0">
              <a:lnSpc>
                <a:spcPct val="120000"/>
              </a:lnSpc>
              <a:spcBef>
                <a:spcPts val="0"/>
              </a:spcBef>
              <a:spcAft>
                <a:spcPts val="0"/>
              </a:spcAft>
              <a:buNone/>
            </a:pPr>
            <a:endParaRPr lang="en-US" dirty="0">
              <a:solidFill>
                <a:srgbClr val="FF0000"/>
              </a:solidFill>
              <a:highlight>
                <a:srgbClr val="FFFFFF"/>
              </a:highlight>
              <a:latin typeface="Century Gothic" panose="020B0502020202020204" pitchFamily="34" charset="0"/>
              <a:ea typeface="+mj-ea"/>
              <a:cs typeface="+mj-cs"/>
            </a:endParaRPr>
          </a:p>
          <a:p>
            <a:pPr marR="0" lvl="0">
              <a:lnSpc>
                <a:spcPct val="120000"/>
              </a:lnSpc>
              <a:spcBef>
                <a:spcPts val="0"/>
              </a:spcBef>
              <a:spcAft>
                <a:spcPts val="0"/>
              </a:spcAft>
            </a:pPr>
            <a:r>
              <a:rPr lang="en-US" dirty="0">
                <a:solidFill>
                  <a:srgbClr val="FF0000"/>
                </a:solidFill>
                <a:highlight>
                  <a:srgbClr val="FFFFFF"/>
                </a:highlight>
                <a:latin typeface="Century Gothic" panose="020B0502020202020204" pitchFamily="34" charset="0"/>
                <a:ea typeface="+mj-ea"/>
                <a:cs typeface="+mj-cs"/>
              </a:rPr>
              <a:t>Leads to positive </a:t>
            </a:r>
            <a:r>
              <a:rPr lang="en-US" dirty="0">
                <a:solidFill>
                  <a:srgbClr val="FF0000"/>
                </a:solidFill>
                <a:latin typeface="Century Gothic" panose="020B0502020202020204" pitchFamily="34" charset="0"/>
                <a:ea typeface="+mj-ea"/>
                <a:cs typeface="+mj-cs"/>
              </a:rPr>
              <a:t>impacts on California’s environmental, social, and economic goals, including climate goals </a:t>
            </a:r>
            <a:endParaRPr lang="en-US" dirty="0">
              <a:latin typeface="Century Gothic" panose="020B0502020202020204" pitchFamily="34" charset="0"/>
              <a:ea typeface="+mj-ea"/>
              <a:cs typeface="+mj-cs"/>
            </a:endParaRPr>
          </a:p>
          <a:p>
            <a:pPr marR="0" lvl="0">
              <a:lnSpc>
                <a:spcPct val="120000"/>
              </a:lnSpc>
              <a:spcBef>
                <a:spcPts val="0"/>
              </a:spcBef>
              <a:spcAft>
                <a:spcPts val="0"/>
              </a:spcAft>
            </a:pPr>
            <a:r>
              <a:rPr lang="en-US" dirty="0">
                <a:solidFill>
                  <a:srgbClr val="FF0000"/>
                </a:solidFill>
                <a:highlight>
                  <a:srgbClr val="FFFFFF"/>
                </a:highlight>
                <a:latin typeface="Century Gothic" panose="020B0502020202020204" pitchFamily="34" charset="0"/>
                <a:ea typeface="+mj-ea"/>
                <a:cs typeface="+mj-cs"/>
              </a:rPr>
              <a:t>Provides m</a:t>
            </a:r>
            <a:r>
              <a:rPr lang="en-US" dirty="0">
                <a:solidFill>
                  <a:srgbClr val="FF0000"/>
                </a:solidFill>
                <a:latin typeface="Century Gothic" panose="020B0502020202020204" pitchFamily="34" charset="0"/>
                <a:ea typeface="+mj-ea"/>
                <a:cs typeface="+mj-cs"/>
              </a:rPr>
              <a:t>easurable and verifiable outcomes </a:t>
            </a:r>
            <a:r>
              <a:rPr lang="en-US" dirty="0">
                <a:solidFill>
                  <a:schemeClr val="tx1">
                    <a:lumMod val="75000"/>
                    <a:lumOff val="25000"/>
                  </a:schemeClr>
                </a:solidFill>
                <a:latin typeface="Century Gothic" panose="020B0502020202020204" pitchFamily="34" charset="0"/>
                <a:ea typeface="+mj-ea"/>
                <a:cs typeface="+mj-cs"/>
              </a:rPr>
              <a:t>(keeping in mind variability throughout the state – but should also be outcomes farmers and ranchers can easily measure/not economically burdensome to measure) </a:t>
            </a:r>
          </a:p>
          <a:p>
            <a:pPr marR="0" lvl="0">
              <a:lnSpc>
                <a:spcPct val="120000"/>
              </a:lnSpc>
              <a:spcBef>
                <a:spcPts val="0"/>
              </a:spcBef>
              <a:spcAft>
                <a:spcPts val="0"/>
              </a:spcAft>
            </a:pPr>
            <a:r>
              <a:rPr lang="en-US" dirty="0">
                <a:solidFill>
                  <a:srgbClr val="FF0000"/>
                </a:solidFill>
                <a:highlight>
                  <a:srgbClr val="FFFFFF"/>
                </a:highlight>
                <a:latin typeface="Century Gothic" panose="020B0502020202020204" pitchFamily="34" charset="0"/>
                <a:ea typeface="+mj-ea"/>
                <a:cs typeface="+mj-cs"/>
              </a:rPr>
              <a:t>Allows for </a:t>
            </a:r>
            <a:r>
              <a:rPr lang="en-US" dirty="0">
                <a:solidFill>
                  <a:srgbClr val="FF0000"/>
                </a:solidFill>
                <a:latin typeface="Century Gothic" panose="020B0502020202020204" pitchFamily="34" charset="0"/>
                <a:ea typeface="+mj-ea"/>
                <a:cs typeface="+mj-cs"/>
              </a:rPr>
              <a:t>context-specific outcomes</a:t>
            </a:r>
            <a:r>
              <a:rPr lang="en-US" dirty="0">
                <a:solidFill>
                  <a:schemeClr val="tx1">
                    <a:lumMod val="75000"/>
                    <a:lumOff val="25000"/>
                  </a:schemeClr>
                </a:solidFill>
                <a:latin typeface="Century Gothic" panose="020B0502020202020204" pitchFamily="34" charset="0"/>
                <a:ea typeface="+mj-ea"/>
                <a:cs typeface="+mj-cs"/>
              </a:rPr>
              <a:t> (scale, geographic location, diverse and/or innovative agriculture systems, goals,  etc.)</a:t>
            </a:r>
          </a:p>
          <a:p>
            <a:pPr marR="0" lvl="0">
              <a:lnSpc>
                <a:spcPct val="120000"/>
              </a:lnSpc>
              <a:spcBef>
                <a:spcPts val="0"/>
              </a:spcBef>
              <a:spcAft>
                <a:spcPts val="0"/>
              </a:spcAft>
            </a:pPr>
            <a:r>
              <a:rPr lang="en-US" dirty="0">
                <a:solidFill>
                  <a:srgbClr val="FF0000"/>
                </a:solidFill>
                <a:highlight>
                  <a:srgbClr val="FFFFFF"/>
                </a:highlight>
                <a:latin typeface="Century Gothic" panose="020B0502020202020204" pitchFamily="34" charset="0"/>
                <a:ea typeface="+mj-ea"/>
                <a:cs typeface="+mj-cs"/>
              </a:rPr>
              <a:t>Builds</a:t>
            </a:r>
            <a:r>
              <a:rPr lang="en-US" dirty="0">
                <a:solidFill>
                  <a:srgbClr val="FF0000"/>
                </a:solidFill>
                <a:latin typeface="Century Gothic" panose="020B0502020202020204" pitchFamily="34" charset="0"/>
                <a:ea typeface="+mj-ea"/>
                <a:cs typeface="+mj-cs"/>
              </a:rPr>
              <a:t> soil health </a:t>
            </a:r>
            <a:r>
              <a:rPr lang="en-US" dirty="0">
                <a:solidFill>
                  <a:schemeClr val="tx1">
                    <a:lumMod val="75000"/>
                    <a:lumOff val="25000"/>
                  </a:schemeClr>
                </a:solidFill>
                <a:latin typeface="Century Gothic" panose="020B0502020202020204" pitchFamily="34" charset="0"/>
                <a:ea typeface="+mj-ea"/>
                <a:cs typeface="+mj-cs"/>
              </a:rPr>
              <a:t>(including elements of physical quality, carbon sequestered, and soil biodiversity, and alleviation of climate change) </a:t>
            </a:r>
          </a:p>
          <a:p>
            <a:pPr lvl="1">
              <a:lnSpc>
                <a:spcPct val="120000"/>
              </a:lnSpc>
              <a:spcBef>
                <a:spcPts val="0"/>
              </a:spcBef>
            </a:pPr>
            <a:r>
              <a:rPr lang="en-US" dirty="0">
                <a:solidFill>
                  <a:schemeClr val="tx1">
                    <a:lumMod val="75000"/>
                    <a:lumOff val="25000"/>
                  </a:schemeClr>
                </a:solidFill>
                <a:latin typeface="Century Gothic" panose="020B0502020202020204" pitchFamily="34" charset="0"/>
                <a:ea typeface="+mj-ea"/>
                <a:cs typeface="+mj-cs"/>
              </a:rPr>
              <a:t>For example, practices funded by the CDFA Healthy Soils Program</a:t>
            </a:r>
          </a:p>
          <a:p>
            <a:endParaRPr lang="en-US" dirty="0">
              <a:solidFill>
                <a:schemeClr val="tx1">
                  <a:lumMod val="75000"/>
                  <a:lumOff val="25000"/>
                </a:schemeClr>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721983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97D7A41-6CD8-4935-B9BB-BBDD1DF570A9}"/>
              </a:ext>
            </a:extLst>
          </p:cNvPr>
          <p:cNvSpPr>
            <a:spLocks noGrp="1"/>
          </p:cNvSpPr>
          <p:nvPr>
            <p:ph type="title"/>
          </p:nvPr>
        </p:nvSpPr>
        <p:spPr/>
        <p:txBody>
          <a:bodyPr/>
          <a:lstStyle/>
          <a:p>
            <a:endParaRPr lang="en-US"/>
          </a:p>
        </p:txBody>
      </p:sp>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241859AC-7986-4981-9EE4-EF27A4EC50C4}"/>
              </a:ext>
            </a:extLst>
          </p:cNvPr>
          <p:cNvSpPr/>
          <p:nvPr/>
        </p:nvSpPr>
        <p:spPr>
          <a:xfrm>
            <a:off x="381000" y="1812925"/>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6DA4C04-EC4B-4561-BBAF-04197BF67A71}"/>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A5A5F472-4958-48BF-83F6-5176DFECFC75}"/>
              </a:ext>
            </a:extLst>
          </p:cNvPr>
          <p:cNvSpPr/>
          <p:nvPr/>
        </p:nvSpPr>
        <p:spPr>
          <a:xfrm>
            <a:off x="-1" y="365125"/>
            <a:ext cx="9701349"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11064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Background and purpose  </a:t>
            </a:r>
          </a:p>
        </p:txBody>
      </p:sp>
      <p:sp>
        <p:nvSpPr>
          <p:cNvPr id="10" name="Content Placeholder 2">
            <a:extLst>
              <a:ext uri="{FF2B5EF4-FFF2-40B4-BE49-F238E27FC236}">
                <a16:creationId xmlns:a16="http://schemas.microsoft.com/office/drawing/2014/main" id="{99A1AF3A-4DB5-4404-A838-491C2DD2B2ED}"/>
              </a:ext>
            </a:extLst>
          </p:cNvPr>
          <p:cNvSpPr txBox="1">
            <a:spLocks/>
          </p:cNvSpPr>
          <p:nvPr/>
        </p:nvSpPr>
        <p:spPr>
          <a:xfrm>
            <a:off x="747084" y="2055813"/>
            <a:ext cx="1085287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solidFill>
                  <a:schemeClr val="tx1">
                    <a:lumMod val="75000"/>
                    <a:lumOff val="25000"/>
                  </a:schemeClr>
                </a:solidFill>
                <a:latin typeface="Century Gothic" panose="020B0502020202020204" pitchFamily="34" charset="0"/>
              </a:rPr>
              <a:t>October letter from State Board of Food and Agriculture</a:t>
            </a:r>
          </a:p>
          <a:p>
            <a:pPr>
              <a:lnSpc>
                <a:spcPct val="110000"/>
              </a:lnSpc>
            </a:pPr>
            <a:r>
              <a:rPr lang="en-US" dirty="0">
                <a:solidFill>
                  <a:schemeClr val="tx1">
                    <a:lumMod val="75000"/>
                    <a:lumOff val="25000"/>
                  </a:schemeClr>
                </a:solidFill>
                <a:latin typeface="Century Gothic" panose="020B0502020202020204" pitchFamily="34" charset="0"/>
              </a:rPr>
              <a:t>Asked for a literature review and framework definition by February 2023</a:t>
            </a:r>
          </a:p>
          <a:p>
            <a:pPr marL="0" indent="0">
              <a:lnSpc>
                <a:spcPct val="110000"/>
              </a:lnSpc>
              <a:buNone/>
            </a:pPr>
            <a:r>
              <a:rPr lang="en-US" dirty="0">
                <a:solidFill>
                  <a:schemeClr val="tx1">
                    <a:lumMod val="75000"/>
                    <a:lumOff val="25000"/>
                  </a:schemeClr>
                </a:solidFill>
                <a:latin typeface="Century Gothic" panose="020B0502020202020204" pitchFamily="34" charset="0"/>
              </a:rPr>
              <a:t> </a:t>
            </a:r>
          </a:p>
          <a:p>
            <a:pPr lvl="1">
              <a:lnSpc>
                <a:spcPct val="150000"/>
              </a:lnSpc>
            </a:pPr>
            <a:endParaRPr lang="en-US" dirty="0">
              <a:solidFill>
                <a:schemeClr val="tx1">
                  <a:lumMod val="75000"/>
                  <a:lumOff val="25000"/>
                </a:schemeClr>
              </a:solidFill>
              <a:latin typeface="Century Gothic" panose="020B0502020202020204" pitchFamily="34" charset="0"/>
            </a:endParaRPr>
          </a:p>
        </p:txBody>
      </p:sp>
      <p:pic>
        <p:nvPicPr>
          <p:cNvPr id="1026" name="Picture 2" descr="CDFA - County Job Opportunities">
            <a:extLst>
              <a:ext uri="{FF2B5EF4-FFF2-40B4-BE49-F238E27FC236}">
                <a16:creationId xmlns:a16="http://schemas.microsoft.com/office/drawing/2014/main" id="{ECB92F37-237E-4127-9CF8-18F13126A4F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873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97D7A41-6CD8-4935-B9BB-BBDD1DF570A9}"/>
              </a:ext>
            </a:extLst>
          </p:cNvPr>
          <p:cNvSpPr>
            <a:spLocks noGrp="1"/>
          </p:cNvSpPr>
          <p:nvPr>
            <p:ph type="title"/>
          </p:nvPr>
        </p:nvSpPr>
        <p:spPr/>
        <p:txBody>
          <a:bodyPr/>
          <a:lstStyle/>
          <a:p>
            <a:endParaRPr lang="en-US"/>
          </a:p>
        </p:txBody>
      </p:sp>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65378E1-9F4F-4F65-8455-6435ABA12AD8}"/>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DFA - County Job Opportunities">
            <a:extLst>
              <a:ext uri="{FF2B5EF4-FFF2-40B4-BE49-F238E27FC236}">
                <a16:creationId xmlns:a16="http://schemas.microsoft.com/office/drawing/2014/main" id="{6A93DB4C-E7DF-4496-87E6-5242702DF66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9220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December Discussion </a:t>
            </a: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747084" y="2081940"/>
            <a:ext cx="10756939"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75000"/>
                    <a:lumOff val="25000"/>
                  </a:schemeClr>
                </a:solidFill>
                <a:latin typeface="Century Gothic" panose="020B0502020202020204" pitchFamily="34" charset="0"/>
                <a:ea typeface="+mj-ea"/>
                <a:cs typeface="+mj-cs"/>
              </a:rPr>
              <a:t>Expert panel </a:t>
            </a:r>
          </a:p>
          <a:p>
            <a:pPr marL="0" indent="0">
              <a:buNone/>
            </a:pPr>
            <a:endParaRPr lang="en-US" dirty="0">
              <a:solidFill>
                <a:schemeClr val="tx1">
                  <a:lumMod val="75000"/>
                  <a:lumOff val="25000"/>
                </a:schemeClr>
              </a:solidFill>
              <a:latin typeface="Century Gothic" panose="020B0502020202020204" pitchFamily="34" charset="0"/>
              <a:ea typeface="+mj-ea"/>
              <a:cs typeface="+mj-cs"/>
            </a:endParaRPr>
          </a:p>
          <a:p>
            <a:r>
              <a:rPr lang="en-US" dirty="0">
                <a:solidFill>
                  <a:schemeClr val="tx1">
                    <a:lumMod val="75000"/>
                    <a:lumOff val="25000"/>
                  </a:schemeClr>
                </a:solidFill>
                <a:latin typeface="Century Gothic" panose="020B0502020202020204" pitchFamily="34" charset="0"/>
                <a:ea typeface="+mj-ea"/>
                <a:cs typeface="+mj-cs"/>
              </a:rPr>
              <a:t>Discussion focused on structures supporting agricultural systems including soil health (emphasizing soil biota and biodiversity) </a:t>
            </a:r>
          </a:p>
          <a:p>
            <a:pPr>
              <a:lnSpc>
                <a:spcPct val="150000"/>
              </a:lnSpc>
            </a:pPr>
            <a:endParaRPr lang="en-US" dirty="0">
              <a:solidFill>
                <a:schemeClr val="tx1">
                  <a:lumMod val="75000"/>
                  <a:lumOff val="25000"/>
                </a:schemeClr>
              </a:solidFill>
              <a:latin typeface="Century Gothic" panose="020B0502020202020204" pitchFamily="34" charset="0"/>
            </a:endParaRPr>
          </a:p>
          <a:p>
            <a:pPr>
              <a:lnSpc>
                <a:spcPct val="150000"/>
              </a:lnSpc>
            </a:pPr>
            <a:endParaRPr lang="en-US"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74994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97D7A41-6CD8-4935-B9BB-BBDD1DF570A9}"/>
              </a:ext>
            </a:extLst>
          </p:cNvPr>
          <p:cNvSpPr>
            <a:spLocks noGrp="1"/>
          </p:cNvSpPr>
          <p:nvPr>
            <p:ph type="title"/>
          </p:nvPr>
        </p:nvSpPr>
        <p:spPr/>
        <p:txBody>
          <a:bodyPr/>
          <a:lstStyle/>
          <a:p>
            <a:endParaRPr lang="en-US"/>
          </a:p>
        </p:txBody>
      </p:sp>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65378E1-9F4F-4F65-8455-6435ABA12AD8}"/>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DFA - County Job Opportunities">
            <a:extLst>
              <a:ext uri="{FF2B5EF4-FFF2-40B4-BE49-F238E27FC236}">
                <a16:creationId xmlns:a16="http://schemas.microsoft.com/office/drawing/2014/main" id="{6A93DB4C-E7DF-4496-87E6-5242702DF66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9220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Literature Review </a:t>
            </a: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747084" y="1813560"/>
            <a:ext cx="10756939" cy="450954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b="1" dirty="0">
                <a:solidFill>
                  <a:schemeClr val="tx1">
                    <a:lumMod val="75000"/>
                    <a:lumOff val="25000"/>
                  </a:schemeClr>
                </a:solidFill>
                <a:latin typeface="Century Gothic" panose="020B0502020202020204" pitchFamily="34" charset="0"/>
              </a:rPr>
              <a:t>NRDC - </a:t>
            </a:r>
            <a:r>
              <a:rPr lang="en-US" sz="1700" b="0" i="0" u="none" strike="noStrike" baseline="0" dirty="0">
                <a:solidFill>
                  <a:srgbClr val="000000"/>
                </a:solidFill>
                <a:latin typeface="Century Gothic" panose="020B0502020202020204" pitchFamily="34" charset="0"/>
              </a:rPr>
              <a:t> </a:t>
            </a:r>
            <a:r>
              <a:rPr lang="en-US" sz="1700" b="1" i="0" u="none" strike="noStrike" baseline="0" dirty="0">
                <a:solidFill>
                  <a:srgbClr val="000000"/>
                </a:solidFill>
                <a:latin typeface="Century Gothic" panose="020B0502020202020204" pitchFamily="34" charset="0"/>
              </a:rPr>
              <a:t>Scientific Literature Review of Regenerative Agriculture Definitions, Practices, and Outcomes </a:t>
            </a:r>
          </a:p>
          <a:p>
            <a:pPr algn="l"/>
            <a:endParaRPr lang="en-US" sz="1700" b="0" i="0" u="none" strike="noStrike" baseline="0" dirty="0">
              <a:solidFill>
                <a:srgbClr val="000000"/>
              </a:solidFill>
              <a:latin typeface="Century Gothic" panose="020B0502020202020204" pitchFamily="34" charset="0"/>
            </a:endParaRPr>
          </a:p>
          <a:p>
            <a:r>
              <a:rPr lang="en-US" sz="1700" b="0" i="0" u="none" strike="noStrike" baseline="0" dirty="0">
                <a:latin typeface="Century Gothic" panose="020B0502020202020204" pitchFamily="34" charset="0"/>
              </a:rPr>
              <a:t>Proposed Definition:</a:t>
            </a:r>
          </a:p>
          <a:p>
            <a:pPr lvl="1"/>
            <a:r>
              <a:rPr lang="en-US" sz="1700" b="0" i="0" u="none" strike="noStrike" baseline="0" dirty="0">
                <a:latin typeface="Century Gothic" panose="020B0502020202020204" pitchFamily="34" charset="0"/>
              </a:rPr>
              <a:t>“ </a:t>
            </a:r>
            <a:r>
              <a:rPr lang="en-US" sz="1700" b="0" i="1" u="none" strike="noStrike" baseline="0" dirty="0">
                <a:latin typeface="Century Gothic" panose="020B0502020202020204" pitchFamily="34" charset="0"/>
              </a:rPr>
              <a:t>Regenerative agriculture is a system of crop and/or livestock production based in Indigenous knowledge that recognizes that natural ecosystems are complex networks that support farms and societies in multiple ways1. Through the lens of soil conservation, regenerative agriculture actively seeks to restore and improve the numerous2 provisioning, supporting, regulating, and cultural3 ecosystem services that society depends on 4 while operating within the natural resource constraints of a specific area. These ecosystem services include5 human health—particularly farmworker health and safety, nutrient cycling, erosion prevention, biodiversity, and water filtration, and cultural services such as social connection and spiritual traditions that lead to social outcomes such as farmer wellbeing and farmer innovation. Both individual practices and groups of agricultural practices (including/such as organic farming) are regenerative if they help” (NRDC, 2022)</a:t>
            </a:r>
            <a:endParaRPr lang="en-US" sz="1700" b="0" i="0" u="none" strike="noStrike" baseline="0" dirty="0">
              <a:latin typeface="Century Gothic" panose="020B0502020202020204" pitchFamily="34" charset="0"/>
            </a:endParaRPr>
          </a:p>
          <a:p>
            <a:pPr algn="l"/>
            <a:endParaRPr lang="en-US" sz="1700" b="0" i="0" u="none" strike="noStrike" baseline="0" dirty="0">
              <a:latin typeface="Century Gothic" panose="020B0502020202020204" pitchFamily="34" charset="0"/>
            </a:endParaRPr>
          </a:p>
          <a:p>
            <a:r>
              <a:rPr lang="en-US" sz="1700" b="0" i="0" u="none" strike="noStrike" baseline="0" dirty="0">
                <a:latin typeface="Century Gothic" panose="020B0502020202020204" pitchFamily="34" charset="0"/>
              </a:rPr>
              <a:t>1) That regenerative farming is context-dependent, </a:t>
            </a:r>
          </a:p>
          <a:p>
            <a:r>
              <a:rPr lang="en-US" sz="1700" b="0" i="0" u="none" strike="noStrike" baseline="0" dirty="0">
                <a:latin typeface="Century Gothic" panose="020B0502020202020204" pitchFamily="34" charset="0"/>
              </a:rPr>
              <a:t>2) It acknowledges the complexity and interconnected nature of natural ecosystems, </a:t>
            </a:r>
          </a:p>
          <a:p>
            <a:r>
              <a:rPr lang="en-US" sz="1700" b="0" i="0" u="none" strike="noStrike" baseline="0" dirty="0">
                <a:latin typeface="Century Gothic" panose="020B0502020202020204" pitchFamily="34" charset="0"/>
              </a:rPr>
              <a:t>3) It works to improve or regenerate natural ecosystems’ ability to provide vital services, and </a:t>
            </a:r>
          </a:p>
          <a:p>
            <a:r>
              <a:rPr lang="en-US" sz="1700" b="0" i="0" u="none" strike="noStrike" baseline="0" dirty="0">
                <a:latin typeface="Century Gothic" panose="020B0502020202020204" pitchFamily="34" charset="0"/>
              </a:rPr>
              <a:t>4) It incorporates improvements to social and economic aspects of farm production. </a:t>
            </a:r>
            <a:endParaRPr lang="en-US" sz="1800" dirty="0">
              <a:latin typeface="Century Gothic" panose="020B0502020202020204" pitchFamily="34" charset="0"/>
            </a:endParaRPr>
          </a:p>
          <a:p>
            <a:pPr>
              <a:lnSpc>
                <a:spcPct val="150000"/>
              </a:lnSpc>
            </a:pPr>
            <a:endParaRPr lang="en-US"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135816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97D7A41-6CD8-4935-B9BB-BBDD1DF570A9}"/>
              </a:ext>
            </a:extLst>
          </p:cNvPr>
          <p:cNvSpPr>
            <a:spLocks noGrp="1"/>
          </p:cNvSpPr>
          <p:nvPr>
            <p:ph type="title"/>
          </p:nvPr>
        </p:nvSpPr>
        <p:spPr/>
        <p:txBody>
          <a:bodyPr/>
          <a:lstStyle/>
          <a:p>
            <a:endParaRPr lang="en-US"/>
          </a:p>
        </p:txBody>
      </p:sp>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65378E1-9F4F-4F65-8455-6435ABA12AD8}"/>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DFA - County Job Opportunities">
            <a:extLst>
              <a:ext uri="{FF2B5EF4-FFF2-40B4-BE49-F238E27FC236}">
                <a16:creationId xmlns:a16="http://schemas.microsoft.com/office/drawing/2014/main" id="{6A93DB4C-E7DF-4496-87E6-5242702DF66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9220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Literature Review </a:t>
            </a: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747084" y="2081940"/>
            <a:ext cx="10756939"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tx1">
                    <a:lumMod val="75000"/>
                    <a:lumOff val="25000"/>
                  </a:schemeClr>
                </a:solidFill>
                <a:latin typeface="Century Gothic" panose="020B0502020202020204" pitchFamily="34" charset="0"/>
              </a:rPr>
              <a:t>NRDC - </a:t>
            </a:r>
            <a:r>
              <a:rPr lang="en-US" sz="1800" b="0" i="0" u="none" strike="noStrike" baseline="0" dirty="0">
                <a:solidFill>
                  <a:srgbClr val="000000"/>
                </a:solidFill>
                <a:latin typeface="Century Gothic" panose="020B0502020202020204" pitchFamily="34" charset="0"/>
              </a:rPr>
              <a:t> </a:t>
            </a:r>
            <a:r>
              <a:rPr lang="en-US" sz="1800" b="1" i="0" u="none" strike="noStrike" baseline="0" dirty="0">
                <a:solidFill>
                  <a:srgbClr val="000000"/>
                </a:solidFill>
                <a:latin typeface="Century Gothic" panose="020B0502020202020204" pitchFamily="34" charset="0"/>
              </a:rPr>
              <a:t>Scientific Literature Review of Regenerative Agriculture Definitions, Practices, and Outcomes </a:t>
            </a:r>
          </a:p>
          <a:p>
            <a:pPr marL="0" indent="0" algn="l">
              <a:buNone/>
            </a:pPr>
            <a:endParaRPr lang="en-US" sz="1800" b="0" i="0" u="none" strike="noStrike" baseline="0" dirty="0">
              <a:solidFill>
                <a:srgbClr val="000000"/>
              </a:solidFill>
              <a:latin typeface="Century Gothic" panose="020B0502020202020204" pitchFamily="34" charset="0"/>
            </a:endParaRPr>
          </a:p>
          <a:p>
            <a:r>
              <a:rPr lang="en-US" sz="1800" b="0" i="0" u="none" strike="noStrike" baseline="0" dirty="0">
                <a:solidFill>
                  <a:srgbClr val="000000"/>
                </a:solidFill>
                <a:latin typeface="Century Gothic" panose="020B0502020202020204" pitchFamily="34" charset="0"/>
              </a:rPr>
              <a:t>“…regenerative agriculture without acknowledging that it is driven and defined by the “intangible” benefits experienced by farmers that practice it, such as improved relationships among farming communities, surrounding neighbors, and consumers” (NRDC, 2022). </a:t>
            </a:r>
          </a:p>
          <a:p>
            <a:r>
              <a:rPr lang="en-US" sz="1800" dirty="0">
                <a:latin typeface="Century Gothic" panose="020B0502020202020204" pitchFamily="34" charset="0"/>
              </a:rPr>
              <a:t>Questions to determine practice selection:</a:t>
            </a:r>
          </a:p>
          <a:p>
            <a:pPr marL="457200" lvl="1" indent="0">
              <a:buNone/>
            </a:pPr>
            <a:r>
              <a:rPr lang="en-US" sz="1400" b="0" i="0" u="none" strike="noStrike" baseline="0" dirty="0">
                <a:latin typeface="Century Gothic" panose="020B0502020202020204" pitchFamily="34" charset="0"/>
              </a:rPr>
              <a:t>1. “What is the problem to which Regenerative Agriculture is meant to be the solution? </a:t>
            </a:r>
          </a:p>
          <a:p>
            <a:pPr marL="457200" lvl="1" indent="0">
              <a:buNone/>
            </a:pPr>
            <a:r>
              <a:rPr lang="en-US" sz="1400" b="0" i="0" u="none" strike="noStrike" baseline="0" dirty="0">
                <a:latin typeface="Century Gothic" panose="020B0502020202020204" pitchFamily="34" charset="0"/>
              </a:rPr>
              <a:t>2. What is to be regenerated? </a:t>
            </a:r>
          </a:p>
          <a:p>
            <a:pPr marL="457200" lvl="1" indent="0">
              <a:buNone/>
            </a:pPr>
            <a:r>
              <a:rPr lang="en-US" sz="1400" b="0" i="0" u="none" strike="noStrike" baseline="0" dirty="0">
                <a:latin typeface="Century Gothic" panose="020B0502020202020204" pitchFamily="34" charset="0"/>
              </a:rPr>
              <a:t>3. What agronomic mechanism will enable or facilitate this regeneration? </a:t>
            </a:r>
          </a:p>
          <a:p>
            <a:pPr marL="457200" lvl="1" indent="0">
              <a:buNone/>
            </a:pPr>
            <a:r>
              <a:rPr lang="en-US" sz="1400" b="0" i="0" u="none" strike="noStrike" baseline="0" dirty="0">
                <a:latin typeface="Century Gothic" panose="020B0502020202020204" pitchFamily="34" charset="0"/>
              </a:rPr>
              <a:t>4. Can this mechanism be integrated into an agronomic practice that is likely to be economically and socially viable in the specific context? </a:t>
            </a:r>
          </a:p>
          <a:p>
            <a:pPr lvl="1"/>
            <a:endParaRPr lang="en-US" sz="1400" b="0" i="0" u="none" strike="noStrike" baseline="0" dirty="0">
              <a:solidFill>
                <a:srgbClr val="000000"/>
              </a:solidFill>
              <a:latin typeface="Times New Roman" panose="02020603050405020304" pitchFamily="18" charset="0"/>
            </a:endParaRPr>
          </a:p>
          <a:p>
            <a:endParaRPr lang="en-US" sz="1800" dirty="0">
              <a:solidFill>
                <a:schemeClr val="tx1">
                  <a:lumMod val="75000"/>
                  <a:lumOff val="25000"/>
                </a:schemeClr>
              </a:solidFill>
              <a:latin typeface="Century Gothic" panose="020B0502020202020204" pitchFamily="34" charset="0"/>
            </a:endParaRPr>
          </a:p>
          <a:p>
            <a:pPr>
              <a:lnSpc>
                <a:spcPct val="150000"/>
              </a:lnSpc>
            </a:pPr>
            <a:endParaRPr lang="en-US"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4103387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3AFC7D8-0E10-4598-B01F-6E41A160C3ED}"/>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FA - County Job Opportunities">
            <a:extLst>
              <a:ext uri="{FF2B5EF4-FFF2-40B4-BE49-F238E27FC236}">
                <a16:creationId xmlns:a16="http://schemas.microsoft.com/office/drawing/2014/main" id="{9AE5338C-7FE6-4D6C-A7BC-A0CFC5D06E4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7652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Century Gothic" panose="020B0502020202020204" pitchFamily="34" charset="0"/>
              </a:rPr>
              <a:t>Literature Review </a:t>
            </a:r>
            <a:endParaRPr lang="en-US" dirty="0">
              <a:solidFill>
                <a:schemeClr val="bg1"/>
              </a:solidFill>
              <a:latin typeface="Century Gothic" panose="020B0502020202020204" pitchFamily="34" charset="0"/>
            </a:endParaRP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642581" y="2032636"/>
            <a:ext cx="1080318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sz="2000" b="1" dirty="0">
              <a:solidFill>
                <a:schemeClr val="tx1">
                  <a:lumMod val="75000"/>
                  <a:lumOff val="25000"/>
                </a:schemeClr>
              </a:solidFill>
              <a:latin typeface="Century Gothic" panose="020B0502020202020204" pitchFamily="34" charset="0"/>
            </a:endParaRPr>
          </a:p>
        </p:txBody>
      </p:sp>
      <p:sp>
        <p:nvSpPr>
          <p:cNvPr id="14" name="Content Placeholder 2">
            <a:extLst>
              <a:ext uri="{FF2B5EF4-FFF2-40B4-BE49-F238E27FC236}">
                <a16:creationId xmlns:a16="http://schemas.microsoft.com/office/drawing/2014/main" id="{D62549C9-26A1-47F4-810C-70B4A6BBCAFC}"/>
              </a:ext>
            </a:extLst>
          </p:cNvPr>
          <p:cNvSpPr txBox="1">
            <a:spLocks/>
          </p:cNvSpPr>
          <p:nvPr/>
        </p:nvSpPr>
        <p:spPr>
          <a:xfrm>
            <a:off x="747084" y="2081940"/>
            <a:ext cx="10756939"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75000"/>
                  <a:lumOff val="25000"/>
                </a:schemeClr>
              </a:solidFill>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C5060F7-6DD0-E9AF-F184-2A8F688F6DD0}"/>
              </a:ext>
            </a:extLst>
          </p:cNvPr>
          <p:cNvSpPr txBox="1"/>
          <p:nvPr/>
        </p:nvSpPr>
        <p:spPr>
          <a:xfrm flipH="1">
            <a:off x="939071" y="1827300"/>
            <a:ext cx="9780454" cy="4154984"/>
          </a:xfrm>
          <a:prstGeom prst="rect">
            <a:avLst/>
          </a:prstGeom>
          <a:noFill/>
        </p:spPr>
        <p:txBody>
          <a:bodyPr wrap="square" rtlCol="0">
            <a:spAutoFit/>
          </a:bodyPr>
          <a:lstStyle/>
          <a:p>
            <a:pPr algn="ctr"/>
            <a:r>
              <a:rPr lang="en-US" sz="2200" b="1" dirty="0">
                <a:latin typeface="Century Gothic" panose="020B0502020202020204" pitchFamily="34" charset="0"/>
              </a:rPr>
              <a:t>Overview ‘Regenerative Agriculture –the soil is the base’ </a:t>
            </a:r>
          </a:p>
          <a:p>
            <a:pPr algn="ctr"/>
            <a:endParaRPr lang="en-US" sz="2200" b="1" dirty="0">
              <a:latin typeface="Century Gothic" panose="020B0502020202020204" pitchFamily="34" charset="0"/>
            </a:endParaRPr>
          </a:p>
          <a:p>
            <a:pPr marL="285750" indent="-285750">
              <a:buFont typeface="Arial" panose="020B0604020202020204" pitchFamily="34" charset="0"/>
              <a:buChar char="•"/>
            </a:pPr>
            <a:r>
              <a:rPr lang="en-US" sz="2200" dirty="0">
                <a:latin typeface="Century Gothic" panose="020B0502020202020204" pitchFamily="34" charset="0"/>
              </a:rPr>
              <a:t>(RA) is a solution towards sustainable food systems</a:t>
            </a:r>
          </a:p>
          <a:p>
            <a:pPr marL="285750" indent="-285750">
              <a:buFont typeface="Arial" panose="020B0604020202020204" pitchFamily="34" charset="0"/>
              <a:buChar char="•"/>
            </a:pPr>
            <a:r>
              <a:rPr lang="en-US" sz="2200" dirty="0">
                <a:latin typeface="Century Gothic" panose="020B0502020202020204" pitchFamily="34" charset="0"/>
              </a:rPr>
              <a:t>A definition that allows for variability in location, cropping or livestock system, environment and farmer innovation</a:t>
            </a:r>
          </a:p>
          <a:p>
            <a:pPr marL="742950" lvl="1" indent="-285750">
              <a:buFont typeface="Arial" panose="020B0604020202020204" pitchFamily="34" charset="0"/>
              <a:buChar char="•"/>
            </a:pPr>
            <a:r>
              <a:rPr lang="en-US" sz="2200" dirty="0">
                <a:latin typeface="Century Gothic" panose="020B0502020202020204" pitchFamily="34" charset="0"/>
              </a:rPr>
              <a:t>Need for indicators to assess performance  </a:t>
            </a:r>
          </a:p>
          <a:p>
            <a:pPr marL="285750" indent="-285750">
              <a:buFont typeface="Arial" panose="020B0604020202020204" pitchFamily="34" charset="0"/>
              <a:buChar char="•"/>
            </a:pPr>
            <a:r>
              <a:rPr lang="en-US" sz="2200" dirty="0">
                <a:latin typeface="Century Gothic" panose="020B0502020202020204" pitchFamily="34" charset="0"/>
              </a:rPr>
              <a:t>28 articles, narrowed down from 279, attempted to define Regenerative Agriculture: </a:t>
            </a:r>
          </a:p>
          <a:p>
            <a:pPr marL="742950" lvl="1" indent="-285750">
              <a:buFont typeface="Arial" panose="020B0604020202020204" pitchFamily="34" charset="0"/>
              <a:buChar char="•"/>
            </a:pPr>
            <a:r>
              <a:rPr lang="en-US" sz="2200" dirty="0">
                <a:latin typeface="Century Gothic" panose="020B0502020202020204" pitchFamily="34" charset="0"/>
              </a:rPr>
              <a:t>Addressed various issues (soil health, climate change) and scales</a:t>
            </a:r>
          </a:p>
          <a:p>
            <a:pPr marL="742950" lvl="1" indent="-285750">
              <a:buFont typeface="Arial" panose="020B0604020202020204" pitchFamily="34" charset="0"/>
              <a:buChar char="•"/>
            </a:pPr>
            <a:r>
              <a:rPr lang="en-US" sz="2200" dirty="0">
                <a:latin typeface="Century Gothic" panose="020B0502020202020204" pitchFamily="34" charset="0"/>
              </a:rPr>
              <a:t>Definitions based on activities and objectives</a:t>
            </a:r>
          </a:p>
          <a:p>
            <a:pPr marL="742950" lvl="1" indent="-285750">
              <a:buFont typeface="Arial" panose="020B0604020202020204" pitchFamily="34" charset="0"/>
              <a:buChar char="•"/>
            </a:pPr>
            <a:r>
              <a:rPr lang="en-US" sz="2200" dirty="0">
                <a:latin typeface="Century Gothic" panose="020B0502020202020204" pitchFamily="34" charset="0"/>
              </a:rPr>
              <a:t>Activities: Operations/Implementation (Ex: farming practices)</a:t>
            </a:r>
          </a:p>
          <a:p>
            <a:pPr marL="742950" lvl="1" indent="-285750">
              <a:buFont typeface="Arial" panose="020B0604020202020204" pitchFamily="34" charset="0"/>
              <a:buChar char="•"/>
            </a:pPr>
            <a:r>
              <a:rPr lang="en-US" sz="2200" dirty="0">
                <a:latin typeface="Century Gothic" panose="020B0502020202020204" pitchFamily="34" charset="0"/>
              </a:rPr>
              <a:t>Objectives: Capture a desire to reach a certain goal</a:t>
            </a:r>
          </a:p>
        </p:txBody>
      </p:sp>
    </p:spTree>
    <p:extLst>
      <p:ext uri="{BB962C8B-B14F-4D97-AF65-F5344CB8AC3E}">
        <p14:creationId xmlns:p14="http://schemas.microsoft.com/office/powerpoint/2010/main" val="3259123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3AFC7D8-0E10-4598-B01F-6E41A160C3ED}"/>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FA - County Job Opportunities">
            <a:extLst>
              <a:ext uri="{FF2B5EF4-FFF2-40B4-BE49-F238E27FC236}">
                <a16:creationId xmlns:a16="http://schemas.microsoft.com/office/drawing/2014/main" id="{9AE5338C-7FE6-4D6C-A7BC-A0CFC5D06E4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7652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Century Gothic" panose="020B0502020202020204" pitchFamily="34" charset="0"/>
              </a:rPr>
              <a:t>Literature Review </a:t>
            </a:r>
            <a:endParaRPr lang="en-US" dirty="0">
              <a:solidFill>
                <a:schemeClr val="bg1"/>
              </a:solidFill>
              <a:latin typeface="Century Gothic" panose="020B0502020202020204" pitchFamily="34" charset="0"/>
            </a:endParaRP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642581" y="2032636"/>
            <a:ext cx="1080318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sz="2000" b="1" dirty="0">
              <a:solidFill>
                <a:schemeClr val="tx1">
                  <a:lumMod val="75000"/>
                  <a:lumOff val="25000"/>
                </a:schemeClr>
              </a:solidFill>
              <a:latin typeface="Century Gothic" panose="020B0502020202020204" pitchFamily="34" charset="0"/>
            </a:endParaRPr>
          </a:p>
        </p:txBody>
      </p:sp>
      <p:sp>
        <p:nvSpPr>
          <p:cNvPr id="14" name="Content Placeholder 2">
            <a:extLst>
              <a:ext uri="{FF2B5EF4-FFF2-40B4-BE49-F238E27FC236}">
                <a16:creationId xmlns:a16="http://schemas.microsoft.com/office/drawing/2014/main" id="{D62549C9-26A1-47F4-810C-70B4A6BBCAFC}"/>
              </a:ext>
            </a:extLst>
          </p:cNvPr>
          <p:cNvSpPr txBox="1">
            <a:spLocks/>
          </p:cNvSpPr>
          <p:nvPr/>
        </p:nvSpPr>
        <p:spPr>
          <a:xfrm>
            <a:off x="747084" y="2081940"/>
            <a:ext cx="10756939"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75000"/>
                  <a:lumOff val="25000"/>
                </a:schemeClr>
              </a:solidFill>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C5060F7-6DD0-E9AF-F184-2A8F688F6DD0}"/>
              </a:ext>
            </a:extLst>
          </p:cNvPr>
          <p:cNvSpPr txBox="1"/>
          <p:nvPr/>
        </p:nvSpPr>
        <p:spPr>
          <a:xfrm flipH="1">
            <a:off x="925683" y="1743706"/>
            <a:ext cx="10623736" cy="5047536"/>
          </a:xfrm>
          <a:prstGeom prst="rect">
            <a:avLst/>
          </a:prstGeom>
          <a:noFill/>
        </p:spPr>
        <p:txBody>
          <a:bodyPr wrap="square" rtlCol="0">
            <a:spAutoFit/>
          </a:bodyPr>
          <a:lstStyle/>
          <a:p>
            <a:pPr algn="ctr"/>
            <a:r>
              <a:rPr lang="en-US" sz="2000" b="1" dirty="0">
                <a:latin typeface="Century Gothic" panose="020B0502020202020204" pitchFamily="34" charset="0"/>
              </a:rPr>
              <a:t>‘Regenerative Agriculture – The soil is the base’ </a:t>
            </a:r>
            <a:r>
              <a:rPr lang="en-US" sz="1900" b="1" dirty="0">
                <a:latin typeface="Century Gothic" panose="020B0502020202020204" pitchFamily="34" charset="0"/>
              </a:rPr>
              <a:t>Convergent Themes:</a:t>
            </a:r>
          </a:p>
          <a:p>
            <a:pPr algn="ctr"/>
            <a:endParaRPr lang="en-US" sz="1900" b="1" dirty="0">
              <a:latin typeface="Century Gothic" panose="020B0502020202020204" pitchFamily="34" charset="0"/>
            </a:endParaRPr>
          </a:p>
          <a:p>
            <a:pPr marL="285750" indent="-285750">
              <a:buFont typeface="Arial" panose="020B0604020202020204" pitchFamily="34" charset="0"/>
              <a:buChar char="•"/>
            </a:pPr>
            <a:r>
              <a:rPr lang="en-US" sz="1900" u="sng" dirty="0">
                <a:latin typeface="Century Gothic" panose="020B0502020202020204" pitchFamily="34" charset="0"/>
              </a:rPr>
              <a:t>Enhance and improve soil health (n=61%)</a:t>
            </a:r>
          </a:p>
          <a:p>
            <a:pPr marL="742950" lvl="1" indent="-285750">
              <a:buFont typeface="Arial" panose="020B0604020202020204" pitchFamily="34" charset="0"/>
              <a:buChar char="•"/>
            </a:pPr>
            <a:r>
              <a:rPr lang="en-US" sz="1900" dirty="0">
                <a:latin typeface="Century Gothic" panose="020B0502020202020204" pitchFamily="34" charset="0"/>
              </a:rPr>
              <a:t>Improve soil biodiversity (n=61%), Improve soil carbon (n=46%), soil physical quality (n=39%)</a:t>
            </a:r>
          </a:p>
          <a:p>
            <a:pPr marL="742950" lvl="1" indent="-285750">
              <a:buFont typeface="Arial" panose="020B0604020202020204" pitchFamily="34" charset="0"/>
              <a:buChar char="•"/>
            </a:pPr>
            <a:r>
              <a:rPr lang="en-US" sz="1900" dirty="0">
                <a:latin typeface="Century Gothic" panose="020B0502020202020204" pitchFamily="34" charset="0"/>
              </a:rPr>
              <a:t>“</a:t>
            </a:r>
            <a:r>
              <a:rPr lang="en-US" sz="1900" b="0" i="0" dirty="0">
                <a:solidFill>
                  <a:srgbClr val="2E2E2E"/>
                </a:solidFill>
                <a:effectLst/>
                <a:latin typeface="Century Gothic" panose="020B0502020202020204" pitchFamily="34" charset="0"/>
              </a:rPr>
              <a:t>a healthy soil is the basis for RA and therefore degraded </a:t>
            </a:r>
            <a:r>
              <a:rPr lang="en-US" sz="1900" dirty="0">
                <a:solidFill>
                  <a:srgbClr val="2E2E2E"/>
                </a:solidFill>
                <a:latin typeface="Century Gothic" panose="020B0502020202020204" pitchFamily="34" charset="0"/>
              </a:rPr>
              <a:t>agricultural soils </a:t>
            </a:r>
            <a:r>
              <a:rPr lang="en-US" sz="1900" b="0" i="0" dirty="0">
                <a:solidFill>
                  <a:srgbClr val="2E2E2E"/>
                </a:solidFill>
                <a:effectLst/>
                <a:latin typeface="Century Gothic" panose="020B0502020202020204" pitchFamily="34" charset="0"/>
              </a:rPr>
              <a:t>should be restored to healthy soils”  </a:t>
            </a:r>
            <a:r>
              <a:rPr lang="en-US" sz="1900" dirty="0">
                <a:latin typeface="Century Gothic" panose="020B0502020202020204" pitchFamily="34" charset="0"/>
              </a:rPr>
              <a:t>Rhodes (2012</a:t>
            </a:r>
            <a:r>
              <a:rPr lang="en-US" sz="1900" b="0" i="0" dirty="0">
                <a:solidFill>
                  <a:srgbClr val="2E2E2E"/>
                </a:solidFill>
                <a:effectLst/>
                <a:latin typeface="Century Gothic" panose="020B0502020202020204" pitchFamily="34" charset="0"/>
              </a:rPr>
              <a:t>, P.380)</a:t>
            </a:r>
          </a:p>
          <a:p>
            <a:pPr marL="285750" indent="-285750">
              <a:buFont typeface="Arial" panose="020B0604020202020204" pitchFamily="34" charset="0"/>
              <a:buChar char="•"/>
            </a:pPr>
            <a:r>
              <a:rPr lang="en-US" sz="1900" u="sng" dirty="0">
                <a:latin typeface="Century Gothic" panose="020B0502020202020204" pitchFamily="34" charset="0"/>
              </a:rPr>
              <a:t>Optimize resource management (n=46%)</a:t>
            </a:r>
          </a:p>
          <a:p>
            <a:pPr marL="742950" lvl="1" indent="-285750">
              <a:buFont typeface="Arial" panose="020B0604020202020204" pitchFamily="34" charset="0"/>
              <a:buChar char="•"/>
            </a:pPr>
            <a:r>
              <a:rPr lang="en-US" sz="1900" dirty="0">
                <a:latin typeface="Century Gothic" panose="020B0502020202020204" pitchFamily="34" charset="0"/>
              </a:rPr>
              <a:t>Reducing waste and optimal nutrient availability</a:t>
            </a:r>
          </a:p>
          <a:p>
            <a:pPr marL="285750" indent="-285750">
              <a:buFont typeface="Arial" panose="020B0604020202020204" pitchFamily="34" charset="0"/>
              <a:buChar char="•"/>
            </a:pPr>
            <a:r>
              <a:rPr lang="en-US" sz="1900" u="sng" dirty="0">
                <a:latin typeface="Century Gothic" panose="020B0502020202020204" pitchFamily="34" charset="0"/>
              </a:rPr>
              <a:t>Alleviate climate change / Improve water quality  (n=29%)</a:t>
            </a:r>
          </a:p>
          <a:p>
            <a:pPr marL="742950" lvl="1" indent="-285750">
              <a:buFont typeface="Arial" panose="020B0604020202020204" pitchFamily="34" charset="0"/>
              <a:buChar char="•"/>
            </a:pPr>
            <a:r>
              <a:rPr lang="en-US" sz="1900" dirty="0">
                <a:latin typeface="Century Gothic" panose="020B0502020202020204" pitchFamily="34" charset="0"/>
              </a:rPr>
              <a:t>Reduce GHG emissions, improve water quality and availability</a:t>
            </a:r>
          </a:p>
          <a:p>
            <a:pPr marL="285750" indent="-285750">
              <a:buFont typeface="Arial" panose="020B0604020202020204" pitchFamily="34" charset="0"/>
              <a:buChar char="•"/>
            </a:pPr>
            <a:endParaRPr lang="en-US" sz="1900" u="sng" dirty="0">
              <a:latin typeface="Century Gothic" panose="020B0502020202020204" pitchFamily="34" charset="0"/>
            </a:endParaRPr>
          </a:p>
          <a:p>
            <a:pPr marL="285750" indent="-285750">
              <a:buFont typeface="Arial" panose="020B0604020202020204" pitchFamily="34" charset="0"/>
              <a:buChar char="•"/>
            </a:pPr>
            <a:r>
              <a:rPr lang="en-US" sz="1900" u="sng" dirty="0">
                <a:latin typeface="Century Gothic" panose="020B0502020202020204" pitchFamily="34" charset="0"/>
              </a:rPr>
              <a:t>Activities: </a:t>
            </a:r>
            <a:r>
              <a:rPr lang="en-US" sz="1900" dirty="0">
                <a:latin typeface="Century Gothic" panose="020B0502020202020204" pitchFamily="34" charset="0"/>
              </a:rPr>
              <a:t>Minimize external inputs, improving crop rotations, minimize tillage, using compost </a:t>
            </a:r>
          </a:p>
          <a:p>
            <a:pPr marL="742950" lvl="1" indent="-285750">
              <a:buFont typeface="Arial" panose="020B0604020202020204" pitchFamily="34" charset="0"/>
              <a:buChar char="•"/>
            </a:pPr>
            <a:r>
              <a:rPr lang="en-US" sz="1900" b="0" i="0" dirty="0">
                <a:solidFill>
                  <a:srgbClr val="2E2E2E"/>
                </a:solidFill>
                <a:effectLst/>
                <a:latin typeface="Century Gothic" panose="020B0502020202020204" pitchFamily="34" charset="0"/>
              </a:rPr>
              <a:t>These activities direct towards a food system that builds on its ecological cycles and as a co-benefit reduces environmental externalities (L. </a:t>
            </a:r>
            <a:r>
              <a:rPr lang="en-US" sz="1900" b="0" i="0" dirty="0" err="1">
                <a:solidFill>
                  <a:srgbClr val="2E2E2E"/>
                </a:solidFill>
                <a:effectLst/>
                <a:latin typeface="Century Gothic" panose="020B0502020202020204" pitchFamily="34" charset="0"/>
              </a:rPr>
              <a:t>Schreefel</a:t>
            </a:r>
            <a:r>
              <a:rPr lang="en-US" sz="1900" b="0" i="0" dirty="0">
                <a:solidFill>
                  <a:srgbClr val="2E2E2E"/>
                </a:solidFill>
                <a:effectLst/>
                <a:latin typeface="Century Gothic" panose="020B0502020202020204" pitchFamily="34" charset="0"/>
              </a:rPr>
              <a:t>, et.al, 2020)</a:t>
            </a:r>
            <a:endParaRPr lang="en-US" sz="1900" dirty="0">
              <a:latin typeface="Century Gothic" panose="020B0502020202020204" pitchFamily="34" charset="0"/>
            </a:endParaRPr>
          </a:p>
          <a:p>
            <a:pPr lvl="1"/>
            <a:endParaRPr lang="en-US" b="0" i="0" dirty="0">
              <a:solidFill>
                <a:srgbClr val="2E2E2E"/>
              </a:solidFill>
              <a:effectLst/>
              <a:latin typeface="ElsevierGulliver"/>
            </a:endParaRPr>
          </a:p>
        </p:txBody>
      </p:sp>
    </p:spTree>
    <p:extLst>
      <p:ext uri="{BB962C8B-B14F-4D97-AF65-F5344CB8AC3E}">
        <p14:creationId xmlns:p14="http://schemas.microsoft.com/office/powerpoint/2010/main" val="39953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3AFC7D8-0E10-4598-B01F-6E41A160C3ED}"/>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FA - County Job Opportunities">
            <a:extLst>
              <a:ext uri="{FF2B5EF4-FFF2-40B4-BE49-F238E27FC236}">
                <a16:creationId xmlns:a16="http://schemas.microsoft.com/office/drawing/2014/main" id="{9AE5338C-7FE6-4D6C-A7BC-A0CFC5D06E4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7652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Century Gothic" panose="020B0502020202020204" pitchFamily="34" charset="0"/>
              </a:rPr>
              <a:t>Literature Review </a:t>
            </a:r>
            <a:endParaRPr lang="en-US" dirty="0">
              <a:solidFill>
                <a:schemeClr val="bg1"/>
              </a:solidFill>
              <a:latin typeface="Century Gothic" panose="020B0502020202020204" pitchFamily="34" charset="0"/>
            </a:endParaRP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642581" y="2032636"/>
            <a:ext cx="1080318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sz="2000" b="1" dirty="0">
              <a:solidFill>
                <a:schemeClr val="tx1">
                  <a:lumMod val="75000"/>
                  <a:lumOff val="25000"/>
                </a:schemeClr>
              </a:solidFill>
              <a:latin typeface="Century Gothic" panose="020B0502020202020204" pitchFamily="34" charset="0"/>
            </a:endParaRPr>
          </a:p>
        </p:txBody>
      </p:sp>
      <p:sp>
        <p:nvSpPr>
          <p:cNvPr id="14" name="Content Placeholder 2">
            <a:extLst>
              <a:ext uri="{FF2B5EF4-FFF2-40B4-BE49-F238E27FC236}">
                <a16:creationId xmlns:a16="http://schemas.microsoft.com/office/drawing/2014/main" id="{D62549C9-26A1-47F4-810C-70B4A6BBCAFC}"/>
              </a:ext>
            </a:extLst>
          </p:cNvPr>
          <p:cNvSpPr txBox="1">
            <a:spLocks/>
          </p:cNvSpPr>
          <p:nvPr/>
        </p:nvSpPr>
        <p:spPr>
          <a:xfrm>
            <a:off x="747084" y="2081940"/>
            <a:ext cx="10756939"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75000"/>
                  <a:lumOff val="25000"/>
                </a:schemeClr>
              </a:solidFill>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C5060F7-6DD0-E9AF-F184-2A8F688F6DD0}"/>
              </a:ext>
            </a:extLst>
          </p:cNvPr>
          <p:cNvSpPr txBox="1"/>
          <p:nvPr/>
        </p:nvSpPr>
        <p:spPr>
          <a:xfrm flipH="1">
            <a:off x="925683" y="1690688"/>
            <a:ext cx="10623736" cy="4493538"/>
          </a:xfrm>
          <a:prstGeom prst="rect">
            <a:avLst/>
          </a:prstGeom>
          <a:noFill/>
        </p:spPr>
        <p:txBody>
          <a:bodyPr wrap="square" rtlCol="0">
            <a:spAutoFit/>
          </a:bodyPr>
          <a:lstStyle/>
          <a:p>
            <a:pPr algn="ctr"/>
            <a:r>
              <a:rPr lang="en-US" sz="2200" b="1" dirty="0">
                <a:latin typeface="Century Gothic" panose="020B0502020202020204" pitchFamily="34" charset="0"/>
              </a:rPr>
              <a:t>‘Regenerative Agriculture – The soil is the base’ Divergent Themes:</a:t>
            </a:r>
          </a:p>
          <a:p>
            <a:pPr algn="ctr"/>
            <a:endParaRPr lang="en-US" sz="2200" b="1" dirty="0">
              <a:latin typeface="Century Gothic" panose="020B0502020202020204" pitchFamily="34" charset="0"/>
            </a:endParaRPr>
          </a:p>
          <a:p>
            <a:pPr marL="285750" indent="-285750">
              <a:buFont typeface="Arial" panose="020B0604020202020204" pitchFamily="34" charset="0"/>
              <a:buChar char="•"/>
            </a:pPr>
            <a:r>
              <a:rPr lang="en-US" sz="2200" u="sng" dirty="0">
                <a:latin typeface="Century Gothic" panose="020B0502020202020204" pitchFamily="34" charset="0"/>
              </a:rPr>
              <a:t>Regenerate the System</a:t>
            </a:r>
          </a:p>
          <a:p>
            <a:pPr marL="742950" lvl="1" indent="-285750">
              <a:buFont typeface="Arial" panose="020B0604020202020204" pitchFamily="34" charset="0"/>
              <a:buChar char="•"/>
            </a:pPr>
            <a:r>
              <a:rPr lang="en-US" sz="2200" b="0" i="0" dirty="0">
                <a:solidFill>
                  <a:srgbClr val="2E2E2E"/>
                </a:solidFill>
                <a:effectLst/>
                <a:latin typeface="Century Gothic" panose="020B0502020202020204" pitchFamily="34" charset="0"/>
              </a:rPr>
              <a:t>Vague description and did not define objectives </a:t>
            </a:r>
          </a:p>
          <a:p>
            <a:pPr marL="742950" lvl="1" indent="-285750">
              <a:buFont typeface="Arial" panose="020B0604020202020204" pitchFamily="34" charset="0"/>
              <a:buChar char="•"/>
            </a:pPr>
            <a:r>
              <a:rPr lang="en-US" sz="2200" dirty="0">
                <a:solidFill>
                  <a:srgbClr val="2E2E2E"/>
                </a:solidFill>
                <a:latin typeface="Century Gothic" panose="020B0502020202020204" pitchFamily="34" charset="0"/>
              </a:rPr>
              <a:t>‘Restore earth’ and ‘Regenerate the natural system’</a:t>
            </a:r>
            <a:endParaRPr lang="en-US" sz="2200" b="0" i="0" dirty="0">
              <a:solidFill>
                <a:srgbClr val="2E2E2E"/>
              </a:solidFill>
              <a:effectLst/>
              <a:latin typeface="Century Gothic" panose="020B0502020202020204" pitchFamily="34" charset="0"/>
            </a:endParaRPr>
          </a:p>
          <a:p>
            <a:pPr marL="285750" indent="-285750">
              <a:buFont typeface="Arial" panose="020B0604020202020204" pitchFamily="34" charset="0"/>
              <a:buChar char="•"/>
            </a:pPr>
            <a:r>
              <a:rPr lang="en-US" sz="2200" u="sng" dirty="0">
                <a:latin typeface="Century Gothic" panose="020B0502020202020204" pitchFamily="34" charset="0"/>
              </a:rPr>
              <a:t>Improve human health</a:t>
            </a:r>
          </a:p>
          <a:p>
            <a:pPr marL="742950" lvl="1" indent="-285750">
              <a:buFont typeface="Arial" panose="020B0604020202020204" pitchFamily="34" charset="0"/>
              <a:buChar char="•"/>
            </a:pPr>
            <a:r>
              <a:rPr lang="en-US" sz="2200" dirty="0">
                <a:latin typeface="Century Gothic" panose="020B0502020202020204" pitchFamily="34" charset="0"/>
              </a:rPr>
              <a:t>Relating to providing goods for human health to ensure global food security – showed high variability</a:t>
            </a:r>
          </a:p>
          <a:p>
            <a:pPr marL="742950" lvl="1" indent="-285750">
              <a:buFont typeface="Arial" panose="020B0604020202020204" pitchFamily="34" charset="0"/>
              <a:buChar char="•"/>
            </a:pPr>
            <a:r>
              <a:rPr lang="en-US" sz="2200" dirty="0">
                <a:latin typeface="Century Gothic" panose="020B0502020202020204" pitchFamily="34" charset="0"/>
              </a:rPr>
              <a:t>‘We can express that (RA) aims for sustainable food production</a:t>
            </a:r>
          </a:p>
          <a:p>
            <a:pPr marL="285750" indent="-285750">
              <a:buFont typeface="Arial" panose="020B0604020202020204" pitchFamily="34" charset="0"/>
              <a:buChar char="•"/>
            </a:pPr>
            <a:r>
              <a:rPr lang="en-US" sz="2200" u="sng" dirty="0">
                <a:latin typeface="Century Gothic" panose="020B0502020202020204" pitchFamily="34" charset="0"/>
              </a:rPr>
              <a:t>Improve economic prosperity</a:t>
            </a:r>
            <a:endParaRPr lang="en-US" sz="2200" u="sng" dirty="0">
              <a:solidFill>
                <a:srgbClr val="2E2E2E"/>
              </a:solidFill>
              <a:latin typeface="Century Gothic" panose="020B0502020202020204" pitchFamily="34" charset="0"/>
            </a:endParaRPr>
          </a:p>
          <a:p>
            <a:pPr marL="742950" lvl="1" indent="-285750">
              <a:buFont typeface="Arial" panose="020B0604020202020204" pitchFamily="34" charset="0"/>
              <a:buChar char="•"/>
            </a:pPr>
            <a:r>
              <a:rPr lang="en-US" sz="2200" dirty="0">
                <a:solidFill>
                  <a:srgbClr val="2E2E2E"/>
                </a:solidFill>
                <a:latin typeface="Century Gothic" panose="020B0502020202020204" pitchFamily="34" charset="0"/>
              </a:rPr>
              <a:t>Referring to economic sustainability of farmers but lacked operations</a:t>
            </a:r>
          </a:p>
          <a:p>
            <a:pPr marL="742950" lvl="1" indent="-285750">
              <a:buFont typeface="Arial" panose="020B0604020202020204" pitchFamily="34" charset="0"/>
              <a:buChar char="•"/>
            </a:pPr>
            <a:r>
              <a:rPr lang="en-US" sz="2200" dirty="0">
                <a:solidFill>
                  <a:srgbClr val="2E2E2E"/>
                </a:solidFill>
                <a:latin typeface="Century Gothic" panose="020B0502020202020204" pitchFamily="34" charset="0"/>
              </a:rPr>
              <a:t>‘improves crop yields,’ ‘long-term economic sustainability,’ and political-economic repositioning’</a:t>
            </a:r>
            <a:endParaRPr lang="en-US" sz="2200" dirty="0">
              <a:latin typeface="Century Gothic" panose="020B0502020202020204" pitchFamily="34" charset="0"/>
            </a:endParaRPr>
          </a:p>
        </p:txBody>
      </p:sp>
    </p:spTree>
    <p:extLst>
      <p:ext uri="{BB962C8B-B14F-4D97-AF65-F5344CB8AC3E}">
        <p14:creationId xmlns:p14="http://schemas.microsoft.com/office/powerpoint/2010/main" val="935237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3AFC7D8-0E10-4598-B01F-6E41A160C3ED}"/>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FA - County Job Opportunities">
            <a:extLst>
              <a:ext uri="{FF2B5EF4-FFF2-40B4-BE49-F238E27FC236}">
                <a16:creationId xmlns:a16="http://schemas.microsoft.com/office/drawing/2014/main" id="{9AE5338C-7FE6-4D6C-A7BC-A0CFC5D06E4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7652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Century Gothic" panose="020B0502020202020204" pitchFamily="34" charset="0"/>
              </a:rPr>
              <a:t>Literature Review </a:t>
            </a:r>
            <a:endParaRPr lang="en-US" dirty="0">
              <a:solidFill>
                <a:schemeClr val="bg1"/>
              </a:solidFill>
              <a:latin typeface="Century Gothic" panose="020B0502020202020204" pitchFamily="34" charset="0"/>
            </a:endParaRP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642581" y="2032636"/>
            <a:ext cx="1080318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sz="2000" b="1" dirty="0">
              <a:solidFill>
                <a:schemeClr val="tx1">
                  <a:lumMod val="75000"/>
                  <a:lumOff val="25000"/>
                </a:schemeClr>
              </a:solidFill>
              <a:latin typeface="Century Gothic" panose="020B0502020202020204" pitchFamily="34" charset="0"/>
            </a:endParaRPr>
          </a:p>
        </p:txBody>
      </p:sp>
      <p:sp>
        <p:nvSpPr>
          <p:cNvPr id="14" name="Content Placeholder 2">
            <a:extLst>
              <a:ext uri="{FF2B5EF4-FFF2-40B4-BE49-F238E27FC236}">
                <a16:creationId xmlns:a16="http://schemas.microsoft.com/office/drawing/2014/main" id="{D62549C9-26A1-47F4-810C-70B4A6BBCAFC}"/>
              </a:ext>
            </a:extLst>
          </p:cNvPr>
          <p:cNvSpPr txBox="1">
            <a:spLocks/>
          </p:cNvSpPr>
          <p:nvPr/>
        </p:nvSpPr>
        <p:spPr>
          <a:xfrm>
            <a:off x="747084" y="2081940"/>
            <a:ext cx="10756939"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75000"/>
                  <a:lumOff val="25000"/>
                </a:schemeClr>
              </a:solidFill>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C5060F7-6DD0-E9AF-F184-2A8F688F6DD0}"/>
              </a:ext>
            </a:extLst>
          </p:cNvPr>
          <p:cNvSpPr txBox="1"/>
          <p:nvPr/>
        </p:nvSpPr>
        <p:spPr>
          <a:xfrm flipH="1">
            <a:off x="925683" y="1690688"/>
            <a:ext cx="10623736" cy="6001643"/>
          </a:xfrm>
          <a:prstGeom prst="rect">
            <a:avLst/>
          </a:prstGeom>
          <a:noFill/>
        </p:spPr>
        <p:txBody>
          <a:bodyPr wrap="square" rtlCol="0">
            <a:spAutoFit/>
          </a:bodyPr>
          <a:lstStyle/>
          <a:p>
            <a:pPr algn="ctr"/>
            <a:r>
              <a:rPr lang="en-US" sz="2400" b="1" dirty="0">
                <a:latin typeface="Century Gothic" panose="020B0502020202020204" pitchFamily="34" charset="0"/>
              </a:rPr>
              <a:t>‘Regenerative Agriculture – The soil is the base’ Conclusion:</a:t>
            </a:r>
          </a:p>
          <a:p>
            <a:pPr algn="ctr"/>
            <a:endParaRPr lang="en-US" sz="2400" b="1" dirty="0">
              <a:latin typeface="Century Gothic" panose="020B0502020202020204" pitchFamily="34" charset="0"/>
            </a:endParaRPr>
          </a:p>
          <a:p>
            <a:pPr marL="342900" indent="-342900">
              <a:buFont typeface="Arial" panose="020B0604020202020204" pitchFamily="34" charset="0"/>
              <a:buChar char="•"/>
            </a:pPr>
            <a:r>
              <a:rPr lang="en-US" sz="2400" b="0" i="0" dirty="0">
                <a:solidFill>
                  <a:srgbClr val="2E2E2E"/>
                </a:solidFill>
                <a:effectLst/>
                <a:latin typeface="Century Gothic" panose="020B0502020202020204" pitchFamily="34" charset="0"/>
              </a:rPr>
              <a:t>Regenerative Agriculture focuses on themes such as </a:t>
            </a:r>
            <a:r>
              <a:rPr lang="en-US" sz="2400" b="0" i="1" dirty="0">
                <a:solidFill>
                  <a:srgbClr val="2E2E2E"/>
                </a:solidFill>
                <a:effectLst/>
                <a:latin typeface="Century Gothic" panose="020B0502020202020204" pitchFamily="34" charset="0"/>
              </a:rPr>
              <a:t>enhance and improve soil health</a:t>
            </a:r>
            <a:r>
              <a:rPr lang="en-US" sz="2400" b="0" i="0" dirty="0">
                <a:solidFill>
                  <a:srgbClr val="2E2E2E"/>
                </a:solidFill>
                <a:effectLst/>
                <a:latin typeface="Century Gothic" panose="020B0502020202020204" pitchFamily="34" charset="0"/>
              </a:rPr>
              <a:t>, </a:t>
            </a:r>
            <a:r>
              <a:rPr lang="en-US" sz="2400" b="0" i="1" dirty="0">
                <a:solidFill>
                  <a:srgbClr val="2E2E2E"/>
                </a:solidFill>
                <a:effectLst/>
                <a:latin typeface="Century Gothic" panose="020B0502020202020204" pitchFamily="34" charset="0"/>
              </a:rPr>
              <a:t>optimize resource management</a:t>
            </a:r>
            <a:r>
              <a:rPr lang="en-US" sz="2400" b="0" i="0" dirty="0">
                <a:solidFill>
                  <a:srgbClr val="2E2E2E"/>
                </a:solidFill>
                <a:effectLst/>
                <a:latin typeface="Century Gothic" panose="020B0502020202020204" pitchFamily="34" charset="0"/>
              </a:rPr>
              <a:t>, </a:t>
            </a:r>
            <a:r>
              <a:rPr lang="en-US" sz="2400" b="0" i="1" dirty="0">
                <a:solidFill>
                  <a:srgbClr val="2E2E2E"/>
                </a:solidFill>
                <a:effectLst/>
                <a:latin typeface="Century Gothic" panose="020B0502020202020204" pitchFamily="34" charset="0"/>
              </a:rPr>
              <a:t>alleviate climate change, improve nutrient cycling</a:t>
            </a:r>
            <a:r>
              <a:rPr lang="en-US" sz="2400" b="0" i="0" dirty="0">
                <a:solidFill>
                  <a:srgbClr val="2E2E2E"/>
                </a:solidFill>
                <a:effectLst/>
                <a:latin typeface="Century Gothic" panose="020B0502020202020204" pitchFamily="34" charset="0"/>
              </a:rPr>
              <a:t> and </a:t>
            </a:r>
            <a:r>
              <a:rPr lang="en-US" sz="2400" b="0" i="1" dirty="0">
                <a:solidFill>
                  <a:srgbClr val="2E2E2E"/>
                </a:solidFill>
                <a:effectLst/>
                <a:latin typeface="Century Gothic" panose="020B0502020202020204" pitchFamily="34" charset="0"/>
              </a:rPr>
              <a:t>water quality and availability</a:t>
            </a:r>
          </a:p>
          <a:p>
            <a:endParaRPr lang="en-US" sz="2400" dirty="0">
              <a:solidFill>
                <a:srgbClr val="2E2E2E"/>
              </a:solidFill>
              <a:latin typeface="Century Gothic" panose="020B0502020202020204" pitchFamily="34" charset="0"/>
            </a:endParaRPr>
          </a:p>
          <a:p>
            <a:pPr marL="342900" indent="-342900">
              <a:buFont typeface="Arial" panose="020B0604020202020204" pitchFamily="34" charset="0"/>
              <a:buChar char="•"/>
            </a:pPr>
            <a:r>
              <a:rPr lang="en-US" sz="2400" dirty="0">
                <a:solidFill>
                  <a:srgbClr val="2E2E2E"/>
                </a:solidFill>
                <a:latin typeface="Century Gothic" panose="020B0502020202020204" pitchFamily="34" charset="0"/>
              </a:rPr>
              <a:t>Proposed Definition: </a:t>
            </a:r>
          </a:p>
          <a:p>
            <a:pPr marL="800100" lvl="1" indent="-342900">
              <a:buFont typeface="Arial" panose="020B0604020202020204" pitchFamily="34" charset="0"/>
              <a:buChar char="•"/>
            </a:pPr>
            <a:r>
              <a:rPr lang="en-US" sz="2400" b="0" i="0" dirty="0">
                <a:solidFill>
                  <a:srgbClr val="2E2E2E"/>
                </a:solidFill>
                <a:effectLst/>
                <a:latin typeface="Century Gothic" panose="020B0502020202020204" pitchFamily="34" charset="0"/>
              </a:rPr>
              <a:t>“…approach to farming that uses soil conservation as the entry point to regenerate and contribute to multiple provisioning, regulating and supporting (Ecosystem) services, with the objective that this will </a:t>
            </a:r>
            <a:r>
              <a:rPr lang="en-US" sz="2400" b="1" i="0" dirty="0">
                <a:solidFill>
                  <a:srgbClr val="2E2E2E"/>
                </a:solidFill>
                <a:effectLst/>
                <a:latin typeface="Century Gothic" panose="020B0502020202020204" pitchFamily="34" charset="0"/>
              </a:rPr>
              <a:t>enhance</a:t>
            </a:r>
            <a:r>
              <a:rPr lang="en-US" sz="2400" b="0" i="0" dirty="0">
                <a:solidFill>
                  <a:srgbClr val="2E2E2E"/>
                </a:solidFill>
                <a:effectLst/>
                <a:latin typeface="Century Gothic" panose="020B0502020202020204" pitchFamily="34" charset="0"/>
              </a:rPr>
              <a:t> not only the environmental, but also the social and economic dimensions of sustainable food production.” </a:t>
            </a:r>
            <a:endParaRPr lang="en-US" sz="2400" dirty="0">
              <a:latin typeface="Century Gothic" panose="020B0502020202020204" pitchFamily="34" charset="0"/>
            </a:endParaRPr>
          </a:p>
          <a:p>
            <a:pPr marL="342900" indent="-342900">
              <a:buFont typeface="Arial" panose="020B0604020202020204" pitchFamily="34" charset="0"/>
              <a:buChar char="•"/>
            </a:pPr>
            <a:endParaRPr lang="en-US" sz="2400" dirty="0">
              <a:latin typeface="Century Gothic" panose="020B0502020202020204" pitchFamily="34" charset="0"/>
            </a:endParaRPr>
          </a:p>
          <a:p>
            <a:pPr algn="ctr"/>
            <a:endParaRPr lang="en-US" sz="2400" b="1" dirty="0">
              <a:latin typeface="Century Gothic" panose="020B0502020202020204" pitchFamily="34" charset="0"/>
            </a:endParaRPr>
          </a:p>
        </p:txBody>
      </p:sp>
    </p:spTree>
    <p:extLst>
      <p:ext uri="{BB962C8B-B14F-4D97-AF65-F5344CB8AC3E}">
        <p14:creationId xmlns:p14="http://schemas.microsoft.com/office/powerpoint/2010/main" val="198849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5984</TotalTime>
  <Words>1205</Words>
  <Application>Microsoft Office PowerPoint</Application>
  <PresentationFormat>Widescreen</PresentationFormat>
  <Paragraphs>109</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Century Gothic</vt:lpstr>
      <vt:lpstr>ElsevierGulliver</vt:lpstr>
      <vt:lpstr>Times New Roman</vt:lpstr>
      <vt:lpstr>Office Theme</vt:lpstr>
      <vt:lpstr>Framework for defining Regenerative Agriculture February 9,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Kozina, Arima@CDFA</dc:creator>
  <cp:lastModifiedBy>Jameson, Virginia@CDFA</cp:lastModifiedBy>
  <cp:revision>125</cp:revision>
  <dcterms:created xsi:type="dcterms:W3CDTF">2022-03-16T16:44:45Z</dcterms:created>
  <dcterms:modified xsi:type="dcterms:W3CDTF">2023-03-06T23:53:35Z</dcterms:modified>
</cp:coreProperties>
</file>