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5" r:id="rId3"/>
    <p:sldId id="298" r:id="rId4"/>
    <p:sldId id="301" r:id="rId5"/>
    <p:sldId id="304" r:id="rId6"/>
    <p:sldId id="305" r:id="rId7"/>
    <p:sldId id="306" r:id="rId8"/>
    <p:sldId id="307" r:id="rId9"/>
    <p:sldId id="303" r:id="rId10"/>
    <p:sldId id="30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AF2ED"/>
    <a:srgbClr val="487057"/>
    <a:srgbClr val="CEE0D5"/>
    <a:srgbClr val="B2CEBD"/>
    <a:srgbClr val="528063"/>
    <a:srgbClr val="5478A7"/>
    <a:srgbClr val="E1C51F"/>
    <a:srgbClr val="D2BE2E"/>
    <a:srgbClr val="6094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E8CB4B-7B17-4A27-86C3-48592D2850DD}" v="6" dt="2023-02-08T22:55:13.8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59" autoAdjust="0"/>
    <p:restoredTop sz="86724" autoAdjust="0"/>
  </p:normalViewPr>
  <p:slideViewPr>
    <p:cSldViewPr snapToGrid="0">
      <p:cViewPr>
        <p:scale>
          <a:sx n="100" d="100"/>
          <a:sy n="100" d="100"/>
        </p:scale>
        <p:origin x="102" y="48"/>
      </p:cViewPr>
      <p:guideLst/>
    </p:cSldViewPr>
  </p:slideViewPr>
  <p:notesTextViewPr>
    <p:cViewPr>
      <p:scale>
        <a:sx n="3" d="2"/>
        <a:sy n="3" d="2"/>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0BB97-3B68-4241-B9B7-653A401A5300}" type="datetimeFigureOut">
              <a:rPr lang="en-US" smtClean="0"/>
              <a:t>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1FCA94-AA63-4BAF-861E-37198930B7DA}" type="slidenum">
              <a:rPr lang="en-US" smtClean="0"/>
              <a:t>‹#›</a:t>
            </a:fld>
            <a:endParaRPr lang="en-US"/>
          </a:p>
        </p:txBody>
      </p:sp>
    </p:spTree>
    <p:extLst>
      <p:ext uri="{BB962C8B-B14F-4D97-AF65-F5344CB8AC3E}">
        <p14:creationId xmlns:p14="http://schemas.microsoft.com/office/powerpoint/2010/main" val="3110444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FCA94-AA63-4BAF-861E-37198930B7DA}" type="slidenum">
              <a:rPr lang="en-US" smtClean="0"/>
              <a:t>1</a:t>
            </a:fld>
            <a:endParaRPr lang="en-US"/>
          </a:p>
        </p:txBody>
      </p:sp>
    </p:spTree>
    <p:extLst>
      <p:ext uri="{BB962C8B-B14F-4D97-AF65-F5344CB8AC3E}">
        <p14:creationId xmlns:p14="http://schemas.microsoft.com/office/powerpoint/2010/main" val="167609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now like to turn to the draft framework. Extrapolating from panel discussion and the literature review, here are the elements that we are presenting as a draft framework. </a:t>
            </a:r>
          </a:p>
          <a:p>
            <a:endParaRPr lang="en-US" dirty="0"/>
          </a:p>
          <a:p>
            <a:r>
              <a:rPr lang="en-US" dirty="0"/>
              <a:t>First of all, it seemed clear from the discussion that the intention of “regenerative agriculture,” is to be positively additive when it comes to environmental, social, and economic goals, and that there’s often an emphasis on climate goals. </a:t>
            </a:r>
          </a:p>
          <a:p>
            <a:endParaRPr lang="en-US" dirty="0"/>
          </a:p>
          <a:p>
            <a:r>
              <a:rPr lang="en-US" dirty="0"/>
              <a:t>Next, to avoid greenwashing, there seemed to be consensus that progress made under regenerative practices should be measurable and verifiable. There seemed also to be an emphasis on making sure that the measurement techniques need to be accessible to farmers and ranchers. </a:t>
            </a:r>
          </a:p>
          <a:p>
            <a:endParaRPr lang="en-US" dirty="0"/>
          </a:p>
          <a:p>
            <a:r>
              <a:rPr lang="en-US" dirty="0"/>
              <a:t>It also seems like a definition would need to account for variability across agricultural systems, geography, scale etc. </a:t>
            </a:r>
          </a:p>
          <a:p>
            <a:endParaRPr lang="en-US" dirty="0"/>
          </a:p>
          <a:p>
            <a:r>
              <a:rPr lang="en-US" dirty="0"/>
              <a:t>And finally, the strong throughline for both the panel discussion and the literature was soil health, including elements of physical quality, carbon content, and biodiversity, with a focus on alleviation of climate change.  </a:t>
            </a:r>
          </a:p>
        </p:txBody>
      </p:sp>
      <p:sp>
        <p:nvSpPr>
          <p:cNvPr id="4" name="Slide Number Placeholder 3"/>
          <p:cNvSpPr>
            <a:spLocks noGrp="1"/>
          </p:cNvSpPr>
          <p:nvPr>
            <p:ph type="sldNum" sz="quarter" idx="5"/>
          </p:nvPr>
        </p:nvSpPr>
        <p:spPr/>
        <p:txBody>
          <a:bodyPr/>
          <a:lstStyle/>
          <a:p>
            <a:fld id="{FD1FCA94-AA63-4BAF-861E-37198930B7DA}" type="slidenum">
              <a:rPr lang="en-US" smtClean="0"/>
              <a:t>10</a:t>
            </a:fld>
            <a:endParaRPr lang="en-US"/>
          </a:p>
        </p:txBody>
      </p:sp>
    </p:spTree>
    <p:extLst>
      <p:ext uri="{BB962C8B-B14F-4D97-AF65-F5344CB8AC3E}">
        <p14:creationId xmlns:p14="http://schemas.microsoft.com/office/powerpoint/2010/main" val="3449098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October 17, the State Board of Food and Agriculture Sent a letter to Chair Dlott asking for assistance from the Science Advisory Panel with defining regenerative agriculture. </a:t>
            </a:r>
          </a:p>
          <a:p>
            <a:endParaRPr lang="en-US" dirty="0"/>
          </a:p>
          <a:p>
            <a:r>
              <a:rPr lang="en-US" dirty="0"/>
              <a:t>The letter cited the increased prevalence and use of the term in recent years, including in 2022 legislation related to the California Energy Commission’s Climate Innovation Program. While limited to that particular program, the board was concerned that the definition used doesn’t meet a science-based criterion for the designation or recognition of the term “regenerative”. </a:t>
            </a:r>
          </a:p>
          <a:p>
            <a:endParaRPr lang="en-US" dirty="0"/>
          </a:p>
          <a:p>
            <a:r>
              <a:rPr lang="en-US" dirty="0"/>
              <a:t>The Board asked for a literature review and framework definition, to be provided by February 2023. </a:t>
            </a:r>
          </a:p>
          <a:p>
            <a:endParaRPr lang="en-US" dirty="0"/>
          </a:p>
          <a:p>
            <a:r>
              <a:rPr lang="en-US" dirty="0"/>
              <a:t>Many of you probably recall that this was a major topic of discussion at the December meeting of the EFA SAP. Today I would like to review the content of that discussion, then my colleague Dana Brady-</a:t>
            </a:r>
            <a:r>
              <a:rPr lang="en-US" dirty="0" err="1"/>
              <a:t>Yount</a:t>
            </a:r>
            <a:r>
              <a:rPr lang="en-US" dirty="0"/>
              <a:t>, who is a scientist in the Office of Environmental Planning and Innovation will review an existing literature review, and then I will lay out some possible elements of a definition based on those things that the Panel could pass along to the State Board for discussion. We’d also like to acknowledge additional information provided to us by NRDC, and thank them for their help. </a:t>
            </a:r>
          </a:p>
        </p:txBody>
      </p:sp>
      <p:sp>
        <p:nvSpPr>
          <p:cNvPr id="4" name="Slide Number Placeholder 3"/>
          <p:cNvSpPr>
            <a:spLocks noGrp="1"/>
          </p:cNvSpPr>
          <p:nvPr>
            <p:ph type="sldNum" sz="quarter" idx="5"/>
          </p:nvPr>
        </p:nvSpPr>
        <p:spPr/>
        <p:txBody>
          <a:bodyPr/>
          <a:lstStyle/>
          <a:p>
            <a:fld id="{FD1FCA94-AA63-4BAF-861E-37198930B7DA}" type="slidenum">
              <a:rPr lang="en-US" smtClean="0"/>
              <a:t>2</a:t>
            </a:fld>
            <a:endParaRPr lang="en-US"/>
          </a:p>
        </p:txBody>
      </p:sp>
    </p:spTree>
    <p:extLst>
      <p:ext uri="{BB962C8B-B14F-4D97-AF65-F5344CB8AC3E}">
        <p14:creationId xmlns:p14="http://schemas.microsoft.com/office/powerpoint/2010/main" val="1392659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with the December 13 discussion, which was Agenda item 6. </a:t>
            </a:r>
          </a:p>
          <a:p>
            <a:endParaRPr lang="en-US" dirty="0"/>
          </a:p>
          <a:p>
            <a:r>
              <a:rPr lang="en-US" dirty="0"/>
              <a:t>As you recall, you heard from a panel consisting of </a:t>
            </a:r>
            <a:r>
              <a:rPr lang="en-US" b="0" i="0" dirty="0">
                <a:solidFill>
                  <a:srgbClr val="000000"/>
                </a:solidFill>
                <a:effectLst/>
                <a:latin typeface="Calibri" panose="020F0502020204030204" pitchFamily="34" charset="0"/>
              </a:rPr>
              <a:t>subject matter experts Dr. Margaret Smither-Kopperl from the Lockeford Plant Materials Center USDA Resources Conservation Service, Dr. Cristina Lazcano, associate professor from Soil Biodiversity and Health Lab, UC Davis, Timothy York, CEO of the California Leafy Green Marketing Agreement, and Dr. Daniel Rath, agricultural soil carbon scientist from the Natural Resources Defense Council (NRDC)</a:t>
            </a:r>
            <a:r>
              <a:rPr lang="en-US" dirty="0"/>
              <a:t>. </a:t>
            </a:r>
          </a:p>
          <a:p>
            <a:endParaRPr lang="en-US" dirty="0"/>
          </a:p>
          <a:p>
            <a:r>
              <a:rPr lang="en-US" dirty="0"/>
              <a:t>The panel, particularly Dr. Lazcano and Dr. Smither-Kopperl, provided information and context for a variety of factors that warrant consideration while defining “regenerative agriculture,” such as an emphasis on soil and soil health, as well as a question of what emphasis to put on biodiversity in soil, considering that research as to the importance of soil biodiversity is still being done and there are a lot of unknowns. </a:t>
            </a:r>
          </a:p>
          <a:p>
            <a:endParaRPr lang="en-US" dirty="0"/>
          </a:p>
          <a:p>
            <a:r>
              <a:rPr lang="en-US" dirty="0"/>
              <a:t>Dr. Rath of NRDC also stated that soil health and biodiversity were core principles, but also cited cultural practices, farmer well-being, community relations, human health, and farmer innovation as elements of regenerative agriculture. </a:t>
            </a:r>
          </a:p>
          <a:p>
            <a:endParaRPr lang="en-US" dirty="0"/>
          </a:p>
          <a:p>
            <a:r>
              <a:rPr lang="en-US" dirty="0"/>
              <a:t>Dr. Smither-Kopperl emphasized the need to measurement and monitoring, quickly changing environments, and variable effectiveness of particular practices in different environments, points that were underscored by Dr. York. </a:t>
            </a:r>
          </a:p>
          <a:p>
            <a:endParaRPr lang="en-US" dirty="0"/>
          </a:p>
          <a:p>
            <a:r>
              <a:rPr lang="en-US" dirty="0"/>
              <a:t> </a:t>
            </a:r>
          </a:p>
        </p:txBody>
      </p:sp>
      <p:sp>
        <p:nvSpPr>
          <p:cNvPr id="4" name="Slide Number Placeholder 3"/>
          <p:cNvSpPr>
            <a:spLocks noGrp="1"/>
          </p:cNvSpPr>
          <p:nvPr>
            <p:ph type="sldNum" sz="quarter" idx="5"/>
          </p:nvPr>
        </p:nvSpPr>
        <p:spPr/>
        <p:txBody>
          <a:bodyPr/>
          <a:lstStyle/>
          <a:p>
            <a:fld id="{FD1FCA94-AA63-4BAF-861E-37198930B7DA}" type="slidenum">
              <a:rPr lang="en-US" smtClean="0"/>
              <a:t>3</a:t>
            </a:fld>
            <a:endParaRPr lang="en-US"/>
          </a:p>
        </p:txBody>
      </p:sp>
    </p:spTree>
    <p:extLst>
      <p:ext uri="{BB962C8B-B14F-4D97-AF65-F5344CB8AC3E}">
        <p14:creationId xmlns:p14="http://schemas.microsoft.com/office/powerpoint/2010/main" val="1784438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key points emerged from the following Science Advisory Panel discussion included: </a:t>
            </a:r>
          </a:p>
          <a:p>
            <a:endParaRPr lang="en-US" dirty="0"/>
          </a:p>
          <a:p>
            <a:r>
              <a:rPr lang="en-US" dirty="0"/>
              <a:t>That we need to ask what the desired goals and outcomes are </a:t>
            </a:r>
          </a:p>
          <a:p>
            <a:r>
              <a:rPr lang="en-US" dirty="0"/>
              <a:t>That we need to guard against greenwashing</a:t>
            </a:r>
          </a:p>
          <a:p>
            <a:r>
              <a:rPr lang="en-US" dirty="0"/>
              <a:t>That a definition would need to accommodate site-specific contexts, which as we know in California are incredibly variable with more than 400 crops and 2,000 soil types; even the types of tests done may not be the same and the way labs analyze them may not be the same.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latin typeface="Century Gothic" panose="020B0502020202020204" pitchFamily="34" charset="0"/>
                <a:ea typeface="+mj-ea"/>
                <a:cs typeface="+mj-cs"/>
              </a:rPr>
              <a:t>Questions about whether particular practices such as herbicide use or tillage would be permittable in a “regenerative system,” and about whether more research was needed and how data would be shared or not shared given many farmers concerns about anonymity and privacy.  </a:t>
            </a:r>
          </a:p>
          <a:p>
            <a:endParaRPr lang="en-US" dirty="0"/>
          </a:p>
        </p:txBody>
      </p:sp>
      <p:sp>
        <p:nvSpPr>
          <p:cNvPr id="4" name="Slide Number Placeholder 3"/>
          <p:cNvSpPr>
            <a:spLocks noGrp="1"/>
          </p:cNvSpPr>
          <p:nvPr>
            <p:ph type="sldNum" sz="quarter" idx="5"/>
          </p:nvPr>
        </p:nvSpPr>
        <p:spPr/>
        <p:txBody>
          <a:bodyPr/>
          <a:lstStyle/>
          <a:p>
            <a:fld id="{FD1FCA94-AA63-4BAF-861E-37198930B7DA}" type="slidenum">
              <a:rPr lang="en-US" smtClean="0"/>
              <a:t>4</a:t>
            </a:fld>
            <a:endParaRPr lang="en-US"/>
          </a:p>
        </p:txBody>
      </p:sp>
    </p:spTree>
    <p:extLst>
      <p:ext uri="{BB962C8B-B14F-4D97-AF65-F5344CB8AC3E}">
        <p14:creationId xmlns:p14="http://schemas.microsoft.com/office/powerpoint/2010/main" val="1321892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 </a:t>
            </a:r>
          </a:p>
        </p:txBody>
      </p:sp>
      <p:sp>
        <p:nvSpPr>
          <p:cNvPr id="4" name="Slide Number Placeholder 3"/>
          <p:cNvSpPr>
            <a:spLocks noGrp="1"/>
          </p:cNvSpPr>
          <p:nvPr>
            <p:ph type="sldNum" sz="quarter" idx="5"/>
          </p:nvPr>
        </p:nvSpPr>
        <p:spPr/>
        <p:txBody>
          <a:bodyPr/>
          <a:lstStyle/>
          <a:p>
            <a:fld id="{FD1FCA94-AA63-4BAF-861E-37198930B7DA}" type="slidenum">
              <a:rPr lang="en-US" smtClean="0"/>
              <a:t>5</a:t>
            </a:fld>
            <a:endParaRPr lang="en-US"/>
          </a:p>
        </p:txBody>
      </p:sp>
    </p:spTree>
    <p:extLst>
      <p:ext uri="{BB962C8B-B14F-4D97-AF65-F5344CB8AC3E}">
        <p14:creationId xmlns:p14="http://schemas.microsoft.com/office/powerpoint/2010/main" val="1019982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 </a:t>
            </a:r>
          </a:p>
        </p:txBody>
      </p:sp>
      <p:sp>
        <p:nvSpPr>
          <p:cNvPr id="4" name="Slide Number Placeholder 3"/>
          <p:cNvSpPr>
            <a:spLocks noGrp="1"/>
          </p:cNvSpPr>
          <p:nvPr>
            <p:ph type="sldNum" sz="quarter" idx="5"/>
          </p:nvPr>
        </p:nvSpPr>
        <p:spPr/>
        <p:txBody>
          <a:bodyPr/>
          <a:lstStyle/>
          <a:p>
            <a:fld id="{FD1FCA94-AA63-4BAF-861E-37198930B7DA}" type="slidenum">
              <a:rPr lang="en-US" smtClean="0"/>
              <a:t>6</a:t>
            </a:fld>
            <a:endParaRPr lang="en-US"/>
          </a:p>
        </p:txBody>
      </p:sp>
    </p:spTree>
    <p:extLst>
      <p:ext uri="{BB962C8B-B14F-4D97-AF65-F5344CB8AC3E}">
        <p14:creationId xmlns:p14="http://schemas.microsoft.com/office/powerpoint/2010/main" val="4249955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 </a:t>
            </a:r>
          </a:p>
        </p:txBody>
      </p:sp>
      <p:sp>
        <p:nvSpPr>
          <p:cNvPr id="4" name="Slide Number Placeholder 3"/>
          <p:cNvSpPr>
            <a:spLocks noGrp="1"/>
          </p:cNvSpPr>
          <p:nvPr>
            <p:ph type="sldNum" sz="quarter" idx="5"/>
          </p:nvPr>
        </p:nvSpPr>
        <p:spPr/>
        <p:txBody>
          <a:bodyPr/>
          <a:lstStyle/>
          <a:p>
            <a:fld id="{FD1FCA94-AA63-4BAF-861E-37198930B7DA}" type="slidenum">
              <a:rPr lang="en-US" smtClean="0"/>
              <a:t>7</a:t>
            </a:fld>
            <a:endParaRPr lang="en-US"/>
          </a:p>
        </p:txBody>
      </p:sp>
    </p:spTree>
    <p:extLst>
      <p:ext uri="{BB962C8B-B14F-4D97-AF65-F5344CB8AC3E}">
        <p14:creationId xmlns:p14="http://schemas.microsoft.com/office/powerpoint/2010/main" val="853132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 </a:t>
            </a:r>
          </a:p>
        </p:txBody>
      </p:sp>
      <p:sp>
        <p:nvSpPr>
          <p:cNvPr id="4" name="Slide Number Placeholder 3"/>
          <p:cNvSpPr>
            <a:spLocks noGrp="1"/>
          </p:cNvSpPr>
          <p:nvPr>
            <p:ph type="sldNum" sz="quarter" idx="5"/>
          </p:nvPr>
        </p:nvSpPr>
        <p:spPr/>
        <p:txBody>
          <a:bodyPr/>
          <a:lstStyle/>
          <a:p>
            <a:fld id="{FD1FCA94-AA63-4BAF-861E-37198930B7DA}" type="slidenum">
              <a:rPr lang="en-US" smtClean="0"/>
              <a:t>8</a:t>
            </a:fld>
            <a:endParaRPr lang="en-US"/>
          </a:p>
        </p:txBody>
      </p:sp>
    </p:spTree>
    <p:extLst>
      <p:ext uri="{BB962C8B-B14F-4D97-AF65-F5344CB8AC3E}">
        <p14:creationId xmlns:p14="http://schemas.microsoft.com/office/powerpoint/2010/main" val="2378827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Virginia </a:t>
            </a:r>
          </a:p>
          <a:p>
            <a:endParaRPr lang="en-US"/>
          </a:p>
          <a:p>
            <a:r>
              <a:rPr lang="en-US"/>
              <a:t>I’d now like to turn to the draft framework. Extrapolating from panel discussion and the literature review, here are the elements that we are presenting as a draft framework. </a:t>
            </a:r>
          </a:p>
          <a:p>
            <a:endParaRPr lang="en-US" dirty="0"/>
          </a:p>
          <a:p>
            <a:r>
              <a:rPr lang="en-US" dirty="0"/>
              <a:t>First of all, it seemed clear from the discussion that the intention of “regenerative agriculture,” is to be positively additive when it comes to environmental, social, and economic goals, and that there’s often an emphasis on climate goals. </a:t>
            </a:r>
          </a:p>
          <a:p>
            <a:endParaRPr lang="en-US" dirty="0"/>
          </a:p>
          <a:p>
            <a:r>
              <a:rPr lang="en-US" dirty="0"/>
              <a:t>Next, to avoid greenwashing, there seemed to be consensus that progress made under regenerative practices should be measurable and verifiable. There seemed also to be an emphasis on making sure that the measurement techniques need to be accessible to farmers and ranchers. </a:t>
            </a:r>
          </a:p>
          <a:p>
            <a:endParaRPr lang="en-US" dirty="0"/>
          </a:p>
          <a:p>
            <a:r>
              <a:rPr lang="en-US" dirty="0"/>
              <a:t>It also seems like a definition would need to account for variability across agricultural systems, geography, scale etc. </a:t>
            </a:r>
          </a:p>
          <a:p>
            <a:endParaRPr lang="en-US" dirty="0"/>
          </a:p>
          <a:p>
            <a:r>
              <a:rPr lang="en-US" dirty="0"/>
              <a:t>And finally, the strong throughline for both the panel discussion and the literature was soil health, including elements of physical quality, carbon content, and biodiversity, with a focus on alleviation of climate change.  </a:t>
            </a:r>
          </a:p>
        </p:txBody>
      </p:sp>
      <p:sp>
        <p:nvSpPr>
          <p:cNvPr id="4" name="Slide Number Placeholder 3"/>
          <p:cNvSpPr>
            <a:spLocks noGrp="1"/>
          </p:cNvSpPr>
          <p:nvPr>
            <p:ph type="sldNum" sz="quarter" idx="5"/>
          </p:nvPr>
        </p:nvSpPr>
        <p:spPr/>
        <p:txBody>
          <a:bodyPr/>
          <a:lstStyle/>
          <a:p>
            <a:fld id="{FD1FCA94-AA63-4BAF-861E-37198930B7DA}" type="slidenum">
              <a:rPr lang="en-US" smtClean="0"/>
              <a:t>9</a:t>
            </a:fld>
            <a:endParaRPr lang="en-US"/>
          </a:p>
        </p:txBody>
      </p:sp>
    </p:spTree>
    <p:extLst>
      <p:ext uri="{BB962C8B-B14F-4D97-AF65-F5344CB8AC3E}">
        <p14:creationId xmlns:p14="http://schemas.microsoft.com/office/powerpoint/2010/main" val="2195561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D2B03-005A-4E20-B75C-D1EA9B3B4B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ED97BB-C456-4E41-9022-855F1C4EDB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B24AFC-8245-4484-83A2-C0FF4314676A}"/>
              </a:ext>
            </a:extLst>
          </p:cNvPr>
          <p:cNvSpPr>
            <a:spLocks noGrp="1"/>
          </p:cNvSpPr>
          <p:nvPr>
            <p:ph type="dt" sz="half" idx="10"/>
          </p:nvPr>
        </p:nvSpPr>
        <p:spPr/>
        <p:txBody>
          <a:bodyPr/>
          <a:lstStyle/>
          <a:p>
            <a:fld id="{6ED595EC-3D3B-4BCC-AEC6-35567F27596A}" type="datetimeFigureOut">
              <a:rPr lang="en-US" smtClean="0"/>
              <a:t>2/8/2023</a:t>
            </a:fld>
            <a:endParaRPr lang="en-US"/>
          </a:p>
        </p:txBody>
      </p:sp>
      <p:sp>
        <p:nvSpPr>
          <p:cNvPr id="5" name="Footer Placeholder 4">
            <a:extLst>
              <a:ext uri="{FF2B5EF4-FFF2-40B4-BE49-F238E27FC236}">
                <a16:creationId xmlns:a16="http://schemas.microsoft.com/office/drawing/2014/main" id="{7FA8B9AA-11CF-47E4-8D59-EEED4ED850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426386-F8E8-4917-BD27-D9B1DC7FE562}"/>
              </a:ext>
            </a:extLst>
          </p:cNvPr>
          <p:cNvSpPr>
            <a:spLocks noGrp="1"/>
          </p:cNvSpPr>
          <p:nvPr>
            <p:ph type="sldNum" sz="quarter" idx="12"/>
          </p:nvPr>
        </p:nvSpPr>
        <p:spPr/>
        <p:txBody>
          <a:bodyPr/>
          <a:lstStyle/>
          <a:p>
            <a:fld id="{FFF04277-F464-437D-8B79-8204966591FD}" type="slidenum">
              <a:rPr lang="en-US" smtClean="0"/>
              <a:t>‹#›</a:t>
            </a:fld>
            <a:endParaRPr lang="en-US"/>
          </a:p>
        </p:txBody>
      </p:sp>
    </p:spTree>
    <p:extLst>
      <p:ext uri="{BB962C8B-B14F-4D97-AF65-F5344CB8AC3E}">
        <p14:creationId xmlns:p14="http://schemas.microsoft.com/office/powerpoint/2010/main" val="452025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C1D9F-6E43-4BAA-9753-274BAB4E35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19E8EC-DE70-47FE-A55C-F13070FD68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3B24C8-1E43-42D1-B6A7-13C2B2AFC98B}"/>
              </a:ext>
            </a:extLst>
          </p:cNvPr>
          <p:cNvSpPr>
            <a:spLocks noGrp="1"/>
          </p:cNvSpPr>
          <p:nvPr>
            <p:ph type="dt" sz="half" idx="10"/>
          </p:nvPr>
        </p:nvSpPr>
        <p:spPr/>
        <p:txBody>
          <a:bodyPr/>
          <a:lstStyle/>
          <a:p>
            <a:fld id="{6ED595EC-3D3B-4BCC-AEC6-35567F27596A}" type="datetimeFigureOut">
              <a:rPr lang="en-US" smtClean="0"/>
              <a:t>2/8/2023</a:t>
            </a:fld>
            <a:endParaRPr lang="en-US"/>
          </a:p>
        </p:txBody>
      </p:sp>
      <p:sp>
        <p:nvSpPr>
          <p:cNvPr id="5" name="Footer Placeholder 4">
            <a:extLst>
              <a:ext uri="{FF2B5EF4-FFF2-40B4-BE49-F238E27FC236}">
                <a16:creationId xmlns:a16="http://schemas.microsoft.com/office/drawing/2014/main" id="{F4B5D9C9-E018-43E0-9CC0-A5C6BF8288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D36F7A-EE5C-4501-9393-F8AE275D037A}"/>
              </a:ext>
            </a:extLst>
          </p:cNvPr>
          <p:cNvSpPr>
            <a:spLocks noGrp="1"/>
          </p:cNvSpPr>
          <p:nvPr>
            <p:ph type="sldNum" sz="quarter" idx="12"/>
          </p:nvPr>
        </p:nvSpPr>
        <p:spPr/>
        <p:txBody>
          <a:bodyPr/>
          <a:lstStyle/>
          <a:p>
            <a:fld id="{FFF04277-F464-437D-8B79-8204966591FD}" type="slidenum">
              <a:rPr lang="en-US" smtClean="0"/>
              <a:t>‹#›</a:t>
            </a:fld>
            <a:endParaRPr lang="en-US"/>
          </a:p>
        </p:txBody>
      </p:sp>
    </p:spTree>
    <p:extLst>
      <p:ext uri="{BB962C8B-B14F-4D97-AF65-F5344CB8AC3E}">
        <p14:creationId xmlns:p14="http://schemas.microsoft.com/office/powerpoint/2010/main" val="580037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85B023-64AD-49A1-985C-FC6FAB8EA1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E848A3-41F7-48A0-8E21-3AB44DBBE0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41550B-8CEA-43B5-B844-D21786339278}"/>
              </a:ext>
            </a:extLst>
          </p:cNvPr>
          <p:cNvSpPr>
            <a:spLocks noGrp="1"/>
          </p:cNvSpPr>
          <p:nvPr>
            <p:ph type="dt" sz="half" idx="10"/>
          </p:nvPr>
        </p:nvSpPr>
        <p:spPr/>
        <p:txBody>
          <a:bodyPr/>
          <a:lstStyle/>
          <a:p>
            <a:fld id="{6ED595EC-3D3B-4BCC-AEC6-35567F27596A}" type="datetimeFigureOut">
              <a:rPr lang="en-US" smtClean="0"/>
              <a:t>2/8/2023</a:t>
            </a:fld>
            <a:endParaRPr lang="en-US"/>
          </a:p>
        </p:txBody>
      </p:sp>
      <p:sp>
        <p:nvSpPr>
          <p:cNvPr id="5" name="Footer Placeholder 4">
            <a:extLst>
              <a:ext uri="{FF2B5EF4-FFF2-40B4-BE49-F238E27FC236}">
                <a16:creationId xmlns:a16="http://schemas.microsoft.com/office/drawing/2014/main" id="{9662D61A-0373-43CE-AFBC-36AF49F9C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95F876-A64B-4BD4-B463-775B9CEEA50B}"/>
              </a:ext>
            </a:extLst>
          </p:cNvPr>
          <p:cNvSpPr>
            <a:spLocks noGrp="1"/>
          </p:cNvSpPr>
          <p:nvPr>
            <p:ph type="sldNum" sz="quarter" idx="12"/>
          </p:nvPr>
        </p:nvSpPr>
        <p:spPr/>
        <p:txBody>
          <a:bodyPr/>
          <a:lstStyle/>
          <a:p>
            <a:fld id="{FFF04277-F464-437D-8B79-8204966591FD}" type="slidenum">
              <a:rPr lang="en-US" smtClean="0"/>
              <a:t>‹#›</a:t>
            </a:fld>
            <a:endParaRPr lang="en-US"/>
          </a:p>
        </p:txBody>
      </p:sp>
    </p:spTree>
    <p:extLst>
      <p:ext uri="{BB962C8B-B14F-4D97-AF65-F5344CB8AC3E}">
        <p14:creationId xmlns:p14="http://schemas.microsoft.com/office/powerpoint/2010/main" val="189609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BB166-7285-47DA-B169-5743B3FD0C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74CE9D-7A68-467A-A897-051882234D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9E844-5BFB-413D-AD1C-08C4ACE11E25}"/>
              </a:ext>
            </a:extLst>
          </p:cNvPr>
          <p:cNvSpPr>
            <a:spLocks noGrp="1"/>
          </p:cNvSpPr>
          <p:nvPr>
            <p:ph type="dt" sz="half" idx="10"/>
          </p:nvPr>
        </p:nvSpPr>
        <p:spPr/>
        <p:txBody>
          <a:bodyPr/>
          <a:lstStyle/>
          <a:p>
            <a:fld id="{6ED595EC-3D3B-4BCC-AEC6-35567F27596A}" type="datetimeFigureOut">
              <a:rPr lang="en-US" smtClean="0"/>
              <a:t>2/8/2023</a:t>
            </a:fld>
            <a:endParaRPr lang="en-US"/>
          </a:p>
        </p:txBody>
      </p:sp>
      <p:sp>
        <p:nvSpPr>
          <p:cNvPr id="5" name="Footer Placeholder 4">
            <a:extLst>
              <a:ext uri="{FF2B5EF4-FFF2-40B4-BE49-F238E27FC236}">
                <a16:creationId xmlns:a16="http://schemas.microsoft.com/office/drawing/2014/main" id="{8355FE81-79B7-4046-9DFD-DBD76657EF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C3BA2-D4B1-4578-B479-2184079C68C8}"/>
              </a:ext>
            </a:extLst>
          </p:cNvPr>
          <p:cNvSpPr>
            <a:spLocks noGrp="1"/>
          </p:cNvSpPr>
          <p:nvPr>
            <p:ph type="sldNum" sz="quarter" idx="12"/>
          </p:nvPr>
        </p:nvSpPr>
        <p:spPr/>
        <p:txBody>
          <a:bodyPr/>
          <a:lstStyle/>
          <a:p>
            <a:fld id="{FFF04277-F464-437D-8B79-8204966591FD}" type="slidenum">
              <a:rPr lang="en-US" smtClean="0"/>
              <a:t>‹#›</a:t>
            </a:fld>
            <a:endParaRPr lang="en-US"/>
          </a:p>
        </p:txBody>
      </p:sp>
    </p:spTree>
    <p:extLst>
      <p:ext uri="{BB962C8B-B14F-4D97-AF65-F5344CB8AC3E}">
        <p14:creationId xmlns:p14="http://schemas.microsoft.com/office/powerpoint/2010/main" val="2587428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15676-D621-47EC-8B9B-122B0EFEE9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ED7022-E467-402F-8F5D-2317C20259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62A849-F673-4F9D-8DDF-DAA13BD8D3D0}"/>
              </a:ext>
            </a:extLst>
          </p:cNvPr>
          <p:cNvSpPr>
            <a:spLocks noGrp="1"/>
          </p:cNvSpPr>
          <p:nvPr>
            <p:ph type="dt" sz="half" idx="10"/>
          </p:nvPr>
        </p:nvSpPr>
        <p:spPr/>
        <p:txBody>
          <a:bodyPr/>
          <a:lstStyle/>
          <a:p>
            <a:fld id="{6ED595EC-3D3B-4BCC-AEC6-35567F27596A}" type="datetimeFigureOut">
              <a:rPr lang="en-US" smtClean="0"/>
              <a:t>2/8/2023</a:t>
            </a:fld>
            <a:endParaRPr lang="en-US"/>
          </a:p>
        </p:txBody>
      </p:sp>
      <p:sp>
        <p:nvSpPr>
          <p:cNvPr id="5" name="Footer Placeholder 4">
            <a:extLst>
              <a:ext uri="{FF2B5EF4-FFF2-40B4-BE49-F238E27FC236}">
                <a16:creationId xmlns:a16="http://schemas.microsoft.com/office/drawing/2014/main" id="{E5ABDA4C-68C5-4395-AECC-F82E213EC1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DE375-3F1B-4CE5-8AA9-05BB5013946B}"/>
              </a:ext>
            </a:extLst>
          </p:cNvPr>
          <p:cNvSpPr>
            <a:spLocks noGrp="1"/>
          </p:cNvSpPr>
          <p:nvPr>
            <p:ph type="sldNum" sz="quarter" idx="12"/>
          </p:nvPr>
        </p:nvSpPr>
        <p:spPr/>
        <p:txBody>
          <a:bodyPr/>
          <a:lstStyle/>
          <a:p>
            <a:fld id="{FFF04277-F464-437D-8B79-8204966591FD}" type="slidenum">
              <a:rPr lang="en-US" smtClean="0"/>
              <a:t>‹#›</a:t>
            </a:fld>
            <a:endParaRPr lang="en-US"/>
          </a:p>
        </p:txBody>
      </p:sp>
    </p:spTree>
    <p:extLst>
      <p:ext uri="{BB962C8B-B14F-4D97-AF65-F5344CB8AC3E}">
        <p14:creationId xmlns:p14="http://schemas.microsoft.com/office/powerpoint/2010/main" val="1612495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30EAA-E882-41F1-B627-D7EC1AEB00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5573A0-6F8B-4FDD-9756-B5DC455411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136A3F-F87C-4095-80E3-BA4A7E2F93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C6F392-8089-42DA-AF52-AE6A7D74EA7B}"/>
              </a:ext>
            </a:extLst>
          </p:cNvPr>
          <p:cNvSpPr>
            <a:spLocks noGrp="1"/>
          </p:cNvSpPr>
          <p:nvPr>
            <p:ph type="dt" sz="half" idx="10"/>
          </p:nvPr>
        </p:nvSpPr>
        <p:spPr/>
        <p:txBody>
          <a:bodyPr/>
          <a:lstStyle/>
          <a:p>
            <a:fld id="{6ED595EC-3D3B-4BCC-AEC6-35567F27596A}" type="datetimeFigureOut">
              <a:rPr lang="en-US" smtClean="0"/>
              <a:t>2/8/2023</a:t>
            </a:fld>
            <a:endParaRPr lang="en-US"/>
          </a:p>
        </p:txBody>
      </p:sp>
      <p:sp>
        <p:nvSpPr>
          <p:cNvPr id="6" name="Footer Placeholder 5">
            <a:extLst>
              <a:ext uri="{FF2B5EF4-FFF2-40B4-BE49-F238E27FC236}">
                <a16:creationId xmlns:a16="http://schemas.microsoft.com/office/drawing/2014/main" id="{EF5C5DE4-E894-4FDD-AB07-606942CEA4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32B31E-6CEC-4781-B6ED-4E6DC7CE6445}"/>
              </a:ext>
            </a:extLst>
          </p:cNvPr>
          <p:cNvSpPr>
            <a:spLocks noGrp="1"/>
          </p:cNvSpPr>
          <p:nvPr>
            <p:ph type="sldNum" sz="quarter" idx="12"/>
          </p:nvPr>
        </p:nvSpPr>
        <p:spPr/>
        <p:txBody>
          <a:bodyPr/>
          <a:lstStyle/>
          <a:p>
            <a:fld id="{FFF04277-F464-437D-8B79-8204966591FD}" type="slidenum">
              <a:rPr lang="en-US" smtClean="0"/>
              <a:t>‹#›</a:t>
            </a:fld>
            <a:endParaRPr lang="en-US"/>
          </a:p>
        </p:txBody>
      </p:sp>
    </p:spTree>
    <p:extLst>
      <p:ext uri="{BB962C8B-B14F-4D97-AF65-F5344CB8AC3E}">
        <p14:creationId xmlns:p14="http://schemas.microsoft.com/office/powerpoint/2010/main" val="3784211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8355B-9271-4399-9E4F-082F096006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FEF66D-6894-4FAA-B406-F34013149B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D5321C-65E3-4492-B718-0CD88C8752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D87ED7-02ED-4A30-89C1-46F8284523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6348FF-9815-4C5A-B081-B43B969D1E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A0F828-F473-41EB-9C8D-4F945B165778}"/>
              </a:ext>
            </a:extLst>
          </p:cNvPr>
          <p:cNvSpPr>
            <a:spLocks noGrp="1"/>
          </p:cNvSpPr>
          <p:nvPr>
            <p:ph type="dt" sz="half" idx="10"/>
          </p:nvPr>
        </p:nvSpPr>
        <p:spPr/>
        <p:txBody>
          <a:bodyPr/>
          <a:lstStyle/>
          <a:p>
            <a:fld id="{6ED595EC-3D3B-4BCC-AEC6-35567F27596A}" type="datetimeFigureOut">
              <a:rPr lang="en-US" smtClean="0"/>
              <a:t>2/8/2023</a:t>
            </a:fld>
            <a:endParaRPr lang="en-US"/>
          </a:p>
        </p:txBody>
      </p:sp>
      <p:sp>
        <p:nvSpPr>
          <p:cNvPr id="8" name="Footer Placeholder 7">
            <a:extLst>
              <a:ext uri="{FF2B5EF4-FFF2-40B4-BE49-F238E27FC236}">
                <a16:creationId xmlns:a16="http://schemas.microsoft.com/office/drawing/2014/main" id="{3F240C1C-ADB9-4C98-B61D-544E6CF196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E0F767-29C3-41F5-AF43-7AF9275884B2}"/>
              </a:ext>
            </a:extLst>
          </p:cNvPr>
          <p:cNvSpPr>
            <a:spLocks noGrp="1"/>
          </p:cNvSpPr>
          <p:nvPr>
            <p:ph type="sldNum" sz="quarter" idx="12"/>
          </p:nvPr>
        </p:nvSpPr>
        <p:spPr/>
        <p:txBody>
          <a:bodyPr/>
          <a:lstStyle/>
          <a:p>
            <a:fld id="{FFF04277-F464-437D-8B79-8204966591FD}" type="slidenum">
              <a:rPr lang="en-US" smtClean="0"/>
              <a:t>‹#›</a:t>
            </a:fld>
            <a:endParaRPr lang="en-US"/>
          </a:p>
        </p:txBody>
      </p:sp>
    </p:spTree>
    <p:extLst>
      <p:ext uri="{BB962C8B-B14F-4D97-AF65-F5344CB8AC3E}">
        <p14:creationId xmlns:p14="http://schemas.microsoft.com/office/powerpoint/2010/main" val="2989280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E5A2-8ADA-4544-85D7-FFC1010446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B0A39D-DF70-48A6-8CDA-4465FBCFCF80}"/>
              </a:ext>
            </a:extLst>
          </p:cNvPr>
          <p:cNvSpPr>
            <a:spLocks noGrp="1"/>
          </p:cNvSpPr>
          <p:nvPr>
            <p:ph type="dt" sz="half" idx="10"/>
          </p:nvPr>
        </p:nvSpPr>
        <p:spPr/>
        <p:txBody>
          <a:bodyPr/>
          <a:lstStyle/>
          <a:p>
            <a:fld id="{6ED595EC-3D3B-4BCC-AEC6-35567F27596A}" type="datetimeFigureOut">
              <a:rPr lang="en-US" smtClean="0"/>
              <a:t>2/8/2023</a:t>
            </a:fld>
            <a:endParaRPr lang="en-US"/>
          </a:p>
        </p:txBody>
      </p:sp>
      <p:sp>
        <p:nvSpPr>
          <p:cNvPr id="4" name="Footer Placeholder 3">
            <a:extLst>
              <a:ext uri="{FF2B5EF4-FFF2-40B4-BE49-F238E27FC236}">
                <a16:creationId xmlns:a16="http://schemas.microsoft.com/office/drawing/2014/main" id="{8323E271-362F-4B96-A52C-0B8F537516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D6DBDE-A982-48A1-9F7D-D602F3D85D00}"/>
              </a:ext>
            </a:extLst>
          </p:cNvPr>
          <p:cNvSpPr>
            <a:spLocks noGrp="1"/>
          </p:cNvSpPr>
          <p:nvPr>
            <p:ph type="sldNum" sz="quarter" idx="12"/>
          </p:nvPr>
        </p:nvSpPr>
        <p:spPr/>
        <p:txBody>
          <a:bodyPr/>
          <a:lstStyle/>
          <a:p>
            <a:fld id="{FFF04277-F464-437D-8B79-8204966591FD}" type="slidenum">
              <a:rPr lang="en-US" smtClean="0"/>
              <a:t>‹#›</a:t>
            </a:fld>
            <a:endParaRPr lang="en-US"/>
          </a:p>
        </p:txBody>
      </p:sp>
    </p:spTree>
    <p:extLst>
      <p:ext uri="{BB962C8B-B14F-4D97-AF65-F5344CB8AC3E}">
        <p14:creationId xmlns:p14="http://schemas.microsoft.com/office/powerpoint/2010/main" val="1836408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B423C0-A29D-4631-AC9D-C7098A1355E0}"/>
              </a:ext>
            </a:extLst>
          </p:cNvPr>
          <p:cNvSpPr>
            <a:spLocks noGrp="1"/>
          </p:cNvSpPr>
          <p:nvPr>
            <p:ph type="dt" sz="half" idx="10"/>
          </p:nvPr>
        </p:nvSpPr>
        <p:spPr/>
        <p:txBody>
          <a:bodyPr/>
          <a:lstStyle/>
          <a:p>
            <a:fld id="{6ED595EC-3D3B-4BCC-AEC6-35567F27596A}" type="datetimeFigureOut">
              <a:rPr lang="en-US" smtClean="0"/>
              <a:t>2/8/2023</a:t>
            </a:fld>
            <a:endParaRPr lang="en-US"/>
          </a:p>
        </p:txBody>
      </p:sp>
      <p:sp>
        <p:nvSpPr>
          <p:cNvPr id="3" name="Footer Placeholder 2">
            <a:extLst>
              <a:ext uri="{FF2B5EF4-FFF2-40B4-BE49-F238E27FC236}">
                <a16:creationId xmlns:a16="http://schemas.microsoft.com/office/drawing/2014/main" id="{BBE833AA-4145-4283-9544-388EB92C42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78A70E-845B-40B2-A313-F67E696C744D}"/>
              </a:ext>
            </a:extLst>
          </p:cNvPr>
          <p:cNvSpPr>
            <a:spLocks noGrp="1"/>
          </p:cNvSpPr>
          <p:nvPr>
            <p:ph type="sldNum" sz="quarter" idx="12"/>
          </p:nvPr>
        </p:nvSpPr>
        <p:spPr/>
        <p:txBody>
          <a:bodyPr/>
          <a:lstStyle/>
          <a:p>
            <a:fld id="{FFF04277-F464-437D-8B79-8204966591FD}" type="slidenum">
              <a:rPr lang="en-US" smtClean="0"/>
              <a:t>‹#›</a:t>
            </a:fld>
            <a:endParaRPr lang="en-US"/>
          </a:p>
        </p:txBody>
      </p:sp>
    </p:spTree>
    <p:extLst>
      <p:ext uri="{BB962C8B-B14F-4D97-AF65-F5344CB8AC3E}">
        <p14:creationId xmlns:p14="http://schemas.microsoft.com/office/powerpoint/2010/main" val="1212853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075D4-87AA-4137-99DC-523EA2897D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E72C43-6CAB-47B2-AC89-10A4115B05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C68DAB-337A-400C-B405-622DC126E3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0D1E6D-4597-4430-A2CB-AE517214DD94}"/>
              </a:ext>
            </a:extLst>
          </p:cNvPr>
          <p:cNvSpPr>
            <a:spLocks noGrp="1"/>
          </p:cNvSpPr>
          <p:nvPr>
            <p:ph type="dt" sz="half" idx="10"/>
          </p:nvPr>
        </p:nvSpPr>
        <p:spPr/>
        <p:txBody>
          <a:bodyPr/>
          <a:lstStyle/>
          <a:p>
            <a:fld id="{6ED595EC-3D3B-4BCC-AEC6-35567F27596A}" type="datetimeFigureOut">
              <a:rPr lang="en-US" smtClean="0"/>
              <a:t>2/8/2023</a:t>
            </a:fld>
            <a:endParaRPr lang="en-US"/>
          </a:p>
        </p:txBody>
      </p:sp>
      <p:sp>
        <p:nvSpPr>
          <p:cNvPr id="6" name="Footer Placeholder 5">
            <a:extLst>
              <a:ext uri="{FF2B5EF4-FFF2-40B4-BE49-F238E27FC236}">
                <a16:creationId xmlns:a16="http://schemas.microsoft.com/office/drawing/2014/main" id="{B2097F5F-A63B-458F-A1CE-2611B05B54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33258A-D1F9-4E1C-8B3D-5D519877A816}"/>
              </a:ext>
            </a:extLst>
          </p:cNvPr>
          <p:cNvSpPr>
            <a:spLocks noGrp="1"/>
          </p:cNvSpPr>
          <p:nvPr>
            <p:ph type="sldNum" sz="quarter" idx="12"/>
          </p:nvPr>
        </p:nvSpPr>
        <p:spPr/>
        <p:txBody>
          <a:bodyPr/>
          <a:lstStyle/>
          <a:p>
            <a:fld id="{FFF04277-F464-437D-8B79-8204966591FD}" type="slidenum">
              <a:rPr lang="en-US" smtClean="0"/>
              <a:t>‹#›</a:t>
            </a:fld>
            <a:endParaRPr lang="en-US"/>
          </a:p>
        </p:txBody>
      </p:sp>
    </p:spTree>
    <p:extLst>
      <p:ext uri="{BB962C8B-B14F-4D97-AF65-F5344CB8AC3E}">
        <p14:creationId xmlns:p14="http://schemas.microsoft.com/office/powerpoint/2010/main" val="1039525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6A16C-CD55-4A62-B8ED-39045B09D1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AA1A70-DF2C-45C4-9E0A-26A39ACCE5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0B5607-78EA-4897-9FC3-FEECEE3B6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4A5EE3-A5E7-467B-8BF0-73CF60426B44}"/>
              </a:ext>
            </a:extLst>
          </p:cNvPr>
          <p:cNvSpPr>
            <a:spLocks noGrp="1"/>
          </p:cNvSpPr>
          <p:nvPr>
            <p:ph type="dt" sz="half" idx="10"/>
          </p:nvPr>
        </p:nvSpPr>
        <p:spPr/>
        <p:txBody>
          <a:bodyPr/>
          <a:lstStyle/>
          <a:p>
            <a:fld id="{6ED595EC-3D3B-4BCC-AEC6-35567F27596A}" type="datetimeFigureOut">
              <a:rPr lang="en-US" smtClean="0"/>
              <a:t>2/8/2023</a:t>
            </a:fld>
            <a:endParaRPr lang="en-US"/>
          </a:p>
        </p:txBody>
      </p:sp>
      <p:sp>
        <p:nvSpPr>
          <p:cNvPr id="6" name="Footer Placeholder 5">
            <a:extLst>
              <a:ext uri="{FF2B5EF4-FFF2-40B4-BE49-F238E27FC236}">
                <a16:creationId xmlns:a16="http://schemas.microsoft.com/office/drawing/2014/main" id="{B4E52C8B-6273-450A-9FD8-190BE1935A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305A81-4B8E-403A-89CF-8AA85D9310A6}"/>
              </a:ext>
            </a:extLst>
          </p:cNvPr>
          <p:cNvSpPr>
            <a:spLocks noGrp="1"/>
          </p:cNvSpPr>
          <p:nvPr>
            <p:ph type="sldNum" sz="quarter" idx="12"/>
          </p:nvPr>
        </p:nvSpPr>
        <p:spPr/>
        <p:txBody>
          <a:bodyPr/>
          <a:lstStyle/>
          <a:p>
            <a:fld id="{FFF04277-F464-437D-8B79-8204966591FD}" type="slidenum">
              <a:rPr lang="en-US" smtClean="0"/>
              <a:t>‹#›</a:t>
            </a:fld>
            <a:endParaRPr lang="en-US"/>
          </a:p>
        </p:txBody>
      </p:sp>
    </p:spTree>
    <p:extLst>
      <p:ext uri="{BB962C8B-B14F-4D97-AF65-F5344CB8AC3E}">
        <p14:creationId xmlns:p14="http://schemas.microsoft.com/office/powerpoint/2010/main" val="3474918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4A046D-B329-405B-A2AF-24481B555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22E0CF-4850-43A6-8D9F-4BE65C6FD5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EA8E4B-7805-48F6-A1F5-C8E0913B18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595EC-3D3B-4BCC-AEC6-35567F27596A}" type="datetimeFigureOut">
              <a:rPr lang="en-US" smtClean="0"/>
              <a:t>2/8/2023</a:t>
            </a:fld>
            <a:endParaRPr lang="en-US"/>
          </a:p>
        </p:txBody>
      </p:sp>
      <p:sp>
        <p:nvSpPr>
          <p:cNvPr id="5" name="Footer Placeholder 4">
            <a:extLst>
              <a:ext uri="{FF2B5EF4-FFF2-40B4-BE49-F238E27FC236}">
                <a16:creationId xmlns:a16="http://schemas.microsoft.com/office/drawing/2014/main" id="{190FA16C-A891-41F0-B347-4CAAC637D8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F596B9-829C-407B-853A-335B3404B9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04277-F464-437D-8B79-8204966591FD}" type="slidenum">
              <a:rPr lang="en-US" smtClean="0"/>
              <a:t>‹#›</a:t>
            </a:fld>
            <a:endParaRPr lang="en-US"/>
          </a:p>
        </p:txBody>
      </p:sp>
    </p:spTree>
    <p:extLst>
      <p:ext uri="{BB962C8B-B14F-4D97-AF65-F5344CB8AC3E}">
        <p14:creationId xmlns:p14="http://schemas.microsoft.com/office/powerpoint/2010/main" val="287502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Plants in terraces">
            <a:extLst>
              <a:ext uri="{FF2B5EF4-FFF2-40B4-BE49-F238E27FC236}">
                <a16:creationId xmlns:a16="http://schemas.microsoft.com/office/drawing/2014/main" id="{E32EF9F4-A426-49B9-8DAF-23C5F0635478}"/>
              </a:ext>
            </a:extLst>
          </p:cNvPr>
          <p:cNvPicPr>
            <a:picLocks noChangeAspect="1"/>
          </p:cNvPicPr>
          <p:nvPr/>
        </p:nvPicPr>
        <p:blipFill rotWithShape="1">
          <a:blip r:embed="rId3">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12" name="Freeform: Shape 11">
            <a:extLst>
              <a:ext uri="{FF2B5EF4-FFF2-40B4-BE49-F238E27FC236}">
                <a16:creationId xmlns:a16="http://schemas.microsoft.com/office/drawing/2014/main" id="{6B3BAD04-E614-4C16-8360-019FCF0045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402A298-52E3-4FBF-A475-9733B15D0219}"/>
              </a:ext>
            </a:extLst>
          </p:cNvPr>
          <p:cNvSpPr>
            <a:spLocks noGrp="1"/>
          </p:cNvSpPr>
          <p:nvPr>
            <p:ph type="ctrTitle"/>
          </p:nvPr>
        </p:nvSpPr>
        <p:spPr>
          <a:xfrm>
            <a:off x="176462" y="4199860"/>
            <a:ext cx="9833811" cy="1896139"/>
          </a:xfrm>
        </p:spPr>
        <p:txBody>
          <a:bodyPr anchor="ctr">
            <a:normAutofit fontScale="90000"/>
          </a:bodyPr>
          <a:lstStyle/>
          <a:p>
            <a:r>
              <a:rPr lang="en-US" b="1" dirty="0">
                <a:solidFill>
                  <a:srgbClr val="FFFFFF"/>
                </a:solidFill>
                <a:latin typeface="Century Gothic" panose="020B0502020202020204" pitchFamily="34" charset="0"/>
              </a:rPr>
              <a:t>Framework for defining Regenerative Agriculture </a:t>
            </a:r>
            <a:r>
              <a:rPr lang="en-US" sz="4000" b="1" dirty="0">
                <a:solidFill>
                  <a:srgbClr val="FFFFFF"/>
                </a:solidFill>
                <a:latin typeface="Century Gothic" panose="020B0502020202020204" pitchFamily="34" charset="0"/>
              </a:rPr>
              <a:t>February 9, 2023</a:t>
            </a:r>
            <a:endParaRPr lang="en-US" b="1" dirty="0">
              <a:solidFill>
                <a:srgbClr val="FFFFFF"/>
              </a:solidFill>
              <a:latin typeface="Century Gothic" panose="020B0502020202020204" pitchFamily="34" charset="0"/>
            </a:endParaRPr>
          </a:p>
        </p:txBody>
      </p:sp>
      <p:sp>
        <p:nvSpPr>
          <p:cNvPr id="6" name="Rectangle 5">
            <a:extLst>
              <a:ext uri="{FF2B5EF4-FFF2-40B4-BE49-F238E27FC236}">
                <a16:creationId xmlns:a16="http://schemas.microsoft.com/office/drawing/2014/main" id="{2CE668BF-9942-4433-9814-72D3D85F84F8}"/>
              </a:ext>
            </a:extLst>
          </p:cNvPr>
          <p:cNvSpPr/>
          <p:nvPr/>
        </p:nvSpPr>
        <p:spPr>
          <a:xfrm>
            <a:off x="9527176" y="365760"/>
            <a:ext cx="2664823" cy="131118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DFA - County Job Opportunities">
            <a:extLst>
              <a:ext uri="{FF2B5EF4-FFF2-40B4-BE49-F238E27FC236}">
                <a16:creationId xmlns:a16="http://schemas.microsoft.com/office/drawing/2014/main" id="{66301B48-1D2F-46AC-9F9E-CD9FF4D22AE6}"/>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7695" y="460960"/>
            <a:ext cx="2088425" cy="1120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828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E2261D9-5A7C-47F2-AA37-83453C6B0DC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93AFC7D8-0E10-4598-B01F-6E41A160C3ED}"/>
              </a:ext>
            </a:extLst>
          </p:cNvPr>
          <p:cNvSpPr/>
          <p:nvPr/>
        </p:nvSpPr>
        <p:spPr>
          <a:xfrm>
            <a:off x="0" y="365760"/>
            <a:ext cx="12192000" cy="131118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DFA - County Job Opportunities">
            <a:extLst>
              <a:ext uri="{FF2B5EF4-FFF2-40B4-BE49-F238E27FC236}">
                <a16:creationId xmlns:a16="http://schemas.microsoft.com/office/drawing/2014/main" id="{9AE5338C-7FE6-4D6C-A7BC-A0CFC5D06E4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7695" y="460960"/>
            <a:ext cx="2088425" cy="1120788"/>
          </a:xfrm>
          <a:prstGeom prst="rect">
            <a:avLst/>
          </a:prstGeom>
          <a:noFill/>
          <a:extLst>
            <a:ext uri="{909E8E84-426E-40DD-AFC4-6F175D3DCCD1}">
              <a14:hiddenFill xmlns:a14="http://schemas.microsoft.com/office/drawing/2010/main">
                <a:solidFill>
                  <a:srgbClr val="FFFFFF"/>
                </a:solidFill>
              </a14:hiddenFill>
            </a:ext>
          </a:extLst>
        </p:spPr>
      </p:pic>
      <p:sp>
        <p:nvSpPr>
          <p:cNvPr id="7" name="Arrow: Pentagon 6">
            <a:extLst>
              <a:ext uri="{FF2B5EF4-FFF2-40B4-BE49-F238E27FC236}">
                <a16:creationId xmlns:a16="http://schemas.microsoft.com/office/drawing/2014/main" id="{0B11B247-CAC4-40D0-A2DD-056E5F743184}"/>
              </a:ext>
            </a:extLst>
          </p:cNvPr>
          <p:cNvSpPr/>
          <p:nvPr/>
        </p:nvSpPr>
        <p:spPr>
          <a:xfrm>
            <a:off x="-1" y="365125"/>
            <a:ext cx="8162925" cy="1325563"/>
          </a:xfrm>
          <a:prstGeom prst="homePlate">
            <a:avLst>
              <a:gd name="adj" fmla="val 17151"/>
            </a:avLst>
          </a:prstGeom>
          <a:solidFill>
            <a:srgbClr val="40404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4C4B81D0-1EAA-40E8-9376-8FBE78C16164}"/>
              </a:ext>
            </a:extLst>
          </p:cNvPr>
          <p:cNvSpPr txBox="1">
            <a:spLocks/>
          </p:cNvSpPr>
          <p:nvPr/>
        </p:nvSpPr>
        <p:spPr>
          <a:xfrm>
            <a:off x="289560" y="365125"/>
            <a:ext cx="76526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1"/>
                </a:solidFill>
                <a:latin typeface="Century Gothic" panose="020B0502020202020204" pitchFamily="34" charset="0"/>
              </a:rPr>
              <a:t>Next Steps </a:t>
            </a:r>
          </a:p>
        </p:txBody>
      </p:sp>
      <p:sp>
        <p:nvSpPr>
          <p:cNvPr id="6" name="Rectangle 5">
            <a:extLst>
              <a:ext uri="{FF2B5EF4-FFF2-40B4-BE49-F238E27FC236}">
                <a16:creationId xmlns:a16="http://schemas.microsoft.com/office/drawing/2014/main" id="{61A7DB56-5797-4703-A534-75A17E2FEA1F}"/>
              </a:ext>
            </a:extLst>
          </p:cNvPr>
          <p:cNvSpPr/>
          <p:nvPr/>
        </p:nvSpPr>
        <p:spPr>
          <a:xfrm>
            <a:off x="381000" y="1813560"/>
            <a:ext cx="11430000" cy="4679315"/>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C7BCAD73-7611-4959-9D14-F7819E9C6214}"/>
              </a:ext>
            </a:extLst>
          </p:cNvPr>
          <p:cNvSpPr txBox="1">
            <a:spLocks/>
          </p:cNvSpPr>
          <p:nvPr/>
        </p:nvSpPr>
        <p:spPr>
          <a:xfrm>
            <a:off x="642581" y="2032636"/>
            <a:ext cx="10803185"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endParaRPr lang="en-US" sz="2000" b="1" dirty="0">
              <a:solidFill>
                <a:schemeClr val="tx1">
                  <a:lumMod val="75000"/>
                  <a:lumOff val="25000"/>
                </a:schemeClr>
              </a:solidFill>
              <a:latin typeface="Century Gothic" panose="020B0502020202020204" pitchFamily="34" charset="0"/>
            </a:endParaRPr>
          </a:p>
        </p:txBody>
      </p:sp>
      <p:sp>
        <p:nvSpPr>
          <p:cNvPr id="14" name="Content Placeholder 2">
            <a:extLst>
              <a:ext uri="{FF2B5EF4-FFF2-40B4-BE49-F238E27FC236}">
                <a16:creationId xmlns:a16="http://schemas.microsoft.com/office/drawing/2014/main" id="{D62549C9-26A1-47F4-810C-70B4A6BBCAFC}"/>
              </a:ext>
            </a:extLst>
          </p:cNvPr>
          <p:cNvSpPr txBox="1">
            <a:spLocks/>
          </p:cNvSpPr>
          <p:nvPr/>
        </p:nvSpPr>
        <p:spPr>
          <a:xfrm>
            <a:off x="747084" y="1812925"/>
            <a:ext cx="10756939" cy="46793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spcBef>
                <a:spcPts val="0"/>
              </a:spcBef>
              <a:spcAft>
                <a:spcPts val="0"/>
              </a:spcAft>
            </a:pPr>
            <a:endParaRPr lang="en-US" dirty="0">
              <a:solidFill>
                <a:srgbClr val="FF0000"/>
              </a:solidFill>
              <a:latin typeface="Century Gothic" panose="020B0502020202020204" pitchFamily="34" charset="0"/>
              <a:ea typeface="+mj-ea"/>
              <a:cs typeface="+mj-cs"/>
            </a:endParaRPr>
          </a:p>
          <a:p>
            <a:r>
              <a:rPr lang="en-US" sz="3200" dirty="0">
                <a:solidFill>
                  <a:schemeClr val="tx1">
                    <a:lumMod val="75000"/>
                    <a:lumOff val="25000"/>
                  </a:schemeClr>
                </a:solidFill>
                <a:latin typeface="Century Gothic" panose="020B0502020202020204" pitchFamily="34" charset="0"/>
                <a:ea typeface="+mj-ea"/>
                <a:cs typeface="+mj-cs"/>
              </a:rPr>
              <a:t>Need for March meeting? </a:t>
            </a:r>
          </a:p>
          <a:p>
            <a:r>
              <a:rPr lang="en-US" sz="3200" dirty="0">
                <a:solidFill>
                  <a:schemeClr val="tx1">
                    <a:lumMod val="75000"/>
                    <a:lumOff val="25000"/>
                  </a:schemeClr>
                </a:solidFill>
                <a:latin typeface="Century Gothic" panose="020B0502020202020204" pitchFamily="34" charset="0"/>
                <a:ea typeface="+mj-ea"/>
                <a:cs typeface="+mj-cs"/>
              </a:rPr>
              <a:t>Definition framework is provided to State Board of Food and Agriculture </a:t>
            </a:r>
          </a:p>
        </p:txBody>
      </p:sp>
    </p:spTree>
    <p:extLst>
      <p:ext uri="{BB962C8B-B14F-4D97-AF65-F5344CB8AC3E}">
        <p14:creationId xmlns:p14="http://schemas.microsoft.com/office/powerpoint/2010/main" val="929326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97D7A41-6CD8-4935-B9BB-BBDD1DF570A9}"/>
              </a:ext>
            </a:extLst>
          </p:cNvPr>
          <p:cNvSpPr>
            <a:spLocks noGrp="1"/>
          </p:cNvSpPr>
          <p:nvPr>
            <p:ph type="title"/>
          </p:nvPr>
        </p:nvSpPr>
        <p:spPr/>
        <p:txBody>
          <a:bodyPr/>
          <a:lstStyle/>
          <a:p>
            <a:endParaRPr lang="en-US"/>
          </a:p>
        </p:txBody>
      </p:sp>
      <p:pic>
        <p:nvPicPr>
          <p:cNvPr id="16" name="Picture 15">
            <a:extLst>
              <a:ext uri="{FF2B5EF4-FFF2-40B4-BE49-F238E27FC236}">
                <a16:creationId xmlns:a16="http://schemas.microsoft.com/office/drawing/2014/main" id="{8E2261D9-5A7C-47F2-AA37-83453C6B0DC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241859AC-7986-4981-9EE4-EF27A4EC50C4}"/>
              </a:ext>
            </a:extLst>
          </p:cNvPr>
          <p:cNvSpPr/>
          <p:nvPr/>
        </p:nvSpPr>
        <p:spPr>
          <a:xfrm>
            <a:off x="381000" y="1812925"/>
            <a:ext cx="11430000" cy="4679315"/>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6DA4C04-EC4B-4561-BBAF-04197BF67A71}"/>
              </a:ext>
            </a:extLst>
          </p:cNvPr>
          <p:cNvSpPr/>
          <p:nvPr/>
        </p:nvSpPr>
        <p:spPr>
          <a:xfrm>
            <a:off x="0" y="365760"/>
            <a:ext cx="12192000" cy="131118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Pentagon 7">
            <a:extLst>
              <a:ext uri="{FF2B5EF4-FFF2-40B4-BE49-F238E27FC236}">
                <a16:creationId xmlns:a16="http://schemas.microsoft.com/office/drawing/2014/main" id="{A5A5F472-4958-48BF-83F6-5176DFECFC75}"/>
              </a:ext>
            </a:extLst>
          </p:cNvPr>
          <p:cNvSpPr/>
          <p:nvPr/>
        </p:nvSpPr>
        <p:spPr>
          <a:xfrm>
            <a:off x="-1" y="365125"/>
            <a:ext cx="9701349" cy="1325563"/>
          </a:xfrm>
          <a:prstGeom prst="homePlate">
            <a:avLst>
              <a:gd name="adj" fmla="val 17151"/>
            </a:avLst>
          </a:prstGeom>
          <a:solidFill>
            <a:srgbClr val="40404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4C4B81D0-1EAA-40E8-9376-8FBE78C16164}"/>
              </a:ext>
            </a:extLst>
          </p:cNvPr>
          <p:cNvSpPr txBox="1">
            <a:spLocks/>
          </p:cNvSpPr>
          <p:nvPr/>
        </p:nvSpPr>
        <p:spPr>
          <a:xfrm>
            <a:off x="289560" y="365125"/>
            <a:ext cx="110642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Century Gothic" panose="020B0502020202020204" pitchFamily="34" charset="0"/>
              </a:rPr>
              <a:t>Background and purpose  </a:t>
            </a:r>
          </a:p>
        </p:txBody>
      </p:sp>
      <p:sp>
        <p:nvSpPr>
          <p:cNvPr id="10" name="Content Placeholder 2">
            <a:extLst>
              <a:ext uri="{FF2B5EF4-FFF2-40B4-BE49-F238E27FC236}">
                <a16:creationId xmlns:a16="http://schemas.microsoft.com/office/drawing/2014/main" id="{99A1AF3A-4DB5-4404-A838-491C2DD2B2ED}"/>
              </a:ext>
            </a:extLst>
          </p:cNvPr>
          <p:cNvSpPr txBox="1">
            <a:spLocks/>
          </p:cNvSpPr>
          <p:nvPr/>
        </p:nvSpPr>
        <p:spPr>
          <a:xfrm>
            <a:off x="747084" y="2055813"/>
            <a:ext cx="10852875"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solidFill>
                  <a:schemeClr val="tx1">
                    <a:lumMod val="75000"/>
                    <a:lumOff val="25000"/>
                  </a:schemeClr>
                </a:solidFill>
                <a:latin typeface="Century Gothic" panose="020B0502020202020204" pitchFamily="34" charset="0"/>
              </a:rPr>
              <a:t>October letter from State Board of Food and Agriculture</a:t>
            </a:r>
          </a:p>
          <a:p>
            <a:pPr>
              <a:lnSpc>
                <a:spcPct val="110000"/>
              </a:lnSpc>
            </a:pPr>
            <a:r>
              <a:rPr lang="en-US" dirty="0">
                <a:solidFill>
                  <a:schemeClr val="tx1">
                    <a:lumMod val="75000"/>
                    <a:lumOff val="25000"/>
                  </a:schemeClr>
                </a:solidFill>
                <a:latin typeface="Century Gothic" panose="020B0502020202020204" pitchFamily="34" charset="0"/>
              </a:rPr>
              <a:t>Asked for a literature review and framework definition by February 2023</a:t>
            </a:r>
          </a:p>
          <a:p>
            <a:pPr>
              <a:lnSpc>
                <a:spcPct val="110000"/>
              </a:lnSpc>
            </a:pPr>
            <a:r>
              <a:rPr lang="en-US" dirty="0">
                <a:solidFill>
                  <a:schemeClr val="tx1">
                    <a:lumMod val="75000"/>
                    <a:lumOff val="25000"/>
                  </a:schemeClr>
                </a:solidFill>
                <a:latin typeface="Century Gothic" panose="020B0502020202020204" pitchFamily="34" charset="0"/>
              </a:rPr>
              <a:t>December 13 Expert Panel &amp; Science Advisory Panel discussion</a:t>
            </a:r>
          </a:p>
          <a:p>
            <a:pPr marL="0" indent="0">
              <a:lnSpc>
                <a:spcPct val="110000"/>
              </a:lnSpc>
              <a:buNone/>
            </a:pPr>
            <a:r>
              <a:rPr lang="en-US" dirty="0">
                <a:solidFill>
                  <a:schemeClr val="tx1">
                    <a:lumMod val="75000"/>
                    <a:lumOff val="25000"/>
                  </a:schemeClr>
                </a:solidFill>
                <a:latin typeface="Century Gothic" panose="020B0502020202020204" pitchFamily="34" charset="0"/>
              </a:rPr>
              <a:t> </a:t>
            </a:r>
          </a:p>
          <a:p>
            <a:pPr lvl="1">
              <a:lnSpc>
                <a:spcPct val="150000"/>
              </a:lnSpc>
            </a:pPr>
            <a:endParaRPr lang="en-US" dirty="0">
              <a:solidFill>
                <a:schemeClr val="tx1">
                  <a:lumMod val="75000"/>
                  <a:lumOff val="25000"/>
                </a:schemeClr>
              </a:solidFill>
              <a:latin typeface="Century Gothic" panose="020B0502020202020204" pitchFamily="34" charset="0"/>
            </a:endParaRPr>
          </a:p>
        </p:txBody>
      </p:sp>
      <p:pic>
        <p:nvPicPr>
          <p:cNvPr id="1026" name="Picture 2" descr="CDFA - County Job Opportunities">
            <a:extLst>
              <a:ext uri="{FF2B5EF4-FFF2-40B4-BE49-F238E27FC236}">
                <a16:creationId xmlns:a16="http://schemas.microsoft.com/office/drawing/2014/main" id="{ECB92F37-237E-4127-9CF8-18F13126A4F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7695" y="460960"/>
            <a:ext cx="2088425" cy="1120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873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97D7A41-6CD8-4935-B9BB-BBDD1DF570A9}"/>
              </a:ext>
            </a:extLst>
          </p:cNvPr>
          <p:cNvSpPr>
            <a:spLocks noGrp="1"/>
          </p:cNvSpPr>
          <p:nvPr>
            <p:ph type="title"/>
          </p:nvPr>
        </p:nvSpPr>
        <p:spPr/>
        <p:txBody>
          <a:bodyPr/>
          <a:lstStyle/>
          <a:p>
            <a:endParaRPr lang="en-US"/>
          </a:p>
        </p:txBody>
      </p:sp>
      <p:pic>
        <p:nvPicPr>
          <p:cNvPr id="16" name="Picture 15">
            <a:extLst>
              <a:ext uri="{FF2B5EF4-FFF2-40B4-BE49-F238E27FC236}">
                <a16:creationId xmlns:a16="http://schemas.microsoft.com/office/drawing/2014/main" id="{8E2261D9-5A7C-47F2-AA37-83453C6B0DC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65378E1-9F4F-4F65-8455-6435ABA12AD8}"/>
              </a:ext>
            </a:extLst>
          </p:cNvPr>
          <p:cNvSpPr/>
          <p:nvPr/>
        </p:nvSpPr>
        <p:spPr>
          <a:xfrm>
            <a:off x="0" y="365760"/>
            <a:ext cx="12192000" cy="131118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DFA - County Job Opportunities">
            <a:extLst>
              <a:ext uri="{FF2B5EF4-FFF2-40B4-BE49-F238E27FC236}">
                <a16:creationId xmlns:a16="http://schemas.microsoft.com/office/drawing/2014/main" id="{6A93DB4C-E7DF-4496-87E6-5242702DF66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7695" y="460960"/>
            <a:ext cx="2088425" cy="1120788"/>
          </a:xfrm>
          <a:prstGeom prst="rect">
            <a:avLst/>
          </a:prstGeom>
          <a:noFill/>
          <a:extLst>
            <a:ext uri="{909E8E84-426E-40DD-AFC4-6F175D3DCCD1}">
              <a14:hiddenFill xmlns:a14="http://schemas.microsoft.com/office/drawing/2010/main">
                <a:solidFill>
                  <a:srgbClr val="FFFFFF"/>
                </a:solidFill>
              </a14:hiddenFill>
            </a:ext>
          </a:extLst>
        </p:spPr>
      </p:pic>
      <p:sp>
        <p:nvSpPr>
          <p:cNvPr id="7" name="Arrow: Pentagon 6">
            <a:extLst>
              <a:ext uri="{FF2B5EF4-FFF2-40B4-BE49-F238E27FC236}">
                <a16:creationId xmlns:a16="http://schemas.microsoft.com/office/drawing/2014/main" id="{0B11B247-CAC4-40D0-A2DD-056E5F743184}"/>
              </a:ext>
            </a:extLst>
          </p:cNvPr>
          <p:cNvSpPr/>
          <p:nvPr/>
        </p:nvSpPr>
        <p:spPr>
          <a:xfrm>
            <a:off x="-1" y="365125"/>
            <a:ext cx="8162925" cy="1325563"/>
          </a:xfrm>
          <a:prstGeom prst="homePlate">
            <a:avLst>
              <a:gd name="adj" fmla="val 17151"/>
            </a:avLst>
          </a:prstGeom>
          <a:solidFill>
            <a:srgbClr val="40404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4C4B81D0-1EAA-40E8-9376-8FBE78C16164}"/>
              </a:ext>
            </a:extLst>
          </p:cNvPr>
          <p:cNvSpPr txBox="1">
            <a:spLocks/>
          </p:cNvSpPr>
          <p:nvPr/>
        </p:nvSpPr>
        <p:spPr>
          <a:xfrm>
            <a:off x="289560" y="365125"/>
            <a:ext cx="92202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Century Gothic" panose="020B0502020202020204" pitchFamily="34" charset="0"/>
              </a:rPr>
              <a:t>December Panel Discussion </a:t>
            </a:r>
          </a:p>
        </p:txBody>
      </p:sp>
      <p:sp>
        <p:nvSpPr>
          <p:cNvPr id="6" name="Rectangle 5">
            <a:extLst>
              <a:ext uri="{FF2B5EF4-FFF2-40B4-BE49-F238E27FC236}">
                <a16:creationId xmlns:a16="http://schemas.microsoft.com/office/drawing/2014/main" id="{61A7DB56-5797-4703-A534-75A17E2FEA1F}"/>
              </a:ext>
            </a:extLst>
          </p:cNvPr>
          <p:cNvSpPr/>
          <p:nvPr/>
        </p:nvSpPr>
        <p:spPr>
          <a:xfrm>
            <a:off x="381000" y="1813560"/>
            <a:ext cx="11430000" cy="4679315"/>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C7BCAD73-7611-4959-9D14-F7819E9C6214}"/>
              </a:ext>
            </a:extLst>
          </p:cNvPr>
          <p:cNvSpPr txBox="1">
            <a:spLocks/>
          </p:cNvSpPr>
          <p:nvPr/>
        </p:nvSpPr>
        <p:spPr>
          <a:xfrm>
            <a:off x="747084" y="2081940"/>
            <a:ext cx="10756939"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lumMod val="75000"/>
                    <a:lumOff val="25000"/>
                  </a:schemeClr>
                </a:solidFill>
                <a:latin typeface="Century Gothic" panose="020B0502020202020204" pitchFamily="34" charset="0"/>
                <a:ea typeface="+mj-ea"/>
                <a:cs typeface="+mj-cs"/>
              </a:rPr>
              <a:t>Expert panel: Smither-Kopperl, Lazcano, York, and Rath </a:t>
            </a:r>
          </a:p>
          <a:p>
            <a:r>
              <a:rPr lang="en-US" dirty="0">
                <a:solidFill>
                  <a:schemeClr val="tx1">
                    <a:lumMod val="75000"/>
                    <a:lumOff val="25000"/>
                  </a:schemeClr>
                </a:solidFill>
                <a:latin typeface="Century Gothic" panose="020B0502020202020204" pitchFamily="34" charset="0"/>
                <a:ea typeface="+mj-ea"/>
                <a:cs typeface="+mj-cs"/>
              </a:rPr>
              <a:t>Discussion focused on structures supporting agricultural systems including soil health (emphasizing soil biota and biodiversity) </a:t>
            </a:r>
          </a:p>
          <a:p>
            <a:r>
              <a:rPr lang="en-US" dirty="0">
                <a:solidFill>
                  <a:schemeClr val="tx1">
                    <a:lumMod val="75000"/>
                    <a:lumOff val="25000"/>
                  </a:schemeClr>
                </a:solidFill>
                <a:latin typeface="Century Gothic" panose="020B0502020202020204" pitchFamily="34" charset="0"/>
                <a:ea typeface="+mj-ea"/>
                <a:cs typeface="+mj-cs"/>
              </a:rPr>
              <a:t>Dr. Rath of NRDC – Regenerative also about farmer well-being, community relations, human health, and innovation </a:t>
            </a:r>
          </a:p>
          <a:p>
            <a:pPr>
              <a:lnSpc>
                <a:spcPct val="100000"/>
              </a:lnSpc>
              <a:spcBef>
                <a:spcPts val="0"/>
              </a:spcBef>
            </a:pPr>
            <a:r>
              <a:rPr lang="en-US" dirty="0">
                <a:solidFill>
                  <a:schemeClr val="tx1">
                    <a:lumMod val="75000"/>
                    <a:lumOff val="25000"/>
                  </a:schemeClr>
                </a:solidFill>
                <a:latin typeface="Century Gothic" panose="020B0502020202020204" pitchFamily="34" charset="0"/>
              </a:rPr>
              <a:t>Dr. York – must analyze site specific variables and challenges with testing and variability </a:t>
            </a:r>
          </a:p>
          <a:p>
            <a:pPr>
              <a:lnSpc>
                <a:spcPct val="150000"/>
              </a:lnSpc>
            </a:pPr>
            <a:endParaRPr lang="en-US"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3749942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97D7A41-6CD8-4935-B9BB-BBDD1DF570A9}"/>
              </a:ext>
            </a:extLst>
          </p:cNvPr>
          <p:cNvSpPr>
            <a:spLocks noGrp="1"/>
          </p:cNvSpPr>
          <p:nvPr>
            <p:ph type="title"/>
          </p:nvPr>
        </p:nvSpPr>
        <p:spPr/>
        <p:txBody>
          <a:bodyPr/>
          <a:lstStyle/>
          <a:p>
            <a:endParaRPr lang="en-US"/>
          </a:p>
        </p:txBody>
      </p:sp>
      <p:pic>
        <p:nvPicPr>
          <p:cNvPr id="16" name="Picture 15">
            <a:extLst>
              <a:ext uri="{FF2B5EF4-FFF2-40B4-BE49-F238E27FC236}">
                <a16:creationId xmlns:a16="http://schemas.microsoft.com/office/drawing/2014/main" id="{8E2261D9-5A7C-47F2-AA37-83453C6B0DC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65378E1-9F4F-4F65-8455-6435ABA12AD8}"/>
              </a:ext>
            </a:extLst>
          </p:cNvPr>
          <p:cNvSpPr/>
          <p:nvPr/>
        </p:nvSpPr>
        <p:spPr>
          <a:xfrm>
            <a:off x="0" y="365760"/>
            <a:ext cx="12192000" cy="131118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DFA - County Job Opportunities">
            <a:extLst>
              <a:ext uri="{FF2B5EF4-FFF2-40B4-BE49-F238E27FC236}">
                <a16:creationId xmlns:a16="http://schemas.microsoft.com/office/drawing/2014/main" id="{6A93DB4C-E7DF-4496-87E6-5242702DF66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7695" y="460960"/>
            <a:ext cx="2088425" cy="1120788"/>
          </a:xfrm>
          <a:prstGeom prst="rect">
            <a:avLst/>
          </a:prstGeom>
          <a:noFill/>
          <a:extLst>
            <a:ext uri="{909E8E84-426E-40DD-AFC4-6F175D3DCCD1}">
              <a14:hiddenFill xmlns:a14="http://schemas.microsoft.com/office/drawing/2010/main">
                <a:solidFill>
                  <a:srgbClr val="FFFFFF"/>
                </a:solidFill>
              </a14:hiddenFill>
            </a:ext>
          </a:extLst>
        </p:spPr>
      </p:pic>
      <p:sp>
        <p:nvSpPr>
          <p:cNvPr id="7" name="Arrow: Pentagon 6">
            <a:extLst>
              <a:ext uri="{FF2B5EF4-FFF2-40B4-BE49-F238E27FC236}">
                <a16:creationId xmlns:a16="http://schemas.microsoft.com/office/drawing/2014/main" id="{0B11B247-CAC4-40D0-A2DD-056E5F743184}"/>
              </a:ext>
            </a:extLst>
          </p:cNvPr>
          <p:cNvSpPr/>
          <p:nvPr/>
        </p:nvSpPr>
        <p:spPr>
          <a:xfrm>
            <a:off x="-1" y="365125"/>
            <a:ext cx="8162925" cy="1325563"/>
          </a:xfrm>
          <a:prstGeom prst="homePlate">
            <a:avLst>
              <a:gd name="adj" fmla="val 17151"/>
            </a:avLst>
          </a:prstGeom>
          <a:solidFill>
            <a:srgbClr val="40404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4C4B81D0-1EAA-40E8-9376-8FBE78C16164}"/>
              </a:ext>
            </a:extLst>
          </p:cNvPr>
          <p:cNvSpPr txBox="1">
            <a:spLocks/>
          </p:cNvSpPr>
          <p:nvPr/>
        </p:nvSpPr>
        <p:spPr>
          <a:xfrm>
            <a:off x="289560" y="365125"/>
            <a:ext cx="92202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1"/>
                </a:solidFill>
                <a:latin typeface="Century Gothic" panose="020B0502020202020204" pitchFamily="34" charset="0"/>
              </a:rPr>
              <a:t>December Discussion Cont’d </a:t>
            </a:r>
          </a:p>
        </p:txBody>
      </p:sp>
      <p:sp>
        <p:nvSpPr>
          <p:cNvPr id="6" name="Rectangle 5">
            <a:extLst>
              <a:ext uri="{FF2B5EF4-FFF2-40B4-BE49-F238E27FC236}">
                <a16:creationId xmlns:a16="http://schemas.microsoft.com/office/drawing/2014/main" id="{61A7DB56-5797-4703-A534-75A17E2FEA1F}"/>
              </a:ext>
            </a:extLst>
          </p:cNvPr>
          <p:cNvSpPr/>
          <p:nvPr/>
        </p:nvSpPr>
        <p:spPr>
          <a:xfrm>
            <a:off x="381000" y="1813560"/>
            <a:ext cx="11430000" cy="4679315"/>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C7BCAD73-7611-4959-9D14-F7819E9C6214}"/>
              </a:ext>
            </a:extLst>
          </p:cNvPr>
          <p:cNvSpPr txBox="1">
            <a:spLocks/>
          </p:cNvSpPr>
          <p:nvPr/>
        </p:nvSpPr>
        <p:spPr>
          <a:xfrm>
            <a:off x="747084" y="2081940"/>
            <a:ext cx="10756939" cy="424116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lumMod val="75000"/>
                    <a:lumOff val="25000"/>
                  </a:schemeClr>
                </a:solidFill>
                <a:latin typeface="Century Gothic" panose="020B0502020202020204" pitchFamily="34" charset="0"/>
                <a:ea typeface="+mj-ea"/>
                <a:cs typeface="+mj-cs"/>
              </a:rPr>
              <a:t>Need to ask what the desired goals and outcome are – recreate pre-existing condition, or perhaps enhanced condition? </a:t>
            </a:r>
          </a:p>
          <a:p>
            <a:r>
              <a:rPr lang="en-US" dirty="0">
                <a:solidFill>
                  <a:schemeClr val="tx1">
                    <a:lumMod val="75000"/>
                    <a:lumOff val="25000"/>
                  </a:schemeClr>
                </a:solidFill>
                <a:latin typeface="Century Gothic" panose="020B0502020202020204" pitchFamily="34" charset="0"/>
                <a:ea typeface="+mj-ea"/>
                <a:cs typeface="+mj-cs"/>
              </a:rPr>
              <a:t>Interest in guarding against greenwashing </a:t>
            </a:r>
          </a:p>
          <a:p>
            <a:r>
              <a:rPr lang="en-US" dirty="0">
                <a:solidFill>
                  <a:schemeClr val="tx1">
                    <a:lumMod val="75000"/>
                    <a:lumOff val="25000"/>
                  </a:schemeClr>
                </a:solidFill>
                <a:latin typeface="Century Gothic" panose="020B0502020202020204" pitchFamily="34" charset="0"/>
                <a:ea typeface="+mj-ea"/>
                <a:cs typeface="+mj-cs"/>
              </a:rPr>
              <a:t>Definition would need to accommodate site-specific contexts</a:t>
            </a:r>
          </a:p>
          <a:p>
            <a:r>
              <a:rPr lang="en-US" dirty="0">
                <a:solidFill>
                  <a:schemeClr val="tx1">
                    <a:lumMod val="75000"/>
                    <a:lumOff val="25000"/>
                  </a:schemeClr>
                </a:solidFill>
                <a:latin typeface="Century Gothic" panose="020B0502020202020204" pitchFamily="34" charset="0"/>
                <a:ea typeface="+mj-ea"/>
                <a:cs typeface="+mj-cs"/>
              </a:rPr>
              <a:t>Questions about whether particular practices such as herbicide use or tillage would be permittable in a “regenerative system” </a:t>
            </a:r>
          </a:p>
          <a:p>
            <a:pPr>
              <a:lnSpc>
                <a:spcPct val="110000"/>
              </a:lnSpc>
              <a:spcBef>
                <a:spcPts val="0"/>
              </a:spcBef>
            </a:pPr>
            <a:r>
              <a:rPr lang="en-US" dirty="0">
                <a:solidFill>
                  <a:schemeClr val="tx1">
                    <a:lumMod val="75000"/>
                    <a:lumOff val="25000"/>
                  </a:schemeClr>
                </a:solidFill>
                <a:latin typeface="Century Gothic" panose="020B0502020202020204" pitchFamily="34" charset="0"/>
              </a:rPr>
              <a:t>Questions about data sharing and how credit would be given to farmers using particular practices </a:t>
            </a:r>
          </a:p>
          <a:p>
            <a:pPr>
              <a:lnSpc>
                <a:spcPct val="110000"/>
              </a:lnSpc>
              <a:spcBef>
                <a:spcPts val="0"/>
              </a:spcBef>
            </a:pPr>
            <a:r>
              <a:rPr lang="en-US" dirty="0">
                <a:solidFill>
                  <a:schemeClr val="tx1">
                    <a:lumMod val="75000"/>
                    <a:lumOff val="25000"/>
                  </a:schemeClr>
                </a:solidFill>
                <a:latin typeface="Century Gothic" panose="020B0502020202020204" pitchFamily="34" charset="0"/>
                <a:ea typeface="+mj-ea"/>
                <a:cs typeface="+mj-cs"/>
              </a:rPr>
              <a:t>Interest in guarding against greenwashing </a:t>
            </a:r>
          </a:p>
          <a:p>
            <a:pPr>
              <a:lnSpc>
                <a:spcPct val="110000"/>
              </a:lnSpc>
              <a:spcBef>
                <a:spcPts val="0"/>
              </a:spcBef>
            </a:pPr>
            <a:endParaRPr lang="en-US" dirty="0">
              <a:solidFill>
                <a:schemeClr val="tx1">
                  <a:lumMod val="75000"/>
                  <a:lumOff val="25000"/>
                </a:schemeClr>
              </a:solidFill>
              <a:latin typeface="Century Gothic" panose="020B0502020202020204" pitchFamily="34" charset="0"/>
            </a:endParaRPr>
          </a:p>
          <a:p>
            <a:pPr>
              <a:lnSpc>
                <a:spcPct val="150000"/>
              </a:lnSpc>
            </a:pPr>
            <a:endParaRPr lang="en-US"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357840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E2261D9-5A7C-47F2-AA37-83453C6B0DC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93AFC7D8-0E10-4598-B01F-6E41A160C3ED}"/>
              </a:ext>
            </a:extLst>
          </p:cNvPr>
          <p:cNvSpPr/>
          <p:nvPr/>
        </p:nvSpPr>
        <p:spPr>
          <a:xfrm>
            <a:off x="0" y="365760"/>
            <a:ext cx="12192000" cy="131118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DFA - County Job Opportunities">
            <a:extLst>
              <a:ext uri="{FF2B5EF4-FFF2-40B4-BE49-F238E27FC236}">
                <a16:creationId xmlns:a16="http://schemas.microsoft.com/office/drawing/2014/main" id="{9AE5338C-7FE6-4D6C-A7BC-A0CFC5D06E4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7695" y="460960"/>
            <a:ext cx="2088425" cy="1120788"/>
          </a:xfrm>
          <a:prstGeom prst="rect">
            <a:avLst/>
          </a:prstGeom>
          <a:noFill/>
          <a:extLst>
            <a:ext uri="{909E8E84-426E-40DD-AFC4-6F175D3DCCD1}">
              <a14:hiddenFill xmlns:a14="http://schemas.microsoft.com/office/drawing/2010/main">
                <a:solidFill>
                  <a:srgbClr val="FFFFFF"/>
                </a:solidFill>
              </a14:hiddenFill>
            </a:ext>
          </a:extLst>
        </p:spPr>
      </p:pic>
      <p:sp>
        <p:nvSpPr>
          <p:cNvPr id="7" name="Arrow: Pentagon 6">
            <a:extLst>
              <a:ext uri="{FF2B5EF4-FFF2-40B4-BE49-F238E27FC236}">
                <a16:creationId xmlns:a16="http://schemas.microsoft.com/office/drawing/2014/main" id="{0B11B247-CAC4-40D0-A2DD-056E5F743184}"/>
              </a:ext>
            </a:extLst>
          </p:cNvPr>
          <p:cNvSpPr/>
          <p:nvPr/>
        </p:nvSpPr>
        <p:spPr>
          <a:xfrm>
            <a:off x="-1" y="365125"/>
            <a:ext cx="8162925" cy="1325563"/>
          </a:xfrm>
          <a:prstGeom prst="homePlate">
            <a:avLst>
              <a:gd name="adj" fmla="val 17151"/>
            </a:avLst>
          </a:prstGeom>
          <a:solidFill>
            <a:srgbClr val="40404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4C4B81D0-1EAA-40E8-9376-8FBE78C16164}"/>
              </a:ext>
            </a:extLst>
          </p:cNvPr>
          <p:cNvSpPr txBox="1">
            <a:spLocks/>
          </p:cNvSpPr>
          <p:nvPr/>
        </p:nvSpPr>
        <p:spPr>
          <a:xfrm>
            <a:off x="289560" y="365125"/>
            <a:ext cx="76526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Century Gothic" panose="020B0502020202020204" pitchFamily="34" charset="0"/>
              </a:rPr>
              <a:t>Literature Review </a:t>
            </a:r>
          </a:p>
        </p:txBody>
      </p:sp>
      <p:sp>
        <p:nvSpPr>
          <p:cNvPr id="6" name="Rectangle 5">
            <a:extLst>
              <a:ext uri="{FF2B5EF4-FFF2-40B4-BE49-F238E27FC236}">
                <a16:creationId xmlns:a16="http://schemas.microsoft.com/office/drawing/2014/main" id="{61A7DB56-5797-4703-A534-75A17E2FEA1F}"/>
              </a:ext>
            </a:extLst>
          </p:cNvPr>
          <p:cNvSpPr/>
          <p:nvPr/>
        </p:nvSpPr>
        <p:spPr>
          <a:xfrm>
            <a:off x="381000" y="1813560"/>
            <a:ext cx="11430000" cy="4679315"/>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9" name="Content Placeholder 2">
            <a:extLst>
              <a:ext uri="{FF2B5EF4-FFF2-40B4-BE49-F238E27FC236}">
                <a16:creationId xmlns:a16="http://schemas.microsoft.com/office/drawing/2014/main" id="{C7BCAD73-7611-4959-9D14-F7819E9C6214}"/>
              </a:ext>
            </a:extLst>
          </p:cNvPr>
          <p:cNvSpPr txBox="1">
            <a:spLocks/>
          </p:cNvSpPr>
          <p:nvPr/>
        </p:nvSpPr>
        <p:spPr>
          <a:xfrm>
            <a:off x="642581" y="2032636"/>
            <a:ext cx="10803185"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endParaRPr lang="en-US" sz="2000" b="1" dirty="0">
              <a:solidFill>
                <a:schemeClr val="tx1">
                  <a:lumMod val="75000"/>
                  <a:lumOff val="25000"/>
                </a:schemeClr>
              </a:solidFill>
              <a:latin typeface="Century Gothic" panose="020B0502020202020204" pitchFamily="34" charset="0"/>
            </a:endParaRPr>
          </a:p>
        </p:txBody>
      </p:sp>
      <p:sp>
        <p:nvSpPr>
          <p:cNvPr id="14" name="Content Placeholder 2">
            <a:extLst>
              <a:ext uri="{FF2B5EF4-FFF2-40B4-BE49-F238E27FC236}">
                <a16:creationId xmlns:a16="http://schemas.microsoft.com/office/drawing/2014/main" id="{D62549C9-26A1-47F4-810C-70B4A6BBCAFC}"/>
              </a:ext>
            </a:extLst>
          </p:cNvPr>
          <p:cNvSpPr txBox="1">
            <a:spLocks/>
          </p:cNvSpPr>
          <p:nvPr/>
        </p:nvSpPr>
        <p:spPr>
          <a:xfrm>
            <a:off x="747084" y="2081940"/>
            <a:ext cx="10756939"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lumMod val="75000"/>
                  <a:lumOff val="25000"/>
                </a:schemeClr>
              </a:solidFill>
              <a:latin typeface="Century Gothic" panose="020B0502020202020204" pitchFamily="34" charset="0"/>
              <a:ea typeface="+mj-ea"/>
              <a:cs typeface="+mj-cs"/>
            </a:endParaRPr>
          </a:p>
        </p:txBody>
      </p:sp>
      <p:sp>
        <p:nvSpPr>
          <p:cNvPr id="2" name="TextBox 1">
            <a:extLst>
              <a:ext uri="{FF2B5EF4-FFF2-40B4-BE49-F238E27FC236}">
                <a16:creationId xmlns:a16="http://schemas.microsoft.com/office/drawing/2014/main" id="{6C5060F7-6DD0-E9AF-F184-2A8F688F6DD0}"/>
              </a:ext>
            </a:extLst>
          </p:cNvPr>
          <p:cNvSpPr txBox="1"/>
          <p:nvPr/>
        </p:nvSpPr>
        <p:spPr>
          <a:xfrm flipH="1">
            <a:off x="939071" y="1827300"/>
            <a:ext cx="9780454" cy="4154984"/>
          </a:xfrm>
          <a:prstGeom prst="rect">
            <a:avLst/>
          </a:prstGeom>
          <a:noFill/>
        </p:spPr>
        <p:txBody>
          <a:bodyPr wrap="square" rtlCol="0">
            <a:spAutoFit/>
          </a:bodyPr>
          <a:lstStyle/>
          <a:p>
            <a:pPr algn="ctr"/>
            <a:r>
              <a:rPr lang="en-US" sz="2200" b="1" dirty="0">
                <a:latin typeface="Century Gothic" panose="020B0502020202020204" pitchFamily="34" charset="0"/>
              </a:rPr>
              <a:t>Overview ‘Regenerative Agriculture –the soil is the base’ </a:t>
            </a:r>
          </a:p>
          <a:p>
            <a:pPr algn="ctr"/>
            <a:endParaRPr lang="en-US" sz="2200" b="1" dirty="0">
              <a:latin typeface="Century Gothic" panose="020B0502020202020204" pitchFamily="34" charset="0"/>
            </a:endParaRPr>
          </a:p>
          <a:p>
            <a:pPr marL="285750" indent="-285750">
              <a:buFont typeface="Arial" panose="020B0604020202020204" pitchFamily="34" charset="0"/>
              <a:buChar char="•"/>
            </a:pPr>
            <a:r>
              <a:rPr lang="en-US" sz="2200" dirty="0">
                <a:latin typeface="Century Gothic" panose="020B0502020202020204" pitchFamily="34" charset="0"/>
              </a:rPr>
              <a:t>(RA) is a solution towards sustainable food systems</a:t>
            </a:r>
          </a:p>
          <a:p>
            <a:pPr marL="285750" indent="-285750">
              <a:buFont typeface="Arial" panose="020B0604020202020204" pitchFamily="34" charset="0"/>
              <a:buChar char="•"/>
            </a:pPr>
            <a:r>
              <a:rPr lang="en-US" sz="2200" dirty="0">
                <a:latin typeface="Century Gothic" panose="020B0502020202020204" pitchFamily="34" charset="0"/>
              </a:rPr>
              <a:t>A definition that allows for variability in location, cropping or livestock system, environment and farmer innovation</a:t>
            </a:r>
          </a:p>
          <a:p>
            <a:pPr marL="742950" lvl="1" indent="-285750">
              <a:buFont typeface="Arial" panose="020B0604020202020204" pitchFamily="34" charset="0"/>
              <a:buChar char="•"/>
            </a:pPr>
            <a:r>
              <a:rPr lang="en-US" sz="2200" dirty="0">
                <a:latin typeface="Century Gothic" panose="020B0502020202020204" pitchFamily="34" charset="0"/>
              </a:rPr>
              <a:t>Need for indicators to assess performance  </a:t>
            </a:r>
          </a:p>
          <a:p>
            <a:pPr marL="285750" indent="-285750">
              <a:buFont typeface="Arial" panose="020B0604020202020204" pitchFamily="34" charset="0"/>
              <a:buChar char="•"/>
            </a:pPr>
            <a:r>
              <a:rPr lang="en-US" sz="2200" dirty="0">
                <a:latin typeface="Century Gothic" panose="020B0502020202020204" pitchFamily="34" charset="0"/>
              </a:rPr>
              <a:t>28 articles, narrowed down from 279, attempted to define Regenerative Agriculture: </a:t>
            </a:r>
          </a:p>
          <a:p>
            <a:pPr marL="742950" lvl="1" indent="-285750">
              <a:buFont typeface="Arial" panose="020B0604020202020204" pitchFamily="34" charset="0"/>
              <a:buChar char="•"/>
            </a:pPr>
            <a:r>
              <a:rPr lang="en-US" sz="2200" dirty="0">
                <a:latin typeface="Century Gothic" panose="020B0502020202020204" pitchFamily="34" charset="0"/>
              </a:rPr>
              <a:t>Addressed various issues (soil health, climate change) and scales</a:t>
            </a:r>
          </a:p>
          <a:p>
            <a:pPr marL="742950" lvl="1" indent="-285750">
              <a:buFont typeface="Arial" panose="020B0604020202020204" pitchFamily="34" charset="0"/>
              <a:buChar char="•"/>
            </a:pPr>
            <a:r>
              <a:rPr lang="en-US" sz="2200" dirty="0">
                <a:latin typeface="Century Gothic" panose="020B0502020202020204" pitchFamily="34" charset="0"/>
              </a:rPr>
              <a:t>Definitions based on activities and objectives</a:t>
            </a:r>
          </a:p>
          <a:p>
            <a:pPr marL="742950" lvl="1" indent="-285750">
              <a:buFont typeface="Arial" panose="020B0604020202020204" pitchFamily="34" charset="0"/>
              <a:buChar char="•"/>
            </a:pPr>
            <a:r>
              <a:rPr lang="en-US" sz="2200" dirty="0">
                <a:latin typeface="Century Gothic" panose="020B0502020202020204" pitchFamily="34" charset="0"/>
              </a:rPr>
              <a:t>Activities: Operations/Implementation (Ex: farming practices)</a:t>
            </a:r>
          </a:p>
          <a:p>
            <a:pPr marL="742950" lvl="1" indent="-285750">
              <a:buFont typeface="Arial" panose="020B0604020202020204" pitchFamily="34" charset="0"/>
              <a:buChar char="•"/>
            </a:pPr>
            <a:r>
              <a:rPr lang="en-US" sz="2200" dirty="0">
                <a:latin typeface="Century Gothic" panose="020B0502020202020204" pitchFamily="34" charset="0"/>
              </a:rPr>
              <a:t>Objectives: Capture a desire to reach a certain goal</a:t>
            </a:r>
          </a:p>
        </p:txBody>
      </p:sp>
    </p:spTree>
    <p:extLst>
      <p:ext uri="{BB962C8B-B14F-4D97-AF65-F5344CB8AC3E}">
        <p14:creationId xmlns:p14="http://schemas.microsoft.com/office/powerpoint/2010/main" val="4078666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E2261D9-5A7C-47F2-AA37-83453C6B0DC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93AFC7D8-0E10-4598-B01F-6E41A160C3ED}"/>
              </a:ext>
            </a:extLst>
          </p:cNvPr>
          <p:cNvSpPr/>
          <p:nvPr/>
        </p:nvSpPr>
        <p:spPr>
          <a:xfrm>
            <a:off x="0" y="365760"/>
            <a:ext cx="12192000" cy="131118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DFA - County Job Opportunities">
            <a:extLst>
              <a:ext uri="{FF2B5EF4-FFF2-40B4-BE49-F238E27FC236}">
                <a16:creationId xmlns:a16="http://schemas.microsoft.com/office/drawing/2014/main" id="{9AE5338C-7FE6-4D6C-A7BC-A0CFC5D06E4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7695" y="460960"/>
            <a:ext cx="2088425" cy="1120788"/>
          </a:xfrm>
          <a:prstGeom prst="rect">
            <a:avLst/>
          </a:prstGeom>
          <a:noFill/>
          <a:extLst>
            <a:ext uri="{909E8E84-426E-40DD-AFC4-6F175D3DCCD1}">
              <a14:hiddenFill xmlns:a14="http://schemas.microsoft.com/office/drawing/2010/main">
                <a:solidFill>
                  <a:srgbClr val="FFFFFF"/>
                </a:solidFill>
              </a14:hiddenFill>
            </a:ext>
          </a:extLst>
        </p:spPr>
      </p:pic>
      <p:sp>
        <p:nvSpPr>
          <p:cNvPr id="7" name="Arrow: Pentagon 6">
            <a:extLst>
              <a:ext uri="{FF2B5EF4-FFF2-40B4-BE49-F238E27FC236}">
                <a16:creationId xmlns:a16="http://schemas.microsoft.com/office/drawing/2014/main" id="{0B11B247-CAC4-40D0-A2DD-056E5F743184}"/>
              </a:ext>
            </a:extLst>
          </p:cNvPr>
          <p:cNvSpPr/>
          <p:nvPr/>
        </p:nvSpPr>
        <p:spPr>
          <a:xfrm>
            <a:off x="-1" y="365125"/>
            <a:ext cx="8162925" cy="1325563"/>
          </a:xfrm>
          <a:prstGeom prst="homePlate">
            <a:avLst>
              <a:gd name="adj" fmla="val 17151"/>
            </a:avLst>
          </a:prstGeom>
          <a:solidFill>
            <a:srgbClr val="40404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4C4B81D0-1EAA-40E8-9376-8FBE78C16164}"/>
              </a:ext>
            </a:extLst>
          </p:cNvPr>
          <p:cNvSpPr txBox="1">
            <a:spLocks/>
          </p:cNvSpPr>
          <p:nvPr/>
        </p:nvSpPr>
        <p:spPr>
          <a:xfrm>
            <a:off x="289560" y="365125"/>
            <a:ext cx="76526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Century Gothic" panose="020B0502020202020204" pitchFamily="34" charset="0"/>
              </a:rPr>
              <a:t>Literature Review cont’d </a:t>
            </a:r>
          </a:p>
        </p:txBody>
      </p:sp>
      <p:sp>
        <p:nvSpPr>
          <p:cNvPr id="6" name="Rectangle 5">
            <a:extLst>
              <a:ext uri="{FF2B5EF4-FFF2-40B4-BE49-F238E27FC236}">
                <a16:creationId xmlns:a16="http://schemas.microsoft.com/office/drawing/2014/main" id="{61A7DB56-5797-4703-A534-75A17E2FEA1F}"/>
              </a:ext>
            </a:extLst>
          </p:cNvPr>
          <p:cNvSpPr/>
          <p:nvPr/>
        </p:nvSpPr>
        <p:spPr>
          <a:xfrm>
            <a:off x="381000" y="1813560"/>
            <a:ext cx="11430000" cy="4679315"/>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9" name="Content Placeholder 2">
            <a:extLst>
              <a:ext uri="{FF2B5EF4-FFF2-40B4-BE49-F238E27FC236}">
                <a16:creationId xmlns:a16="http://schemas.microsoft.com/office/drawing/2014/main" id="{C7BCAD73-7611-4959-9D14-F7819E9C6214}"/>
              </a:ext>
            </a:extLst>
          </p:cNvPr>
          <p:cNvSpPr txBox="1">
            <a:spLocks/>
          </p:cNvSpPr>
          <p:nvPr/>
        </p:nvSpPr>
        <p:spPr>
          <a:xfrm>
            <a:off x="642581" y="2032636"/>
            <a:ext cx="10803185"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endParaRPr lang="en-US" sz="2000" b="1" dirty="0">
              <a:solidFill>
                <a:schemeClr val="tx1">
                  <a:lumMod val="75000"/>
                  <a:lumOff val="25000"/>
                </a:schemeClr>
              </a:solidFill>
              <a:latin typeface="Century Gothic" panose="020B0502020202020204" pitchFamily="34" charset="0"/>
            </a:endParaRPr>
          </a:p>
        </p:txBody>
      </p:sp>
      <p:sp>
        <p:nvSpPr>
          <p:cNvPr id="14" name="Content Placeholder 2">
            <a:extLst>
              <a:ext uri="{FF2B5EF4-FFF2-40B4-BE49-F238E27FC236}">
                <a16:creationId xmlns:a16="http://schemas.microsoft.com/office/drawing/2014/main" id="{D62549C9-26A1-47F4-810C-70B4A6BBCAFC}"/>
              </a:ext>
            </a:extLst>
          </p:cNvPr>
          <p:cNvSpPr txBox="1">
            <a:spLocks/>
          </p:cNvSpPr>
          <p:nvPr/>
        </p:nvSpPr>
        <p:spPr>
          <a:xfrm>
            <a:off x="747084" y="2081940"/>
            <a:ext cx="10756939"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lumMod val="75000"/>
                  <a:lumOff val="25000"/>
                </a:schemeClr>
              </a:solidFill>
              <a:latin typeface="Century Gothic" panose="020B0502020202020204" pitchFamily="34" charset="0"/>
              <a:ea typeface="+mj-ea"/>
              <a:cs typeface="+mj-cs"/>
            </a:endParaRPr>
          </a:p>
        </p:txBody>
      </p:sp>
      <p:sp>
        <p:nvSpPr>
          <p:cNvPr id="2" name="TextBox 1">
            <a:extLst>
              <a:ext uri="{FF2B5EF4-FFF2-40B4-BE49-F238E27FC236}">
                <a16:creationId xmlns:a16="http://schemas.microsoft.com/office/drawing/2014/main" id="{6C5060F7-6DD0-E9AF-F184-2A8F688F6DD0}"/>
              </a:ext>
            </a:extLst>
          </p:cNvPr>
          <p:cNvSpPr txBox="1"/>
          <p:nvPr/>
        </p:nvSpPr>
        <p:spPr>
          <a:xfrm flipH="1">
            <a:off x="925683" y="1743706"/>
            <a:ext cx="10623736" cy="5047536"/>
          </a:xfrm>
          <a:prstGeom prst="rect">
            <a:avLst/>
          </a:prstGeom>
          <a:noFill/>
        </p:spPr>
        <p:txBody>
          <a:bodyPr wrap="square" rtlCol="0">
            <a:spAutoFit/>
          </a:bodyPr>
          <a:lstStyle/>
          <a:p>
            <a:pPr algn="ctr"/>
            <a:r>
              <a:rPr lang="en-US" sz="2000" b="1" dirty="0">
                <a:latin typeface="Century Gothic" panose="020B0502020202020204" pitchFamily="34" charset="0"/>
              </a:rPr>
              <a:t>‘Regenerative Agriculture – The soil is the base’ </a:t>
            </a:r>
            <a:r>
              <a:rPr lang="en-US" sz="1900" b="1" dirty="0">
                <a:latin typeface="Century Gothic" panose="020B0502020202020204" pitchFamily="34" charset="0"/>
              </a:rPr>
              <a:t>Convergent Themes:</a:t>
            </a:r>
          </a:p>
          <a:p>
            <a:pPr algn="ctr"/>
            <a:endParaRPr lang="en-US" sz="1900" b="1" dirty="0">
              <a:latin typeface="Century Gothic" panose="020B0502020202020204" pitchFamily="34" charset="0"/>
            </a:endParaRPr>
          </a:p>
          <a:p>
            <a:pPr marL="285750" indent="-285750">
              <a:buFont typeface="Arial" panose="020B0604020202020204" pitchFamily="34" charset="0"/>
              <a:buChar char="•"/>
            </a:pPr>
            <a:r>
              <a:rPr lang="en-US" sz="1900" u="sng" dirty="0">
                <a:latin typeface="Century Gothic" panose="020B0502020202020204" pitchFamily="34" charset="0"/>
              </a:rPr>
              <a:t>Enhance and improve soil health (n=61%)</a:t>
            </a:r>
          </a:p>
          <a:p>
            <a:pPr marL="742950" lvl="1" indent="-285750">
              <a:buFont typeface="Arial" panose="020B0604020202020204" pitchFamily="34" charset="0"/>
              <a:buChar char="•"/>
            </a:pPr>
            <a:r>
              <a:rPr lang="en-US" sz="1900" dirty="0">
                <a:latin typeface="Century Gothic" panose="020B0502020202020204" pitchFamily="34" charset="0"/>
              </a:rPr>
              <a:t>Improve soil biodiversity (n=61%), Improve soil carbon (n=46%), soil physical quality (n=39%)</a:t>
            </a:r>
          </a:p>
          <a:p>
            <a:pPr marL="742950" lvl="1" indent="-285750">
              <a:buFont typeface="Arial" panose="020B0604020202020204" pitchFamily="34" charset="0"/>
              <a:buChar char="•"/>
            </a:pPr>
            <a:r>
              <a:rPr lang="en-US" sz="1900" dirty="0">
                <a:latin typeface="Century Gothic" panose="020B0502020202020204" pitchFamily="34" charset="0"/>
              </a:rPr>
              <a:t>“</a:t>
            </a:r>
            <a:r>
              <a:rPr lang="en-US" sz="1900" b="0" i="0" dirty="0">
                <a:solidFill>
                  <a:srgbClr val="2E2E2E"/>
                </a:solidFill>
                <a:effectLst/>
                <a:latin typeface="Century Gothic" panose="020B0502020202020204" pitchFamily="34" charset="0"/>
              </a:rPr>
              <a:t>a healthy soil is the basis for RA and therefore degraded </a:t>
            </a:r>
            <a:r>
              <a:rPr lang="en-US" sz="1900" dirty="0">
                <a:solidFill>
                  <a:srgbClr val="2E2E2E"/>
                </a:solidFill>
                <a:latin typeface="Century Gothic" panose="020B0502020202020204" pitchFamily="34" charset="0"/>
              </a:rPr>
              <a:t>agricultural soils </a:t>
            </a:r>
            <a:r>
              <a:rPr lang="en-US" sz="1900" b="0" i="0" dirty="0">
                <a:solidFill>
                  <a:srgbClr val="2E2E2E"/>
                </a:solidFill>
                <a:effectLst/>
                <a:latin typeface="Century Gothic" panose="020B0502020202020204" pitchFamily="34" charset="0"/>
              </a:rPr>
              <a:t>should be restored to healthy soils”  </a:t>
            </a:r>
            <a:r>
              <a:rPr lang="en-US" sz="1900" dirty="0">
                <a:latin typeface="Century Gothic" panose="020B0502020202020204" pitchFamily="34" charset="0"/>
              </a:rPr>
              <a:t>Rhodes (2012</a:t>
            </a:r>
            <a:r>
              <a:rPr lang="en-US" sz="1900" b="0" i="0" dirty="0">
                <a:solidFill>
                  <a:srgbClr val="2E2E2E"/>
                </a:solidFill>
                <a:effectLst/>
                <a:latin typeface="Century Gothic" panose="020B0502020202020204" pitchFamily="34" charset="0"/>
              </a:rPr>
              <a:t>, P.380)</a:t>
            </a:r>
          </a:p>
          <a:p>
            <a:pPr marL="285750" indent="-285750">
              <a:buFont typeface="Arial" panose="020B0604020202020204" pitchFamily="34" charset="0"/>
              <a:buChar char="•"/>
            </a:pPr>
            <a:r>
              <a:rPr lang="en-US" sz="1900" u="sng" dirty="0">
                <a:latin typeface="Century Gothic" panose="020B0502020202020204" pitchFamily="34" charset="0"/>
              </a:rPr>
              <a:t>Optimize resource management (n=46%)</a:t>
            </a:r>
          </a:p>
          <a:p>
            <a:pPr marL="742950" lvl="1" indent="-285750">
              <a:buFont typeface="Arial" panose="020B0604020202020204" pitchFamily="34" charset="0"/>
              <a:buChar char="•"/>
            </a:pPr>
            <a:r>
              <a:rPr lang="en-US" sz="1900" dirty="0">
                <a:latin typeface="Century Gothic" panose="020B0502020202020204" pitchFamily="34" charset="0"/>
              </a:rPr>
              <a:t>Reducing waste and optimal nutrient availability</a:t>
            </a:r>
          </a:p>
          <a:p>
            <a:pPr marL="285750" indent="-285750">
              <a:buFont typeface="Arial" panose="020B0604020202020204" pitchFamily="34" charset="0"/>
              <a:buChar char="•"/>
            </a:pPr>
            <a:r>
              <a:rPr lang="en-US" sz="1900" u="sng" dirty="0">
                <a:latin typeface="Century Gothic" panose="020B0502020202020204" pitchFamily="34" charset="0"/>
              </a:rPr>
              <a:t>Alleviate climate change / Improve water quality  (n=29%)</a:t>
            </a:r>
          </a:p>
          <a:p>
            <a:pPr marL="742950" lvl="1" indent="-285750">
              <a:buFont typeface="Arial" panose="020B0604020202020204" pitchFamily="34" charset="0"/>
              <a:buChar char="•"/>
            </a:pPr>
            <a:r>
              <a:rPr lang="en-US" sz="1900" dirty="0">
                <a:latin typeface="Century Gothic" panose="020B0502020202020204" pitchFamily="34" charset="0"/>
              </a:rPr>
              <a:t>Reduce GHG emissions, improve water quality and availability</a:t>
            </a:r>
          </a:p>
          <a:p>
            <a:pPr marL="285750" indent="-285750">
              <a:buFont typeface="Arial" panose="020B0604020202020204" pitchFamily="34" charset="0"/>
              <a:buChar char="•"/>
            </a:pPr>
            <a:endParaRPr lang="en-US" sz="1900" u="sng" dirty="0">
              <a:latin typeface="Century Gothic" panose="020B0502020202020204" pitchFamily="34" charset="0"/>
            </a:endParaRPr>
          </a:p>
          <a:p>
            <a:pPr marL="285750" indent="-285750">
              <a:buFont typeface="Arial" panose="020B0604020202020204" pitchFamily="34" charset="0"/>
              <a:buChar char="•"/>
            </a:pPr>
            <a:r>
              <a:rPr lang="en-US" sz="1900" u="sng" dirty="0">
                <a:latin typeface="Century Gothic" panose="020B0502020202020204" pitchFamily="34" charset="0"/>
              </a:rPr>
              <a:t>Activities: </a:t>
            </a:r>
            <a:r>
              <a:rPr lang="en-US" sz="1900" dirty="0">
                <a:latin typeface="Century Gothic" panose="020B0502020202020204" pitchFamily="34" charset="0"/>
              </a:rPr>
              <a:t>Minimize external inputs, improving crop rotations, minimize tillage, using compost </a:t>
            </a:r>
          </a:p>
          <a:p>
            <a:pPr marL="742950" lvl="1" indent="-285750">
              <a:buFont typeface="Arial" panose="020B0604020202020204" pitchFamily="34" charset="0"/>
              <a:buChar char="•"/>
            </a:pPr>
            <a:r>
              <a:rPr lang="en-US" sz="1900" b="0" i="0" dirty="0">
                <a:solidFill>
                  <a:srgbClr val="2E2E2E"/>
                </a:solidFill>
                <a:effectLst/>
                <a:latin typeface="Century Gothic" panose="020B0502020202020204" pitchFamily="34" charset="0"/>
              </a:rPr>
              <a:t>These activities direct towards a food system that builds on its ecological cycles and as a co-benefit reduces environmental externalities (L. </a:t>
            </a:r>
            <a:r>
              <a:rPr lang="en-US" sz="1900" b="0" i="0" dirty="0" err="1">
                <a:solidFill>
                  <a:srgbClr val="2E2E2E"/>
                </a:solidFill>
                <a:effectLst/>
                <a:latin typeface="Century Gothic" panose="020B0502020202020204" pitchFamily="34" charset="0"/>
              </a:rPr>
              <a:t>Schreefel</a:t>
            </a:r>
            <a:r>
              <a:rPr lang="en-US" sz="1900" b="0" i="0" dirty="0">
                <a:solidFill>
                  <a:srgbClr val="2E2E2E"/>
                </a:solidFill>
                <a:effectLst/>
                <a:latin typeface="Century Gothic" panose="020B0502020202020204" pitchFamily="34" charset="0"/>
              </a:rPr>
              <a:t>, et.al, 2020)</a:t>
            </a:r>
            <a:endParaRPr lang="en-US" sz="1900" dirty="0">
              <a:latin typeface="Century Gothic" panose="020B0502020202020204" pitchFamily="34" charset="0"/>
            </a:endParaRPr>
          </a:p>
          <a:p>
            <a:pPr lvl="1"/>
            <a:endParaRPr lang="en-US" b="0" i="0" dirty="0">
              <a:solidFill>
                <a:srgbClr val="2E2E2E"/>
              </a:solidFill>
              <a:effectLst/>
              <a:latin typeface="ElsevierGulliver"/>
            </a:endParaRPr>
          </a:p>
        </p:txBody>
      </p:sp>
    </p:spTree>
    <p:extLst>
      <p:ext uri="{BB962C8B-B14F-4D97-AF65-F5344CB8AC3E}">
        <p14:creationId xmlns:p14="http://schemas.microsoft.com/office/powerpoint/2010/main" val="399536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E2261D9-5A7C-47F2-AA37-83453C6B0DC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93AFC7D8-0E10-4598-B01F-6E41A160C3ED}"/>
              </a:ext>
            </a:extLst>
          </p:cNvPr>
          <p:cNvSpPr/>
          <p:nvPr/>
        </p:nvSpPr>
        <p:spPr>
          <a:xfrm>
            <a:off x="0" y="365760"/>
            <a:ext cx="12192000" cy="131118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DFA - County Job Opportunities">
            <a:extLst>
              <a:ext uri="{FF2B5EF4-FFF2-40B4-BE49-F238E27FC236}">
                <a16:creationId xmlns:a16="http://schemas.microsoft.com/office/drawing/2014/main" id="{9AE5338C-7FE6-4D6C-A7BC-A0CFC5D06E4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7695" y="460960"/>
            <a:ext cx="2088425" cy="1120788"/>
          </a:xfrm>
          <a:prstGeom prst="rect">
            <a:avLst/>
          </a:prstGeom>
          <a:noFill/>
          <a:extLst>
            <a:ext uri="{909E8E84-426E-40DD-AFC4-6F175D3DCCD1}">
              <a14:hiddenFill xmlns:a14="http://schemas.microsoft.com/office/drawing/2010/main">
                <a:solidFill>
                  <a:srgbClr val="FFFFFF"/>
                </a:solidFill>
              </a14:hiddenFill>
            </a:ext>
          </a:extLst>
        </p:spPr>
      </p:pic>
      <p:sp>
        <p:nvSpPr>
          <p:cNvPr id="7" name="Arrow: Pentagon 6">
            <a:extLst>
              <a:ext uri="{FF2B5EF4-FFF2-40B4-BE49-F238E27FC236}">
                <a16:creationId xmlns:a16="http://schemas.microsoft.com/office/drawing/2014/main" id="{0B11B247-CAC4-40D0-A2DD-056E5F743184}"/>
              </a:ext>
            </a:extLst>
          </p:cNvPr>
          <p:cNvSpPr/>
          <p:nvPr/>
        </p:nvSpPr>
        <p:spPr>
          <a:xfrm>
            <a:off x="-1" y="365125"/>
            <a:ext cx="8162925" cy="1325563"/>
          </a:xfrm>
          <a:prstGeom prst="homePlate">
            <a:avLst>
              <a:gd name="adj" fmla="val 17151"/>
            </a:avLst>
          </a:prstGeom>
          <a:solidFill>
            <a:srgbClr val="40404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4C4B81D0-1EAA-40E8-9376-8FBE78C16164}"/>
              </a:ext>
            </a:extLst>
          </p:cNvPr>
          <p:cNvSpPr txBox="1">
            <a:spLocks/>
          </p:cNvSpPr>
          <p:nvPr/>
        </p:nvSpPr>
        <p:spPr>
          <a:xfrm>
            <a:off x="289560" y="365125"/>
            <a:ext cx="76526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Century Gothic" panose="020B0502020202020204" pitchFamily="34" charset="0"/>
              </a:rPr>
              <a:t>Literature Review cont’d </a:t>
            </a:r>
          </a:p>
        </p:txBody>
      </p:sp>
      <p:sp>
        <p:nvSpPr>
          <p:cNvPr id="6" name="Rectangle 5">
            <a:extLst>
              <a:ext uri="{FF2B5EF4-FFF2-40B4-BE49-F238E27FC236}">
                <a16:creationId xmlns:a16="http://schemas.microsoft.com/office/drawing/2014/main" id="{61A7DB56-5797-4703-A534-75A17E2FEA1F}"/>
              </a:ext>
            </a:extLst>
          </p:cNvPr>
          <p:cNvSpPr/>
          <p:nvPr/>
        </p:nvSpPr>
        <p:spPr>
          <a:xfrm>
            <a:off x="381000" y="1813560"/>
            <a:ext cx="11430000" cy="4679315"/>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9" name="Content Placeholder 2">
            <a:extLst>
              <a:ext uri="{FF2B5EF4-FFF2-40B4-BE49-F238E27FC236}">
                <a16:creationId xmlns:a16="http://schemas.microsoft.com/office/drawing/2014/main" id="{C7BCAD73-7611-4959-9D14-F7819E9C6214}"/>
              </a:ext>
            </a:extLst>
          </p:cNvPr>
          <p:cNvSpPr txBox="1">
            <a:spLocks/>
          </p:cNvSpPr>
          <p:nvPr/>
        </p:nvSpPr>
        <p:spPr>
          <a:xfrm>
            <a:off x="642581" y="2032636"/>
            <a:ext cx="10803185"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endParaRPr lang="en-US" sz="2000" b="1" dirty="0">
              <a:solidFill>
                <a:schemeClr val="tx1">
                  <a:lumMod val="75000"/>
                  <a:lumOff val="25000"/>
                </a:schemeClr>
              </a:solidFill>
              <a:latin typeface="Century Gothic" panose="020B0502020202020204" pitchFamily="34" charset="0"/>
            </a:endParaRPr>
          </a:p>
        </p:txBody>
      </p:sp>
      <p:sp>
        <p:nvSpPr>
          <p:cNvPr id="14" name="Content Placeholder 2">
            <a:extLst>
              <a:ext uri="{FF2B5EF4-FFF2-40B4-BE49-F238E27FC236}">
                <a16:creationId xmlns:a16="http://schemas.microsoft.com/office/drawing/2014/main" id="{D62549C9-26A1-47F4-810C-70B4A6BBCAFC}"/>
              </a:ext>
            </a:extLst>
          </p:cNvPr>
          <p:cNvSpPr txBox="1">
            <a:spLocks/>
          </p:cNvSpPr>
          <p:nvPr/>
        </p:nvSpPr>
        <p:spPr>
          <a:xfrm>
            <a:off x="747084" y="2081940"/>
            <a:ext cx="10756939"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lumMod val="75000"/>
                  <a:lumOff val="25000"/>
                </a:schemeClr>
              </a:solidFill>
              <a:latin typeface="Century Gothic" panose="020B0502020202020204" pitchFamily="34" charset="0"/>
              <a:ea typeface="+mj-ea"/>
              <a:cs typeface="+mj-cs"/>
            </a:endParaRPr>
          </a:p>
        </p:txBody>
      </p:sp>
      <p:sp>
        <p:nvSpPr>
          <p:cNvPr id="2" name="TextBox 1">
            <a:extLst>
              <a:ext uri="{FF2B5EF4-FFF2-40B4-BE49-F238E27FC236}">
                <a16:creationId xmlns:a16="http://schemas.microsoft.com/office/drawing/2014/main" id="{6C5060F7-6DD0-E9AF-F184-2A8F688F6DD0}"/>
              </a:ext>
            </a:extLst>
          </p:cNvPr>
          <p:cNvSpPr txBox="1"/>
          <p:nvPr/>
        </p:nvSpPr>
        <p:spPr>
          <a:xfrm flipH="1">
            <a:off x="925683" y="1690688"/>
            <a:ext cx="10623736" cy="4493538"/>
          </a:xfrm>
          <a:prstGeom prst="rect">
            <a:avLst/>
          </a:prstGeom>
          <a:noFill/>
        </p:spPr>
        <p:txBody>
          <a:bodyPr wrap="square" rtlCol="0">
            <a:spAutoFit/>
          </a:bodyPr>
          <a:lstStyle/>
          <a:p>
            <a:pPr algn="ctr"/>
            <a:r>
              <a:rPr lang="en-US" sz="2200" b="1" dirty="0">
                <a:latin typeface="Century Gothic" panose="020B0502020202020204" pitchFamily="34" charset="0"/>
              </a:rPr>
              <a:t>‘Regenerative Agriculture – The soil is the base’ Divergent Themes:</a:t>
            </a:r>
          </a:p>
          <a:p>
            <a:pPr algn="ctr"/>
            <a:endParaRPr lang="en-US" sz="2200" b="1" dirty="0">
              <a:latin typeface="Century Gothic" panose="020B0502020202020204" pitchFamily="34" charset="0"/>
            </a:endParaRPr>
          </a:p>
          <a:p>
            <a:pPr marL="285750" indent="-285750">
              <a:buFont typeface="Arial" panose="020B0604020202020204" pitchFamily="34" charset="0"/>
              <a:buChar char="•"/>
            </a:pPr>
            <a:r>
              <a:rPr lang="en-US" sz="2200" u="sng" dirty="0">
                <a:latin typeface="Century Gothic" panose="020B0502020202020204" pitchFamily="34" charset="0"/>
              </a:rPr>
              <a:t>Regenerate the System</a:t>
            </a:r>
          </a:p>
          <a:p>
            <a:pPr marL="742950" lvl="1" indent="-285750">
              <a:buFont typeface="Arial" panose="020B0604020202020204" pitchFamily="34" charset="0"/>
              <a:buChar char="•"/>
            </a:pPr>
            <a:r>
              <a:rPr lang="en-US" sz="2200" b="0" i="0" dirty="0">
                <a:solidFill>
                  <a:srgbClr val="2E2E2E"/>
                </a:solidFill>
                <a:effectLst/>
                <a:latin typeface="Century Gothic" panose="020B0502020202020204" pitchFamily="34" charset="0"/>
              </a:rPr>
              <a:t>Vague description and did not define objectives </a:t>
            </a:r>
          </a:p>
          <a:p>
            <a:pPr marL="742950" lvl="1" indent="-285750">
              <a:buFont typeface="Arial" panose="020B0604020202020204" pitchFamily="34" charset="0"/>
              <a:buChar char="•"/>
            </a:pPr>
            <a:r>
              <a:rPr lang="en-US" sz="2200" dirty="0">
                <a:solidFill>
                  <a:srgbClr val="2E2E2E"/>
                </a:solidFill>
                <a:latin typeface="Century Gothic" panose="020B0502020202020204" pitchFamily="34" charset="0"/>
              </a:rPr>
              <a:t>‘Restore earth’ and ‘Regenerate the natural system’</a:t>
            </a:r>
            <a:endParaRPr lang="en-US" sz="2200" b="0" i="0" dirty="0">
              <a:solidFill>
                <a:srgbClr val="2E2E2E"/>
              </a:solidFill>
              <a:effectLst/>
              <a:latin typeface="Century Gothic" panose="020B0502020202020204" pitchFamily="34" charset="0"/>
            </a:endParaRPr>
          </a:p>
          <a:p>
            <a:pPr marL="285750" indent="-285750">
              <a:buFont typeface="Arial" panose="020B0604020202020204" pitchFamily="34" charset="0"/>
              <a:buChar char="•"/>
            </a:pPr>
            <a:r>
              <a:rPr lang="en-US" sz="2200" u="sng" dirty="0">
                <a:latin typeface="Century Gothic" panose="020B0502020202020204" pitchFamily="34" charset="0"/>
              </a:rPr>
              <a:t>Improve human health</a:t>
            </a:r>
          </a:p>
          <a:p>
            <a:pPr marL="742950" lvl="1" indent="-285750">
              <a:buFont typeface="Arial" panose="020B0604020202020204" pitchFamily="34" charset="0"/>
              <a:buChar char="•"/>
            </a:pPr>
            <a:r>
              <a:rPr lang="en-US" sz="2200" dirty="0">
                <a:latin typeface="Century Gothic" panose="020B0502020202020204" pitchFamily="34" charset="0"/>
              </a:rPr>
              <a:t>Relating to providing goods for human health to ensure global food security – showed high variability</a:t>
            </a:r>
          </a:p>
          <a:p>
            <a:pPr marL="742950" lvl="1" indent="-285750">
              <a:buFont typeface="Arial" panose="020B0604020202020204" pitchFamily="34" charset="0"/>
              <a:buChar char="•"/>
            </a:pPr>
            <a:r>
              <a:rPr lang="en-US" sz="2200" dirty="0">
                <a:latin typeface="Century Gothic" panose="020B0502020202020204" pitchFamily="34" charset="0"/>
              </a:rPr>
              <a:t>‘We can express that (RA) aims for sustainable food production</a:t>
            </a:r>
          </a:p>
          <a:p>
            <a:pPr marL="285750" indent="-285750">
              <a:buFont typeface="Arial" panose="020B0604020202020204" pitchFamily="34" charset="0"/>
              <a:buChar char="•"/>
            </a:pPr>
            <a:r>
              <a:rPr lang="en-US" sz="2200" u="sng" dirty="0">
                <a:latin typeface="Century Gothic" panose="020B0502020202020204" pitchFamily="34" charset="0"/>
              </a:rPr>
              <a:t>Improve economic prosperity</a:t>
            </a:r>
            <a:endParaRPr lang="en-US" sz="2200" u="sng" dirty="0">
              <a:solidFill>
                <a:srgbClr val="2E2E2E"/>
              </a:solidFill>
              <a:latin typeface="Century Gothic" panose="020B0502020202020204" pitchFamily="34" charset="0"/>
            </a:endParaRPr>
          </a:p>
          <a:p>
            <a:pPr marL="742950" lvl="1" indent="-285750">
              <a:buFont typeface="Arial" panose="020B0604020202020204" pitchFamily="34" charset="0"/>
              <a:buChar char="•"/>
            </a:pPr>
            <a:r>
              <a:rPr lang="en-US" sz="2200" dirty="0">
                <a:solidFill>
                  <a:srgbClr val="2E2E2E"/>
                </a:solidFill>
                <a:latin typeface="Century Gothic" panose="020B0502020202020204" pitchFamily="34" charset="0"/>
              </a:rPr>
              <a:t>Referring to economic sustainability of farmers but lacked operations</a:t>
            </a:r>
          </a:p>
          <a:p>
            <a:pPr marL="742950" lvl="1" indent="-285750">
              <a:buFont typeface="Arial" panose="020B0604020202020204" pitchFamily="34" charset="0"/>
              <a:buChar char="•"/>
            </a:pPr>
            <a:r>
              <a:rPr lang="en-US" sz="2200" dirty="0">
                <a:solidFill>
                  <a:srgbClr val="2E2E2E"/>
                </a:solidFill>
                <a:latin typeface="Century Gothic" panose="020B0502020202020204" pitchFamily="34" charset="0"/>
              </a:rPr>
              <a:t>‘improves crop yields,’ ‘long-term economic sustainability,’ and political-economic repositioning’</a:t>
            </a:r>
            <a:endParaRPr lang="en-US" sz="2200" dirty="0">
              <a:latin typeface="Century Gothic" panose="020B0502020202020204" pitchFamily="34" charset="0"/>
            </a:endParaRPr>
          </a:p>
        </p:txBody>
      </p:sp>
    </p:spTree>
    <p:extLst>
      <p:ext uri="{BB962C8B-B14F-4D97-AF65-F5344CB8AC3E}">
        <p14:creationId xmlns:p14="http://schemas.microsoft.com/office/powerpoint/2010/main" val="935237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E2261D9-5A7C-47F2-AA37-83453C6B0DC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93AFC7D8-0E10-4598-B01F-6E41A160C3ED}"/>
              </a:ext>
            </a:extLst>
          </p:cNvPr>
          <p:cNvSpPr/>
          <p:nvPr/>
        </p:nvSpPr>
        <p:spPr>
          <a:xfrm>
            <a:off x="0" y="365760"/>
            <a:ext cx="12192000" cy="131118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DFA - County Job Opportunities">
            <a:extLst>
              <a:ext uri="{FF2B5EF4-FFF2-40B4-BE49-F238E27FC236}">
                <a16:creationId xmlns:a16="http://schemas.microsoft.com/office/drawing/2014/main" id="{9AE5338C-7FE6-4D6C-A7BC-A0CFC5D06E4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7695" y="460960"/>
            <a:ext cx="2088425" cy="1120788"/>
          </a:xfrm>
          <a:prstGeom prst="rect">
            <a:avLst/>
          </a:prstGeom>
          <a:noFill/>
          <a:extLst>
            <a:ext uri="{909E8E84-426E-40DD-AFC4-6F175D3DCCD1}">
              <a14:hiddenFill xmlns:a14="http://schemas.microsoft.com/office/drawing/2010/main">
                <a:solidFill>
                  <a:srgbClr val="FFFFFF"/>
                </a:solidFill>
              </a14:hiddenFill>
            </a:ext>
          </a:extLst>
        </p:spPr>
      </p:pic>
      <p:sp>
        <p:nvSpPr>
          <p:cNvPr id="7" name="Arrow: Pentagon 6">
            <a:extLst>
              <a:ext uri="{FF2B5EF4-FFF2-40B4-BE49-F238E27FC236}">
                <a16:creationId xmlns:a16="http://schemas.microsoft.com/office/drawing/2014/main" id="{0B11B247-CAC4-40D0-A2DD-056E5F743184}"/>
              </a:ext>
            </a:extLst>
          </p:cNvPr>
          <p:cNvSpPr/>
          <p:nvPr/>
        </p:nvSpPr>
        <p:spPr>
          <a:xfrm>
            <a:off x="-1" y="365125"/>
            <a:ext cx="8162925" cy="1325563"/>
          </a:xfrm>
          <a:prstGeom prst="homePlate">
            <a:avLst>
              <a:gd name="adj" fmla="val 17151"/>
            </a:avLst>
          </a:prstGeom>
          <a:solidFill>
            <a:srgbClr val="40404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4C4B81D0-1EAA-40E8-9376-8FBE78C16164}"/>
              </a:ext>
            </a:extLst>
          </p:cNvPr>
          <p:cNvSpPr txBox="1">
            <a:spLocks/>
          </p:cNvSpPr>
          <p:nvPr/>
        </p:nvSpPr>
        <p:spPr>
          <a:xfrm>
            <a:off x="289560" y="365125"/>
            <a:ext cx="76526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Century Gothic" panose="020B0502020202020204" pitchFamily="34" charset="0"/>
              </a:rPr>
              <a:t>Literature Review Conclusion</a:t>
            </a:r>
          </a:p>
        </p:txBody>
      </p:sp>
      <p:sp>
        <p:nvSpPr>
          <p:cNvPr id="6" name="Rectangle 5">
            <a:extLst>
              <a:ext uri="{FF2B5EF4-FFF2-40B4-BE49-F238E27FC236}">
                <a16:creationId xmlns:a16="http://schemas.microsoft.com/office/drawing/2014/main" id="{61A7DB56-5797-4703-A534-75A17E2FEA1F}"/>
              </a:ext>
            </a:extLst>
          </p:cNvPr>
          <p:cNvSpPr/>
          <p:nvPr/>
        </p:nvSpPr>
        <p:spPr>
          <a:xfrm>
            <a:off x="381000" y="1813560"/>
            <a:ext cx="11430000" cy="4679315"/>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9" name="Content Placeholder 2">
            <a:extLst>
              <a:ext uri="{FF2B5EF4-FFF2-40B4-BE49-F238E27FC236}">
                <a16:creationId xmlns:a16="http://schemas.microsoft.com/office/drawing/2014/main" id="{C7BCAD73-7611-4959-9D14-F7819E9C6214}"/>
              </a:ext>
            </a:extLst>
          </p:cNvPr>
          <p:cNvSpPr txBox="1">
            <a:spLocks/>
          </p:cNvSpPr>
          <p:nvPr/>
        </p:nvSpPr>
        <p:spPr>
          <a:xfrm>
            <a:off x="642581" y="2032636"/>
            <a:ext cx="10803185"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endParaRPr lang="en-US" sz="2000" b="1" dirty="0">
              <a:solidFill>
                <a:schemeClr val="tx1">
                  <a:lumMod val="75000"/>
                  <a:lumOff val="25000"/>
                </a:schemeClr>
              </a:solidFill>
              <a:latin typeface="Century Gothic" panose="020B0502020202020204" pitchFamily="34" charset="0"/>
            </a:endParaRPr>
          </a:p>
        </p:txBody>
      </p:sp>
      <p:sp>
        <p:nvSpPr>
          <p:cNvPr id="14" name="Content Placeholder 2">
            <a:extLst>
              <a:ext uri="{FF2B5EF4-FFF2-40B4-BE49-F238E27FC236}">
                <a16:creationId xmlns:a16="http://schemas.microsoft.com/office/drawing/2014/main" id="{D62549C9-26A1-47F4-810C-70B4A6BBCAFC}"/>
              </a:ext>
            </a:extLst>
          </p:cNvPr>
          <p:cNvSpPr txBox="1">
            <a:spLocks/>
          </p:cNvSpPr>
          <p:nvPr/>
        </p:nvSpPr>
        <p:spPr>
          <a:xfrm>
            <a:off x="747084" y="2081940"/>
            <a:ext cx="10756939"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lumMod val="75000"/>
                  <a:lumOff val="25000"/>
                </a:schemeClr>
              </a:solidFill>
              <a:latin typeface="Century Gothic" panose="020B0502020202020204" pitchFamily="34" charset="0"/>
              <a:ea typeface="+mj-ea"/>
              <a:cs typeface="+mj-cs"/>
            </a:endParaRPr>
          </a:p>
        </p:txBody>
      </p:sp>
      <p:sp>
        <p:nvSpPr>
          <p:cNvPr id="2" name="TextBox 1">
            <a:extLst>
              <a:ext uri="{FF2B5EF4-FFF2-40B4-BE49-F238E27FC236}">
                <a16:creationId xmlns:a16="http://schemas.microsoft.com/office/drawing/2014/main" id="{6C5060F7-6DD0-E9AF-F184-2A8F688F6DD0}"/>
              </a:ext>
            </a:extLst>
          </p:cNvPr>
          <p:cNvSpPr txBox="1"/>
          <p:nvPr/>
        </p:nvSpPr>
        <p:spPr>
          <a:xfrm flipH="1">
            <a:off x="925683" y="1690688"/>
            <a:ext cx="10623736" cy="4154984"/>
          </a:xfrm>
          <a:prstGeom prst="rect">
            <a:avLst/>
          </a:prstGeom>
          <a:noFill/>
        </p:spPr>
        <p:txBody>
          <a:bodyPr wrap="square" rtlCol="0">
            <a:spAutoFit/>
          </a:bodyPr>
          <a:lstStyle/>
          <a:p>
            <a:pPr algn="ctr"/>
            <a:endParaRPr lang="en-US" sz="2400" b="1" dirty="0">
              <a:latin typeface="Century Gothic" panose="020B0502020202020204" pitchFamily="34" charset="0"/>
            </a:endParaRPr>
          </a:p>
          <a:p>
            <a:pPr algn="ctr"/>
            <a:endParaRPr lang="en-US" sz="2400" b="1" dirty="0">
              <a:latin typeface="Century Gothic" panose="020B0502020202020204" pitchFamily="34" charset="0"/>
            </a:endParaRPr>
          </a:p>
          <a:p>
            <a:pPr algn="ctr"/>
            <a:r>
              <a:rPr lang="en-US" sz="2400" b="1" dirty="0">
                <a:latin typeface="Century Gothic" panose="020B0502020202020204" pitchFamily="34" charset="0"/>
              </a:rPr>
              <a:t>‘Regenerative Agriculture – The soil is the base’ Conclusion:</a:t>
            </a:r>
          </a:p>
          <a:p>
            <a:pPr algn="ctr"/>
            <a:endParaRPr lang="en-US" sz="2400" b="1" dirty="0">
              <a:latin typeface="Century Gothic" panose="020B0502020202020204" pitchFamily="34" charset="0"/>
            </a:endParaRPr>
          </a:p>
          <a:p>
            <a:pPr marL="342900" indent="-342900">
              <a:buFont typeface="Arial" panose="020B0604020202020204" pitchFamily="34" charset="0"/>
              <a:buChar char="•"/>
            </a:pPr>
            <a:r>
              <a:rPr lang="en-US" sz="2400" b="0" i="0" dirty="0">
                <a:solidFill>
                  <a:srgbClr val="2E2E2E"/>
                </a:solidFill>
                <a:effectLst/>
                <a:latin typeface="Century Gothic" panose="020B0502020202020204" pitchFamily="34" charset="0"/>
              </a:rPr>
              <a:t>“Regenerative Agriculture” focuses on themes such as </a:t>
            </a:r>
            <a:r>
              <a:rPr lang="en-US" sz="2400" b="0" i="1" dirty="0">
                <a:solidFill>
                  <a:srgbClr val="2E2E2E"/>
                </a:solidFill>
                <a:effectLst/>
                <a:latin typeface="Century Gothic" panose="020B0502020202020204" pitchFamily="34" charset="0"/>
              </a:rPr>
              <a:t>enhance and improve soil health</a:t>
            </a:r>
            <a:r>
              <a:rPr lang="en-US" sz="2400" b="0" i="0" dirty="0">
                <a:solidFill>
                  <a:srgbClr val="2E2E2E"/>
                </a:solidFill>
                <a:effectLst/>
                <a:latin typeface="Century Gothic" panose="020B0502020202020204" pitchFamily="34" charset="0"/>
              </a:rPr>
              <a:t>, </a:t>
            </a:r>
            <a:r>
              <a:rPr lang="en-US" sz="2400" b="0" i="1" dirty="0">
                <a:solidFill>
                  <a:srgbClr val="2E2E2E"/>
                </a:solidFill>
                <a:effectLst/>
                <a:latin typeface="Century Gothic" panose="020B0502020202020204" pitchFamily="34" charset="0"/>
              </a:rPr>
              <a:t>optimize resource management</a:t>
            </a:r>
            <a:r>
              <a:rPr lang="en-US" sz="2400" b="0" i="0" dirty="0">
                <a:solidFill>
                  <a:srgbClr val="2E2E2E"/>
                </a:solidFill>
                <a:effectLst/>
                <a:latin typeface="Century Gothic" panose="020B0502020202020204" pitchFamily="34" charset="0"/>
              </a:rPr>
              <a:t>, </a:t>
            </a:r>
            <a:r>
              <a:rPr lang="en-US" sz="2400" b="0" i="1" dirty="0">
                <a:solidFill>
                  <a:srgbClr val="2E2E2E"/>
                </a:solidFill>
                <a:effectLst/>
                <a:latin typeface="Century Gothic" panose="020B0502020202020204" pitchFamily="34" charset="0"/>
              </a:rPr>
              <a:t>alleviate climate change, improve nutrient cycling</a:t>
            </a:r>
            <a:r>
              <a:rPr lang="en-US" sz="2400" b="0" i="0" dirty="0">
                <a:solidFill>
                  <a:srgbClr val="2E2E2E"/>
                </a:solidFill>
                <a:effectLst/>
                <a:latin typeface="Century Gothic" panose="020B0502020202020204" pitchFamily="34" charset="0"/>
              </a:rPr>
              <a:t> and </a:t>
            </a:r>
            <a:r>
              <a:rPr lang="en-US" sz="2400" b="0" i="1" dirty="0">
                <a:solidFill>
                  <a:srgbClr val="2E2E2E"/>
                </a:solidFill>
                <a:effectLst/>
                <a:latin typeface="Century Gothic" panose="020B0502020202020204" pitchFamily="34" charset="0"/>
              </a:rPr>
              <a:t>water quality and availability</a:t>
            </a:r>
          </a:p>
          <a:p>
            <a:endParaRPr lang="en-US" sz="2400" dirty="0">
              <a:solidFill>
                <a:srgbClr val="2E2E2E"/>
              </a:solidFill>
              <a:latin typeface="Century Gothic" panose="020B0502020202020204" pitchFamily="34" charset="0"/>
            </a:endParaRPr>
          </a:p>
          <a:p>
            <a:endParaRPr lang="en-US" sz="2400" dirty="0">
              <a:latin typeface="Century Gothic" panose="020B0502020202020204" pitchFamily="34" charset="0"/>
            </a:endParaRPr>
          </a:p>
          <a:p>
            <a:pPr algn="ctr"/>
            <a:endParaRPr lang="en-US" sz="2400" b="1" dirty="0">
              <a:latin typeface="Century Gothic" panose="020B0502020202020204" pitchFamily="34" charset="0"/>
            </a:endParaRPr>
          </a:p>
        </p:txBody>
      </p:sp>
    </p:spTree>
    <p:extLst>
      <p:ext uri="{BB962C8B-B14F-4D97-AF65-F5344CB8AC3E}">
        <p14:creationId xmlns:p14="http://schemas.microsoft.com/office/powerpoint/2010/main" val="198849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E2261D9-5A7C-47F2-AA37-83453C6B0DC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93AFC7D8-0E10-4598-B01F-6E41A160C3ED}"/>
              </a:ext>
            </a:extLst>
          </p:cNvPr>
          <p:cNvSpPr/>
          <p:nvPr/>
        </p:nvSpPr>
        <p:spPr>
          <a:xfrm>
            <a:off x="0" y="365760"/>
            <a:ext cx="12192000" cy="131118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DFA - County Job Opportunities">
            <a:extLst>
              <a:ext uri="{FF2B5EF4-FFF2-40B4-BE49-F238E27FC236}">
                <a16:creationId xmlns:a16="http://schemas.microsoft.com/office/drawing/2014/main" id="{9AE5338C-7FE6-4D6C-A7BC-A0CFC5D06E4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7695" y="460960"/>
            <a:ext cx="2088425" cy="1120788"/>
          </a:xfrm>
          <a:prstGeom prst="rect">
            <a:avLst/>
          </a:prstGeom>
          <a:noFill/>
          <a:extLst>
            <a:ext uri="{909E8E84-426E-40DD-AFC4-6F175D3DCCD1}">
              <a14:hiddenFill xmlns:a14="http://schemas.microsoft.com/office/drawing/2010/main">
                <a:solidFill>
                  <a:srgbClr val="FFFFFF"/>
                </a:solidFill>
              </a14:hiddenFill>
            </a:ext>
          </a:extLst>
        </p:spPr>
      </p:pic>
      <p:sp>
        <p:nvSpPr>
          <p:cNvPr id="7" name="Arrow: Pentagon 6">
            <a:extLst>
              <a:ext uri="{FF2B5EF4-FFF2-40B4-BE49-F238E27FC236}">
                <a16:creationId xmlns:a16="http://schemas.microsoft.com/office/drawing/2014/main" id="{0B11B247-CAC4-40D0-A2DD-056E5F743184}"/>
              </a:ext>
            </a:extLst>
          </p:cNvPr>
          <p:cNvSpPr/>
          <p:nvPr/>
        </p:nvSpPr>
        <p:spPr>
          <a:xfrm>
            <a:off x="-1" y="365125"/>
            <a:ext cx="8162925" cy="1325563"/>
          </a:xfrm>
          <a:prstGeom prst="homePlate">
            <a:avLst>
              <a:gd name="adj" fmla="val 17151"/>
            </a:avLst>
          </a:prstGeom>
          <a:solidFill>
            <a:srgbClr val="40404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4C4B81D0-1EAA-40E8-9376-8FBE78C16164}"/>
              </a:ext>
            </a:extLst>
          </p:cNvPr>
          <p:cNvSpPr txBox="1">
            <a:spLocks/>
          </p:cNvSpPr>
          <p:nvPr/>
        </p:nvSpPr>
        <p:spPr>
          <a:xfrm>
            <a:off x="289560" y="365125"/>
            <a:ext cx="76526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1"/>
                </a:solidFill>
                <a:latin typeface="Century Gothic" panose="020B0502020202020204" pitchFamily="34" charset="0"/>
              </a:rPr>
              <a:t>Draft Framework for Discussion </a:t>
            </a:r>
          </a:p>
        </p:txBody>
      </p:sp>
      <p:sp>
        <p:nvSpPr>
          <p:cNvPr id="6" name="Rectangle 5">
            <a:extLst>
              <a:ext uri="{FF2B5EF4-FFF2-40B4-BE49-F238E27FC236}">
                <a16:creationId xmlns:a16="http://schemas.microsoft.com/office/drawing/2014/main" id="{61A7DB56-5797-4703-A534-75A17E2FEA1F}"/>
              </a:ext>
            </a:extLst>
          </p:cNvPr>
          <p:cNvSpPr/>
          <p:nvPr/>
        </p:nvSpPr>
        <p:spPr>
          <a:xfrm>
            <a:off x="381000" y="1813560"/>
            <a:ext cx="11430000" cy="4679315"/>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C7BCAD73-7611-4959-9D14-F7819E9C6214}"/>
              </a:ext>
            </a:extLst>
          </p:cNvPr>
          <p:cNvSpPr txBox="1">
            <a:spLocks/>
          </p:cNvSpPr>
          <p:nvPr/>
        </p:nvSpPr>
        <p:spPr>
          <a:xfrm>
            <a:off x="642581" y="2032636"/>
            <a:ext cx="10803185"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endParaRPr lang="en-US" sz="2000" b="1" dirty="0">
              <a:solidFill>
                <a:schemeClr val="tx1">
                  <a:lumMod val="75000"/>
                  <a:lumOff val="25000"/>
                </a:schemeClr>
              </a:solidFill>
              <a:latin typeface="Century Gothic" panose="020B0502020202020204" pitchFamily="34" charset="0"/>
            </a:endParaRPr>
          </a:p>
        </p:txBody>
      </p:sp>
      <p:sp>
        <p:nvSpPr>
          <p:cNvPr id="14" name="Content Placeholder 2">
            <a:extLst>
              <a:ext uri="{FF2B5EF4-FFF2-40B4-BE49-F238E27FC236}">
                <a16:creationId xmlns:a16="http://schemas.microsoft.com/office/drawing/2014/main" id="{D62549C9-26A1-47F4-810C-70B4A6BBCAFC}"/>
              </a:ext>
            </a:extLst>
          </p:cNvPr>
          <p:cNvSpPr txBox="1">
            <a:spLocks/>
          </p:cNvSpPr>
          <p:nvPr/>
        </p:nvSpPr>
        <p:spPr>
          <a:xfrm>
            <a:off x="747084" y="1812925"/>
            <a:ext cx="10756939" cy="467931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spcBef>
                <a:spcPts val="0"/>
              </a:spcBef>
              <a:spcAft>
                <a:spcPts val="0"/>
              </a:spcAft>
            </a:pPr>
            <a:endParaRPr lang="en-US" dirty="0">
              <a:solidFill>
                <a:srgbClr val="FF0000"/>
              </a:solidFill>
              <a:latin typeface="Century Gothic" panose="020B0502020202020204" pitchFamily="34" charset="0"/>
              <a:ea typeface="+mj-ea"/>
              <a:cs typeface="+mj-cs"/>
            </a:endParaRPr>
          </a:p>
          <a:p>
            <a:pPr marR="0" lvl="0">
              <a:lnSpc>
                <a:spcPct val="120000"/>
              </a:lnSpc>
              <a:spcBef>
                <a:spcPts val="0"/>
              </a:spcBef>
              <a:spcAft>
                <a:spcPts val="0"/>
              </a:spcAft>
            </a:pPr>
            <a:r>
              <a:rPr lang="en-US" dirty="0">
                <a:solidFill>
                  <a:srgbClr val="FF0000"/>
                </a:solidFill>
                <a:latin typeface="Century Gothic" panose="020B0502020202020204" pitchFamily="34" charset="0"/>
                <a:ea typeface="+mj-ea"/>
                <a:cs typeface="+mj-cs"/>
              </a:rPr>
              <a:t>Positive impacts on environmental, social, and economic goals, including climate goals </a:t>
            </a:r>
          </a:p>
          <a:p>
            <a:pPr marL="0" marR="0" lvl="0" indent="0">
              <a:lnSpc>
                <a:spcPct val="120000"/>
              </a:lnSpc>
              <a:spcBef>
                <a:spcPts val="0"/>
              </a:spcBef>
              <a:spcAft>
                <a:spcPts val="0"/>
              </a:spcAft>
              <a:buNone/>
            </a:pPr>
            <a:endParaRPr lang="en-US" dirty="0">
              <a:solidFill>
                <a:srgbClr val="FF0000"/>
              </a:solidFill>
              <a:latin typeface="Century Gothic" panose="020B0502020202020204" pitchFamily="34" charset="0"/>
              <a:ea typeface="+mj-ea"/>
              <a:cs typeface="+mj-cs"/>
            </a:endParaRPr>
          </a:p>
          <a:p>
            <a:pPr marR="0" lvl="0">
              <a:lnSpc>
                <a:spcPct val="120000"/>
              </a:lnSpc>
              <a:spcBef>
                <a:spcPts val="0"/>
              </a:spcBef>
              <a:spcAft>
                <a:spcPts val="0"/>
              </a:spcAft>
            </a:pPr>
            <a:r>
              <a:rPr lang="en-US" dirty="0">
                <a:solidFill>
                  <a:srgbClr val="FF0000"/>
                </a:solidFill>
                <a:latin typeface="Century Gothic" panose="020B0502020202020204" pitchFamily="34" charset="0"/>
                <a:ea typeface="+mj-ea"/>
                <a:cs typeface="+mj-cs"/>
              </a:rPr>
              <a:t>Measurable and verifiable outcomes </a:t>
            </a:r>
            <a:r>
              <a:rPr lang="en-US" dirty="0">
                <a:solidFill>
                  <a:schemeClr val="tx1">
                    <a:lumMod val="75000"/>
                    <a:lumOff val="25000"/>
                  </a:schemeClr>
                </a:solidFill>
                <a:latin typeface="Century Gothic" panose="020B0502020202020204" pitchFamily="34" charset="0"/>
                <a:ea typeface="+mj-ea"/>
                <a:cs typeface="+mj-cs"/>
              </a:rPr>
              <a:t>(keeping in mind variability throughout the state – but should also be outcomes farmers and ranchers can easily measure/not economically burdensome to measure) </a:t>
            </a:r>
          </a:p>
          <a:p>
            <a:pPr marR="0" lvl="0">
              <a:lnSpc>
                <a:spcPct val="120000"/>
              </a:lnSpc>
              <a:spcBef>
                <a:spcPts val="0"/>
              </a:spcBef>
              <a:spcAft>
                <a:spcPts val="0"/>
              </a:spcAft>
            </a:pPr>
            <a:endParaRPr lang="en-US" dirty="0">
              <a:solidFill>
                <a:schemeClr val="tx1">
                  <a:lumMod val="75000"/>
                  <a:lumOff val="25000"/>
                </a:schemeClr>
              </a:solidFill>
              <a:latin typeface="Century Gothic" panose="020B0502020202020204" pitchFamily="34" charset="0"/>
              <a:ea typeface="+mj-ea"/>
              <a:cs typeface="+mj-cs"/>
            </a:endParaRPr>
          </a:p>
          <a:p>
            <a:pPr marR="0" lvl="0">
              <a:lnSpc>
                <a:spcPct val="120000"/>
              </a:lnSpc>
              <a:spcBef>
                <a:spcPts val="0"/>
              </a:spcBef>
              <a:spcAft>
                <a:spcPts val="0"/>
              </a:spcAft>
            </a:pPr>
            <a:r>
              <a:rPr lang="en-US" dirty="0">
                <a:solidFill>
                  <a:srgbClr val="FF0000"/>
                </a:solidFill>
                <a:latin typeface="Century Gothic" panose="020B0502020202020204" pitchFamily="34" charset="0"/>
                <a:ea typeface="+mj-ea"/>
                <a:cs typeface="+mj-cs"/>
              </a:rPr>
              <a:t>Context-specific</a:t>
            </a:r>
            <a:r>
              <a:rPr lang="en-US" dirty="0">
                <a:solidFill>
                  <a:schemeClr val="tx1">
                    <a:lumMod val="75000"/>
                    <a:lumOff val="25000"/>
                  </a:schemeClr>
                </a:solidFill>
                <a:latin typeface="Century Gothic" panose="020B0502020202020204" pitchFamily="34" charset="0"/>
                <a:ea typeface="+mj-ea"/>
                <a:cs typeface="+mj-cs"/>
              </a:rPr>
              <a:t> (scale, geographic location, agriculture system, goals, etc.)</a:t>
            </a:r>
          </a:p>
          <a:p>
            <a:pPr marL="0" marR="0" lvl="0" indent="0">
              <a:lnSpc>
                <a:spcPct val="120000"/>
              </a:lnSpc>
              <a:spcBef>
                <a:spcPts val="0"/>
              </a:spcBef>
              <a:spcAft>
                <a:spcPts val="0"/>
              </a:spcAft>
              <a:buNone/>
            </a:pPr>
            <a:endParaRPr lang="en-US" dirty="0">
              <a:solidFill>
                <a:schemeClr val="tx1">
                  <a:lumMod val="75000"/>
                  <a:lumOff val="25000"/>
                </a:schemeClr>
              </a:solidFill>
              <a:latin typeface="Century Gothic" panose="020B0502020202020204" pitchFamily="34" charset="0"/>
              <a:ea typeface="+mj-ea"/>
              <a:cs typeface="+mj-cs"/>
            </a:endParaRPr>
          </a:p>
          <a:p>
            <a:pPr marR="0" lvl="0">
              <a:lnSpc>
                <a:spcPct val="120000"/>
              </a:lnSpc>
              <a:spcBef>
                <a:spcPts val="0"/>
              </a:spcBef>
              <a:spcAft>
                <a:spcPts val="0"/>
              </a:spcAft>
            </a:pPr>
            <a:r>
              <a:rPr lang="en-US" dirty="0">
                <a:solidFill>
                  <a:srgbClr val="FF0000"/>
                </a:solidFill>
                <a:latin typeface="Century Gothic" panose="020B0502020202020204" pitchFamily="34" charset="0"/>
                <a:ea typeface="+mj-ea"/>
                <a:cs typeface="+mj-cs"/>
              </a:rPr>
              <a:t>Soil health </a:t>
            </a:r>
            <a:r>
              <a:rPr lang="en-US" dirty="0">
                <a:solidFill>
                  <a:schemeClr val="tx1">
                    <a:lumMod val="75000"/>
                    <a:lumOff val="25000"/>
                  </a:schemeClr>
                </a:solidFill>
                <a:latin typeface="Century Gothic" panose="020B0502020202020204" pitchFamily="34" charset="0"/>
                <a:ea typeface="+mj-ea"/>
                <a:cs typeface="+mj-cs"/>
              </a:rPr>
              <a:t>(including elements of physical quality, carbon sequestered, and soil biodiversity, resource management, and alleviation of climate change)</a:t>
            </a:r>
          </a:p>
          <a:p>
            <a:endParaRPr lang="en-US" dirty="0">
              <a:solidFill>
                <a:schemeClr val="tx1">
                  <a:lumMod val="75000"/>
                  <a:lumOff val="25000"/>
                </a:schemeClr>
              </a:solidFill>
              <a:latin typeface="Century Gothic" panose="020B0502020202020204" pitchFamily="34" charset="0"/>
              <a:ea typeface="+mj-ea"/>
              <a:cs typeface="+mj-cs"/>
            </a:endParaRPr>
          </a:p>
        </p:txBody>
      </p:sp>
    </p:spTree>
    <p:extLst>
      <p:ext uri="{BB962C8B-B14F-4D97-AF65-F5344CB8AC3E}">
        <p14:creationId xmlns:p14="http://schemas.microsoft.com/office/powerpoint/2010/main" val="958355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4120</TotalTime>
  <Words>1658</Words>
  <Application>Microsoft Office PowerPoint</Application>
  <PresentationFormat>Widescreen</PresentationFormat>
  <Paragraphs>132</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Century Gothic</vt:lpstr>
      <vt:lpstr>ElsevierGulliver</vt:lpstr>
      <vt:lpstr>Office Theme</vt:lpstr>
      <vt:lpstr>Framework for defining Regenerative Agriculture February 9,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Kozina, Arima@CDFA</dc:creator>
  <cp:lastModifiedBy>Jameson, Virginia@CDFA</cp:lastModifiedBy>
  <cp:revision>120</cp:revision>
  <dcterms:created xsi:type="dcterms:W3CDTF">2022-03-16T16:44:45Z</dcterms:created>
  <dcterms:modified xsi:type="dcterms:W3CDTF">2023-02-08T23:55:10Z</dcterms:modified>
</cp:coreProperties>
</file>