
<file path=[Content_Types].xml><?xml version="1.0" encoding="utf-8"?>
<Types xmlns="http://schemas.openxmlformats.org/package/2006/content-types">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heme/theme10.xml" ContentType="application/vnd.openxmlformats-officedocument.theme+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Default Extension="png" ContentType="image/png"/>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18.xml" ContentType="application/vnd.openxmlformats-officedocument.presentationml.slideLayout+xml"/>
  <Override PartName="/ppt/tags/tag443.xml" ContentType="application/vnd.openxmlformats-officedocument.presentationml.tags+xml"/>
  <Override PartName="/ppt/tags/tag490.xml" ContentType="application/vnd.openxmlformats-officedocument.presentationml.tags+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slideLayouts/slideLayout21.xml" ContentType="application/vnd.openxmlformats-officedocument.presentationml.slideLayout+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slideMasters/slideMaster5.xml" ContentType="application/vnd.openxmlformats-officedocument.presentationml.slideMaster+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tags/tag484.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44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412.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slideLayouts/slideLayout28.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138.xml" ContentType="application/vnd.openxmlformats-officedocument.presentationml.tags+xml"/>
  <Override PartName="/ppt/theme/theme14.xml" ContentType="application/vnd.openxmlformats-officedocument.theme+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436.xml" ContentType="application/vnd.openxmlformats-officedocument.presentationml.tags+xml"/>
  <Override PartName="/ppt/tags/tag447.xml" ContentType="application/vnd.openxmlformats-officedocument.presentationml.tags+xml"/>
  <Override PartName="/ppt/tags/tag483.xml" ContentType="application/vnd.openxmlformats-officedocument.presentationml.tags+xml"/>
  <Override PartName="/ppt/tags/tag494.xml" ContentType="application/vnd.openxmlformats-officedocument.presentationml.tags+xml"/>
  <Default Extension="bin" ContentType="application/vnd.openxmlformats-officedocument.oleObject"/>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25.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14.xml" ContentType="application/vnd.openxmlformats-officedocument.presentationml.slideLayout+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499.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heme/theme11.xml" ContentType="application/vnd.openxmlformats-officedocument.theme+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slideLayouts/slideLayout11.xml" ContentType="application/vnd.openxmlformats-officedocument.presentationml.slideLayout+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tags/tag485.xml" ContentType="application/vnd.openxmlformats-officedocument.presentationml.tags+xml"/>
  <Override PartName="/ppt/tags/tag496.xml" ContentType="application/vnd.openxmlformats-officedocument.presentationml.tags+xml"/>
  <Override PartName="/ppt/tags/tag50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27.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16.xml" ContentType="application/vnd.openxmlformats-officedocument.presentationml.slideLayout+xml"/>
  <Override PartName="/ppt/tags/tag88.xml" ContentType="application/vnd.openxmlformats-officedocument.presentationml.tags+xml"/>
  <Default Extension="jpeg" ContentType="image/jpeg"/>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heme/theme13.xml" ContentType="application/vnd.openxmlformats-officedocument.theme+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slideMasters/slideMaster3.xml" ContentType="application/vnd.openxmlformats-officedocument.presentationml.slideMaster+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tags/tag482.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slideLayouts/slideLayout29.xml" ContentType="application/vnd.openxmlformats-officedocument.presentationml.slideLayout+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slideLayouts/slideLayout10.xml" ContentType="application/vnd.openxmlformats-officedocument.presentationml.slideLayout+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136.xml" ContentType="application/vnd.openxmlformats-officedocument.presentationml.tags+xml"/>
  <Override PartName="/ppt/theme/theme12.xml" ContentType="application/vnd.openxmlformats-officedocument.theme+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23.xml" ContentType="application/vnd.openxmlformats-officedocument.presentationml.slideLayout+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slideLayouts/slideLayout17.xml" ContentType="application/vnd.openxmlformats-officedocument.presentationml.slideLayout+xml"/>
  <Override PartName="/ppt/tags/tag111.xml" ContentType="application/vnd.openxmlformats-officedocument.presentationml.tags+xml"/>
  <Override PartName="/ppt/tags/tag44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5" r:id="rId2"/>
    <p:sldMasterId id="2147483669" r:id="rId3"/>
    <p:sldMasterId id="2147483672" r:id="rId4"/>
    <p:sldMasterId id="2147483675" r:id="rId5"/>
    <p:sldMasterId id="2147483679" r:id="rId6"/>
    <p:sldMasterId id="2147483682" r:id="rId7"/>
    <p:sldMasterId id="2147483686" r:id="rId8"/>
    <p:sldMasterId id="2147483690" r:id="rId9"/>
    <p:sldMasterId id="2147483694" r:id="rId10"/>
    <p:sldMasterId id="2147483698" r:id="rId11"/>
    <p:sldMasterId id="2147483749" r:id="rId12"/>
  </p:sldMasterIdLst>
  <p:notesMasterIdLst>
    <p:notesMasterId r:id="rId46"/>
  </p:notesMasterIdLst>
  <p:handoutMasterIdLst>
    <p:handoutMasterId r:id="rId47"/>
  </p:handoutMasterIdLst>
  <p:sldIdLst>
    <p:sldId id="331" r:id="rId13"/>
    <p:sldId id="353" r:id="rId14"/>
    <p:sldId id="324" r:id="rId15"/>
    <p:sldId id="344" r:id="rId16"/>
    <p:sldId id="345" r:id="rId17"/>
    <p:sldId id="346" r:id="rId18"/>
    <p:sldId id="372" r:id="rId19"/>
    <p:sldId id="357" r:id="rId20"/>
    <p:sldId id="354" r:id="rId21"/>
    <p:sldId id="373" r:id="rId22"/>
    <p:sldId id="374" r:id="rId23"/>
    <p:sldId id="368" r:id="rId24"/>
    <p:sldId id="375" r:id="rId25"/>
    <p:sldId id="379" r:id="rId26"/>
    <p:sldId id="380" r:id="rId27"/>
    <p:sldId id="381" r:id="rId28"/>
    <p:sldId id="358" r:id="rId29"/>
    <p:sldId id="367" r:id="rId30"/>
    <p:sldId id="304" r:id="rId31"/>
    <p:sldId id="370" r:id="rId32"/>
    <p:sldId id="371" r:id="rId33"/>
    <p:sldId id="369" r:id="rId34"/>
    <p:sldId id="376" r:id="rId35"/>
    <p:sldId id="377" r:id="rId36"/>
    <p:sldId id="338" r:id="rId37"/>
    <p:sldId id="339" r:id="rId38"/>
    <p:sldId id="360" r:id="rId39"/>
    <p:sldId id="361" r:id="rId40"/>
    <p:sldId id="363" r:id="rId41"/>
    <p:sldId id="364" r:id="rId42"/>
    <p:sldId id="365" r:id="rId43"/>
    <p:sldId id="362" r:id="rId44"/>
    <p:sldId id="366" r:id="rId45"/>
  </p:sldIdLst>
  <p:sldSz cx="8961438" cy="6721475"/>
  <p:notesSz cx="6858000" cy="9296400"/>
  <p:custDataLst>
    <p:tags r:id="rId48"/>
  </p:custDataLst>
  <p:defaultTextStyle>
    <a:defPPr>
      <a:defRPr lang="en-US"/>
    </a:defPPr>
    <a:lvl1pPr algn="l" rtl="0" fontAlgn="base">
      <a:spcBef>
        <a:spcPct val="0"/>
      </a:spcBef>
      <a:spcAft>
        <a:spcPct val="0"/>
      </a:spcAft>
      <a:defRPr sz="1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400" kern="1200">
        <a:solidFill>
          <a:schemeClr val="tx1"/>
        </a:solidFill>
        <a:latin typeface="Arial" charset="0"/>
        <a:ea typeface="ＭＳ Ｐゴシック" pitchFamily="34" charset="-128"/>
        <a:cs typeface="Arial" charset="0"/>
      </a:defRPr>
    </a:lvl5pPr>
    <a:lvl6pPr marL="2286000" algn="l" defTabSz="914400" rtl="0" eaLnBrk="1" latinLnBrk="0" hangingPunct="1">
      <a:defRPr sz="1400" kern="1200">
        <a:solidFill>
          <a:schemeClr val="tx1"/>
        </a:solidFill>
        <a:latin typeface="Arial" charset="0"/>
        <a:ea typeface="ＭＳ Ｐゴシック" pitchFamily="34" charset="-128"/>
        <a:cs typeface="Arial" charset="0"/>
      </a:defRPr>
    </a:lvl6pPr>
    <a:lvl7pPr marL="2743200" algn="l" defTabSz="914400" rtl="0" eaLnBrk="1" latinLnBrk="0" hangingPunct="1">
      <a:defRPr sz="1400" kern="1200">
        <a:solidFill>
          <a:schemeClr val="tx1"/>
        </a:solidFill>
        <a:latin typeface="Arial" charset="0"/>
        <a:ea typeface="ＭＳ Ｐゴシック" pitchFamily="34" charset="-128"/>
        <a:cs typeface="Arial" charset="0"/>
      </a:defRPr>
    </a:lvl7pPr>
    <a:lvl8pPr marL="3200400" algn="l" defTabSz="914400" rtl="0" eaLnBrk="1" latinLnBrk="0" hangingPunct="1">
      <a:defRPr sz="1400" kern="1200">
        <a:solidFill>
          <a:schemeClr val="tx1"/>
        </a:solidFill>
        <a:latin typeface="Arial" charset="0"/>
        <a:ea typeface="ＭＳ Ｐゴシック" pitchFamily="34" charset="-128"/>
        <a:cs typeface="Arial" charset="0"/>
      </a:defRPr>
    </a:lvl8pPr>
    <a:lvl9pPr marL="3657600" algn="l" defTabSz="914400" rtl="0" eaLnBrk="1" latinLnBrk="0" hangingPunct="1">
      <a:defRPr sz="1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D9D9"/>
    <a:srgbClr val="0066CC"/>
    <a:srgbClr val="00CC00"/>
    <a:srgbClr val="FFFFFF"/>
    <a:srgbClr val="808080"/>
    <a:srgbClr val="DDDDDD"/>
    <a:srgbClr val="F12717"/>
    <a:srgbClr val="002960"/>
    <a:srgbClr val="0065CC"/>
    <a:srgbClr val="91A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87" autoAdjust="0"/>
    <p:restoredTop sz="99172" autoAdjust="0"/>
  </p:normalViewPr>
  <p:slideViewPr>
    <p:cSldViewPr snapToGrid="0">
      <p:cViewPr varScale="1">
        <p:scale>
          <a:sx n="75" d="100"/>
          <a:sy n="75" d="100"/>
        </p:scale>
        <p:origin x="-1266" y="-96"/>
      </p:cViewPr>
      <p:guideLst>
        <p:guide orient="horz" pos="766"/>
        <p:guide pos="31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318" y="-78"/>
      </p:cViewPr>
      <p:guideLst>
        <p:guide orient="horz" pos="2928"/>
        <p:guide pos="2160"/>
      </p:guideLst>
    </p:cSldViewPr>
  </p:notes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250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idx="2"/>
          </p:nvPr>
        </p:nvSpPr>
        <p:spPr bwMode="auto">
          <a:xfrm>
            <a:off x="706438" y="582613"/>
            <a:ext cx="5451475" cy="4090987"/>
          </a:xfrm>
          <a:prstGeom prst="rect">
            <a:avLst/>
          </a:prstGeom>
          <a:noFill/>
          <a:ln w="9525">
            <a:solidFill>
              <a:schemeClr val="bg1"/>
            </a:solidFill>
            <a:miter lim="800000"/>
            <a:headEnd/>
            <a:tailEnd/>
          </a:ln>
        </p:spPr>
      </p:sp>
      <p:sp>
        <p:nvSpPr>
          <p:cNvPr id="5123" name="Rectangle 3"/>
          <p:cNvSpPr>
            <a:spLocks noGrp="1" noChangeArrowheads="1"/>
          </p:cNvSpPr>
          <p:nvPr>
            <p:ph type="body" sz="quarter" idx="3"/>
          </p:nvPr>
        </p:nvSpPr>
        <p:spPr bwMode="auto">
          <a:xfrm>
            <a:off x="555970" y="4995864"/>
            <a:ext cx="5843899" cy="1222375"/>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120331" y="8929173"/>
            <a:ext cx="543546" cy="184666"/>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200">
                <a:ea typeface="+mn-ea"/>
                <a:cs typeface="+mn-cs"/>
              </a:defRPr>
            </a:lvl1pPr>
          </a:lstStyle>
          <a:p>
            <a:pPr>
              <a:defRPr/>
            </a:pPr>
            <a:fld id="{5AA1C333-0975-4FDF-A35A-969765C93E3D}" type="slidenum">
              <a:rPr lang="en-US"/>
              <a:pPr>
                <a:defRPr/>
              </a:pPr>
              <a:t>‹#›</a:t>
            </a:fld>
            <a:endParaRPr lang="en-US"/>
          </a:p>
        </p:txBody>
      </p:sp>
      <p:sp>
        <p:nvSpPr>
          <p:cNvPr id="5128" name="doc id"/>
          <p:cNvSpPr>
            <a:spLocks noGrp="1" noChangeArrowheads="1"/>
          </p:cNvSpPr>
          <p:nvPr>
            <p:ph type="ftr" sz="quarter" idx="4"/>
          </p:nvPr>
        </p:nvSpPr>
        <p:spPr bwMode="auto">
          <a:xfrm>
            <a:off x="6663812" y="95965"/>
            <a:ext cx="65" cy="123111"/>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a:defRPr sz="800">
                <a:ea typeface="+mn-ea"/>
                <a:cs typeface="+mn-cs"/>
              </a:defRPr>
            </a:lvl1pPr>
          </a:lstStyle>
          <a:p>
            <a:pPr>
              <a:defRPr/>
            </a:pPr>
            <a:endParaRPr lang="en-US"/>
          </a:p>
        </p:txBody>
      </p:sp>
    </p:spTree>
    <p:extLst>
      <p:ext uri="{BB962C8B-B14F-4D97-AF65-F5344CB8AC3E}">
        <p14:creationId xmlns:p14="http://schemas.microsoft.com/office/powerpoint/2010/main" xmlns="" val="2632898767"/>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xfrm>
            <a:off x="6120331" y="8961438"/>
            <a:ext cx="543546" cy="152400"/>
          </a:xfrm>
          <a:ln>
            <a:miter lim="800000"/>
            <a:headEnd/>
            <a:tailEnd/>
          </a:ln>
        </p:spPr>
        <p:txBody>
          <a:bodyPr/>
          <a:lstStyle/>
          <a:p>
            <a:pPr>
              <a:defRPr/>
            </a:pPr>
            <a:fld id="{FC1EB460-E53F-4440-805D-FEB53089ADFA}" type="slidenum">
              <a:rPr lang="en-US" sz="1000" smtClean="0">
                <a:solidFill>
                  <a:srgbClr val="000000"/>
                </a:solidFill>
                <a:latin typeface="Times New Roman" pitchFamily="18" charset="0"/>
                <a:ea typeface="ＭＳ Ｐゴシック" pitchFamily="34" charset="-128"/>
              </a:rPr>
              <a:pPr>
                <a:defRPr/>
              </a:pPr>
              <a:t>0</a:t>
            </a:fld>
            <a:endParaRPr lang="en-US" sz="1000" smtClean="0">
              <a:solidFill>
                <a:srgbClr val="000000"/>
              </a:solidFill>
              <a:latin typeface="Times New Roman" pitchFamily="18" charset="0"/>
              <a:ea typeface="ＭＳ Ｐゴシック" pitchFamily="34" charset="-128"/>
            </a:endParaRPr>
          </a:p>
        </p:txBody>
      </p:sp>
      <p:sp>
        <p:nvSpPr>
          <p:cNvPr id="446466" name="Rectangle 15"/>
          <p:cNvSpPr>
            <a:spLocks noGrp="1" noRot="1" noChangeAspect="1" noChangeArrowheads="1" noTextEdit="1"/>
          </p:cNvSpPr>
          <p:nvPr>
            <p:ph type="sldImg"/>
          </p:nvPr>
        </p:nvSpPr>
        <p:spPr>
          <a:xfrm>
            <a:off x="1106488" y="696913"/>
            <a:ext cx="4645025" cy="3486150"/>
          </a:xfrm>
          <a:ln>
            <a:solidFill>
              <a:srgbClr val="000000"/>
            </a:solidFill>
          </a:ln>
        </p:spPr>
      </p:sp>
      <p:sp>
        <p:nvSpPr>
          <p:cNvPr id="446467" name="Rectangle 16"/>
          <p:cNvSpPr>
            <a:spLocks noGrp="1" noChangeArrowheads="1"/>
          </p:cNvSpPr>
          <p:nvPr>
            <p:ph type="body" idx="1"/>
          </p:nvPr>
        </p:nvSpPr>
        <p:spPr>
          <a:xfrm>
            <a:off x="961301" y="4475163"/>
            <a:ext cx="4971118" cy="4400550"/>
          </a:xfrm>
          <a:noFill/>
        </p:spPr>
        <p:txBody>
          <a:bodyPr/>
          <a:lstStyle/>
          <a:p>
            <a:pPr eaLnBrk="1" hangingPunct="1"/>
            <a:r>
              <a:rPr lang="en-US" b="1" smtClean="0"/>
              <a:t>ABSTRACT</a:t>
            </a:r>
          </a:p>
          <a:p>
            <a:pPr eaLnBrk="1" hangingPunct="1"/>
            <a:endParaRPr lang="en-US" b="1" smtClean="0"/>
          </a:p>
          <a:p>
            <a:pPr eaLnBrk="1" hangingPunct="1"/>
            <a:r>
              <a:rPr lang="en-US" smtClean="0"/>
              <a:t>This document offers insights into the company profile of ABB. First, the authors provide an overview of the company’s background and its five divisions: power products, power systems, discrete automation and motion, low-voltage products, and process automation. Then, they discuss ABB’s financial and stock market performance, highlighting the fact that the company has managed to steadily increase its revenues and improve margins, which proved to be a stable double-digit (even during the economic crisis). Next, the authors discuss the news and recent developments of ABB. Finally, they present the management profiles of the company’s key executives. Key slides include 1 (summary), 3 (company background), 5 (overview of five divisions), 14 (revenues trend), and 19-20 (news and recent developments).</a:t>
            </a:r>
          </a:p>
        </p:txBody>
      </p:sp>
      <p:sp>
        <p:nvSpPr>
          <p:cNvPr id="446468" name="Rectangle 14"/>
          <p:cNvSpPr>
            <a:spLocks noChangeArrowheads="1"/>
          </p:cNvSpPr>
          <p:nvPr/>
        </p:nvSpPr>
        <p:spPr bwMode="auto">
          <a:xfrm>
            <a:off x="3205370" y="8897938"/>
            <a:ext cx="628961" cy="398462"/>
          </a:xfrm>
          <a:prstGeom prst="rect">
            <a:avLst/>
          </a:prstGeom>
          <a:solidFill>
            <a:schemeClr val="accent1"/>
          </a:solidFill>
          <a:ln w="9525">
            <a:noFill/>
            <a:miter lim="800000"/>
            <a:headEnd/>
            <a:tailEnd/>
          </a:ln>
        </p:spPr>
        <p:txBody>
          <a:bodyPr wrap="none" lIns="91430" tIns="45715" rIns="91430" bIns="45715" anchor="ctr"/>
          <a:lstStyle/>
          <a:p>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2</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84363" y="1195388"/>
            <a:ext cx="10590213" cy="7943850"/>
          </a:xfrm>
          <a:ln/>
        </p:spPr>
      </p:sp>
      <p:sp>
        <p:nvSpPr>
          <p:cNvPr id="450563" name="Rectangle 3"/>
          <p:cNvSpPr>
            <a:spLocks noGrp="1" noChangeArrowheads="1"/>
          </p:cNvSpPr>
          <p:nvPr>
            <p:ph type="body" idx="1"/>
          </p:nvPr>
        </p:nvSpPr>
        <p:spPr>
          <a:xfrm>
            <a:off x="819979" y="346076"/>
            <a:ext cx="5842345" cy="244475"/>
          </a:xfrm>
          <a:noFill/>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3</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84363" y="1195388"/>
            <a:ext cx="10590213" cy="7943850"/>
          </a:xfrm>
          <a:ln/>
        </p:spPr>
      </p:sp>
      <p:sp>
        <p:nvSpPr>
          <p:cNvPr id="450563" name="Rectangle 3"/>
          <p:cNvSpPr>
            <a:spLocks noGrp="1" noChangeArrowheads="1"/>
          </p:cNvSpPr>
          <p:nvPr>
            <p:ph type="body" idx="1"/>
          </p:nvPr>
        </p:nvSpPr>
        <p:spPr>
          <a:xfrm>
            <a:off x="819979" y="346076"/>
            <a:ext cx="5842345" cy="244475"/>
          </a:xfrm>
          <a:noFill/>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4</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84363" y="1195388"/>
            <a:ext cx="10590213" cy="7943850"/>
          </a:xfrm>
          <a:ln/>
        </p:spPr>
      </p:sp>
      <p:sp>
        <p:nvSpPr>
          <p:cNvPr id="450563" name="Rectangle 3"/>
          <p:cNvSpPr>
            <a:spLocks noGrp="1" noChangeArrowheads="1"/>
          </p:cNvSpPr>
          <p:nvPr>
            <p:ph type="body" idx="1"/>
          </p:nvPr>
        </p:nvSpPr>
        <p:spPr>
          <a:xfrm>
            <a:off x="819979" y="346076"/>
            <a:ext cx="5842345" cy="244475"/>
          </a:xfrm>
          <a:noFill/>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ln>
            <a:miter lim="800000"/>
            <a:headEnd/>
            <a:tailEnd/>
          </a:ln>
        </p:spPr>
        <p:txBody>
          <a:bodyPr/>
          <a:lstStyle/>
          <a:p>
            <a:pPr>
              <a:defRPr/>
            </a:pPr>
            <a:fld id="{CBC10165-B69C-44E8-B2E7-A0CF77DF76D2}" type="slidenum">
              <a:rPr lang="en-AU" smtClean="0">
                <a:solidFill>
                  <a:srgbClr val="000000"/>
                </a:solidFill>
              </a:rPr>
              <a:pPr>
                <a:defRPr/>
              </a:pPr>
              <a:t>5</a:t>
            </a:fld>
            <a:endParaRPr lang="en-AU" smtClean="0">
              <a:solidFill>
                <a:srgbClr val="000000"/>
              </a:solidFill>
            </a:endParaRPr>
          </a:p>
        </p:txBody>
      </p:sp>
      <p:sp>
        <p:nvSpPr>
          <p:cNvPr id="450562" name="Rectangle 2"/>
          <p:cNvSpPr>
            <a:spLocks noGrp="1" noRot="1" noChangeAspect="1" noChangeArrowheads="1" noTextEdit="1"/>
          </p:cNvSpPr>
          <p:nvPr>
            <p:ph type="sldImg"/>
          </p:nvPr>
        </p:nvSpPr>
        <p:spPr>
          <a:xfrm>
            <a:off x="-1884363" y="1195388"/>
            <a:ext cx="10590213" cy="7943850"/>
          </a:xfrm>
          <a:ln/>
        </p:spPr>
      </p:sp>
      <p:sp>
        <p:nvSpPr>
          <p:cNvPr id="450563" name="Rectangle 3"/>
          <p:cNvSpPr>
            <a:spLocks noGrp="1" noChangeArrowheads="1"/>
          </p:cNvSpPr>
          <p:nvPr>
            <p:ph type="body" idx="1"/>
          </p:nvPr>
        </p:nvSpPr>
        <p:spPr>
          <a:xfrm>
            <a:off x="819979" y="346076"/>
            <a:ext cx="5842345" cy="244475"/>
          </a:xfrm>
          <a:noFill/>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5.xml"/><Relationship Id="rId1" Type="http://schemas.openxmlformats.org/officeDocument/2006/relationships/tags" Target="../tags/tag68.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6.xml"/><Relationship Id="rId1" Type="http://schemas.openxmlformats.org/officeDocument/2006/relationships/tags" Target="../tags/tag8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7.xml"/><Relationship Id="rId1" Type="http://schemas.openxmlformats.org/officeDocument/2006/relationships/tags" Target="../tags/tag94.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8.xml"/><Relationship Id="rId1" Type="http://schemas.openxmlformats.org/officeDocument/2006/relationships/tags" Target="../tags/tag107.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10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oleObject" Target="../embeddings/oleObject9.bin"/><Relationship Id="rId2" Type="http://schemas.openxmlformats.org/officeDocument/2006/relationships/tags" Target="../tags/tag109.xml"/><Relationship Id="rId1" Type="http://schemas.openxmlformats.org/officeDocument/2006/relationships/vmlDrawing" Target="../drawings/vmlDrawing9.vml"/><Relationship Id="rId6" Type="http://schemas.openxmlformats.org/officeDocument/2006/relationships/tags" Target="../tags/tag113.xml"/><Relationship Id="rId11" Type="http://schemas.openxmlformats.org/officeDocument/2006/relationships/slideMaster" Target="../slideMasters/slideMaster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9.xml"/><Relationship Id="rId1" Type="http://schemas.openxmlformats.org/officeDocument/2006/relationships/tags" Target="../tags/tag129.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3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0.xml"/><Relationship Id="rId1" Type="http://schemas.openxmlformats.org/officeDocument/2006/relationships/tags" Target="../tags/tag143.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4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1.xml"/><Relationship Id="rId1" Type="http://schemas.openxmlformats.org/officeDocument/2006/relationships/tags" Target="../tags/tag156.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5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2.xml"/><Relationship Id="rId1" Type="http://schemas.openxmlformats.org/officeDocument/2006/relationships/tags" Target="../tags/tag16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7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latin typeface="+mn-lt"/>
              <a:ea typeface="+mn-ea"/>
              <a:cs typeface="+mn-cs"/>
            </a:endParaRPr>
          </a:p>
        </p:txBody>
      </p:sp>
      <p:grpSp>
        <p:nvGrpSpPr>
          <p:cNvPr id="5" name="McK Title Elements"/>
          <p:cNvGrpSpPr>
            <a:grpSpLocks/>
          </p:cNvGrpSpPr>
          <p:nvPr/>
        </p:nvGrpSpPr>
        <p:grpSpPr bwMode="auto">
          <a:xfrm>
            <a:off x="0" y="0"/>
            <a:ext cx="8958263" cy="6723063"/>
            <a:chOff x="0" y="0"/>
            <a:chExt cx="5643" cy="4235"/>
          </a:xfrm>
        </p:grpSpPr>
        <p:sp>
          <p:nvSpPr>
            <p:cNvPr id="6"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latin typeface="+mn-lt"/>
                  <a:ea typeface="+mn-ea"/>
                  <a:cs typeface="+mn-cs"/>
                </a:rPr>
                <a:t>Document type</a:t>
              </a:r>
            </a:p>
          </p:txBody>
        </p:sp>
        <p:sp>
          <p:nvSpPr>
            <p:cNvPr id="7"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latin typeface="+mn-lt"/>
                  <a:ea typeface="+mn-ea"/>
                  <a:cs typeface="+mn-cs"/>
                </a:rPr>
                <a:t>Date</a:t>
              </a:r>
            </a:p>
          </p:txBody>
        </p:sp>
        <p:sp>
          <p:nvSpPr>
            <p:cNvPr id="8"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latin typeface="+mn-lt"/>
                  <a:ea typeface="+mn-ea"/>
                  <a:cs typeface="+mn-cs"/>
                </a:rPr>
                <a:t>CONFIDENTIAL AND PROPRIETARY</a:t>
              </a:r>
            </a:p>
            <a:p>
              <a:pPr defTabSz="804863" eaLnBrk="0" hangingPunct="0">
                <a:defRPr/>
              </a:pPr>
              <a:r>
                <a:rPr lang="en-US" sz="800">
                  <a:latin typeface="+mn-lt"/>
                  <a:ea typeface="+mn-ea"/>
                  <a:cs typeface="+mn-cs"/>
                </a:rPr>
                <a:t>Any use of this material without specific permission of McKinsey &amp; Company is strictly prohibited</a:t>
              </a:r>
            </a:p>
          </p:txBody>
        </p:sp>
        <p:sp>
          <p:nvSpPr>
            <p:cNvPr id="9"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latin typeface="+mn-lt"/>
                <a:ea typeface="+mn-ea"/>
                <a:cs typeface="+mn-cs"/>
              </a:endParaRPr>
            </a:p>
          </p:txBody>
        </p:sp>
        <p:sp>
          <p:nvSpPr>
            <p:cNvPr id="10"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latin typeface="+mn-lt"/>
                <a:ea typeface="+mn-ea"/>
                <a:cs typeface="+mn-cs"/>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latin typeface="+mn-lt"/>
                <a:ea typeface="+mn-ea"/>
                <a:cs typeface="+mn-cs"/>
              </a:endParaRPr>
            </a:p>
          </p:txBody>
        </p:sp>
      </p:grpSp>
      <p:grpSp>
        <p:nvGrpSpPr>
          <p:cNvPr id="12" name="TitleBottomBar"/>
          <p:cNvGrpSpPr>
            <a:grpSpLocks/>
          </p:cNvGrpSpPr>
          <p:nvPr/>
        </p:nvGrpSpPr>
        <p:grpSpPr bwMode="auto">
          <a:xfrm>
            <a:off x="2192338" y="6305550"/>
            <a:ext cx="6767512" cy="420688"/>
            <a:chOff x="1382" y="3969"/>
            <a:chExt cx="4263" cy="265"/>
          </a:xfrm>
        </p:grpSpPr>
        <p:sp>
          <p:nvSpPr>
            <p:cNvPr id="13"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latin typeface="+mn-lt"/>
                <a:ea typeface="+mn-ea"/>
                <a:cs typeface="+mn-cs"/>
              </a:endParaRPr>
            </a:p>
          </p:txBody>
        </p:sp>
        <p:pic>
          <p:nvPicPr>
            <p:cNvPr id="14"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5"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14242A34-96C3-4D1F-ADE9-4F8D3B255D0A}"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99C122FB-9E61-4A0B-A00F-D54319A04F5B}" type="slidenum">
              <a:rPr/>
              <a:pPr>
                <a:defRPr/>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613F2B9A-17B1-439C-B8C6-EB722B666503}" type="slidenum">
              <a:rPr/>
              <a:pPr>
                <a:defRPr/>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45513" y="6435725"/>
            <a:ext cx="209550" cy="152400"/>
          </a:xfrm>
        </p:spPr>
        <p:txBody>
          <a:bodyPr/>
          <a:lstStyle>
            <a:lvl1pPr>
              <a:defRPr/>
            </a:lvl1pPr>
          </a:lstStyle>
          <a:p>
            <a:pPr>
              <a:defRPr/>
            </a:pPr>
            <a:fld id="{25E3B777-86F1-4965-82B1-23AF7FEB7E7B}" type="slidenum">
              <a:rPr/>
              <a:pPr>
                <a:defRPr/>
              </a:pPr>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4310C92-59F5-4644-B4B1-A5AC4F924A75}" type="slidenum">
              <a:rPr lang="en-US"/>
              <a:pPr/>
              <a:t>‹#›</a:t>
            </a:fld>
            <a:endParaRPr lang="en-US"/>
          </a:p>
        </p:txBody>
      </p:sp>
    </p:spTree>
    <p:extLst>
      <p:ext uri="{BB962C8B-B14F-4D97-AF65-F5344CB8AC3E}">
        <p14:creationId xmlns:p14="http://schemas.microsoft.com/office/powerpoint/2010/main" xmlns="" val="199134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98EED1A2-E7CF-4DE2-8605-922D568CA771}"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621AC88D-7EDD-4F9A-9154-E4B88BB7D372}" type="slidenum">
              <a:rPr/>
              <a:pPr>
                <a:defRPr/>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p:nvGraphicFramePr>
        <p:xfrm>
          <a:off x="0" y="0"/>
          <a:ext cx="158750" cy="158750"/>
        </p:xfrm>
        <a:graphic>
          <a:graphicData uri="http://schemas.openxmlformats.org/presentationml/2006/ole">
            <p:oleObj spid="_x0000_s535663" name="think-cell Slide" r:id="rId12" imgW="360" imgH="360" progId="">
              <p:embed/>
            </p:oleObj>
          </a:graphicData>
        </a:graphic>
      </p:graphicFrame>
      <p:sp>
        <p:nvSpPr>
          <p:cNvPr id="3" name="SlideBottomBar"/>
          <p:cNvSpPr>
            <a:spLocks noChangeArrowheads="1"/>
          </p:cNvSpPr>
          <p:nvPr>
            <p:custDataLst>
              <p:tags r:id="rId2"/>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4" name="doc id"/>
          <p:cNvSpPr>
            <a:spLocks noChangeArrowheads="1"/>
          </p:cNvSpPr>
          <p:nvPr>
            <p:custDataLst>
              <p:tags r:id="rId3"/>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7" name="McK 1. On-page tracker" hidden="1"/>
          <p:cNvSpPr>
            <a:spLocks noChangeArrowheads="1"/>
          </p:cNvSpPr>
          <p:nvPr>
            <p:custDataLst>
              <p:tags r:id="rId4"/>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8" name="McK 3. Unit of measure" hidden="1"/>
          <p:cNvSpPr txBox="1">
            <a:spLocks noChangeArrowheads="1"/>
          </p:cNvSpPr>
          <p:nvPr>
            <p:custDataLst>
              <p:tags r:id="rId5"/>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9" name="McK Slide Elements" hidden="1"/>
          <p:cNvGrpSpPr>
            <a:grpSpLocks/>
          </p:cNvGrpSpPr>
          <p:nvPr>
            <p:custDataLst>
              <p:tags r:id="rId6"/>
            </p:custDataLst>
          </p:nvPr>
        </p:nvGrpSpPr>
        <p:grpSpPr bwMode="auto">
          <a:xfrm>
            <a:off x="119063" y="6080125"/>
            <a:ext cx="8548687" cy="508000"/>
            <a:chOff x="75" y="3830"/>
            <a:chExt cx="5385" cy="320"/>
          </a:xfrm>
        </p:grpSpPr>
        <p:sp>
          <p:nvSpPr>
            <p:cNvPr id="10"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1"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12" name="ACET" hidden="1"/>
          <p:cNvGrpSpPr>
            <a:grpSpLocks/>
          </p:cNvGrpSpPr>
          <p:nvPr>
            <p:custDataLst>
              <p:tags r:id="rId7"/>
            </p:custDataLst>
          </p:nvPr>
        </p:nvGrpSpPr>
        <p:grpSpPr bwMode="auto">
          <a:xfrm>
            <a:off x="1452563" y="1127125"/>
            <a:ext cx="4264025" cy="508000"/>
            <a:chOff x="915" y="710"/>
            <a:chExt cx="2686" cy="320"/>
          </a:xfrm>
        </p:grpSpPr>
        <p:cxnSp>
          <p:nvCxnSpPr>
            <p:cNvPr id="13" name="AutoShape 249"/>
            <p:cNvCxnSpPr>
              <a:cxnSpLocks noChangeShapeType="1"/>
            </p:cNvCxnSpPr>
            <p:nvPr/>
          </p:nvCxnSpPr>
          <p:spPr bwMode="auto">
            <a:xfrm>
              <a:off x="915" y="1030"/>
              <a:ext cx="2686" cy="0"/>
            </a:xfrm>
            <a:prstGeom prst="straightConnector1">
              <a:avLst/>
            </a:prstGeom>
            <a:noFill/>
            <a:ln w="9525">
              <a:solidFill>
                <a:srgbClr val="808080"/>
              </a:solidFill>
              <a:round/>
              <a:headEnd/>
              <a:tailEnd/>
            </a:ln>
          </p:spPr>
        </p:cxnSp>
        <p:sp>
          <p:nvSpPr>
            <p:cNvPr id="14"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15" name="SlideLogoText"/>
          <p:cNvSpPr>
            <a:spLocks noChangeArrowheads="1"/>
          </p:cNvSpPr>
          <p:nvPr>
            <p:custDataLst>
              <p:tags r:id="rId8"/>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16" name="SlideLogoSeparator"/>
          <p:cNvSpPr>
            <a:spLocks noChangeArrowheads="1"/>
          </p:cNvSpPr>
          <p:nvPr>
            <p:custDataLst>
              <p:tags r:id="rId9"/>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17" name="Slide Number Placeholder 1"/>
          <p:cNvSpPr>
            <a:spLocks noGrp="1"/>
          </p:cNvSpPr>
          <p:nvPr>
            <p:ph type="sldNum" sz="quarter" idx="10"/>
            <p:custDataLst>
              <p:tags r:id="rId10"/>
            </p:custDataLst>
          </p:nvPr>
        </p:nvSpPr>
        <p:spPr/>
        <p:txBody>
          <a:bodyPr/>
          <a:lstStyle>
            <a:lvl1pPr>
              <a:defRPr/>
            </a:lvl1pPr>
          </a:lstStyle>
          <a:p>
            <a:pPr>
              <a:defRPr/>
            </a:pPr>
            <a:fld id="{2B77D1F8-7057-4FCD-9A79-879C6E3A29AB}" type="slidenum">
              <a:rPr/>
              <a:pPr>
                <a:defRPr/>
              </a:pPr>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872C48A9-5D5C-4F96-A1CE-BA53AE6FBD8C}" type="slidenum">
              <a:rPr/>
              <a:pPr>
                <a:defRPr/>
              </a:pPr>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lvl1pPr>
          </a:lstStyle>
          <a:p>
            <a:pPr>
              <a:defRPr/>
            </a:pPr>
            <a:fld id="{AF0CEFEF-2D99-40CA-84BB-1EECF8AA2486}" type="slidenum">
              <a:rPr/>
              <a:pPr>
                <a:defRPr/>
              </a:pPr>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AAB9C108-EB07-4C72-A071-20D17C4B7179}" type="slidenum">
              <a:rPr/>
              <a:pPr>
                <a:defRPr/>
              </a:pPr>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B683078E-2920-4334-9FB0-EFD4975E33A0}" type="slidenum">
              <a:rPr/>
              <a:pPr>
                <a:defRPr/>
              </a:pPr>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ＭＳ Ｐゴシック"/>
            </a:endParaRP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ＭＳ Ｐゴシック"/>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ＭＳ Ｐゴシック"/>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ＭＳ Ｐゴシック"/>
                </a:rPr>
                <a:t>CONFIDENTIAL AND PROPRIETARY</a:t>
              </a:r>
            </a:p>
            <a:p>
              <a:pPr defTabSz="804863" eaLnBrk="0" hangingPunct="0">
                <a:defRPr/>
              </a:pPr>
              <a:r>
                <a:rPr lang="en-US" sz="800">
                  <a:solidFill>
                    <a:srgbClr val="000000"/>
                  </a:solidFill>
                  <a:latin typeface="Arial"/>
                  <a:ea typeface="ＭＳ Ｐゴシック"/>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ＭＳ Ｐゴシック"/>
              </a:endParaRPr>
            </a:p>
          </p:txBody>
        </p:sp>
      </p:grpSp>
      <p:sp>
        <p:nvSpPr>
          <p:cNvPr id="16" name="Rectangle 1134"/>
          <p:cNvSpPr>
            <a:spLocks noChangeArrowheads="1"/>
          </p:cNvSpPr>
          <p:nvPr userDrawn="1">
            <p:custDataLst>
              <p:tags r:id="rId1"/>
            </p:custDataLst>
          </p:nvPr>
        </p:nvSpPr>
        <p:spPr bwMode="gray">
          <a:xfrm>
            <a:off x="2192338" y="6305550"/>
            <a:ext cx="6767512" cy="420688"/>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ＭＳ Ｐゴシック"/>
            </a:endParaRPr>
          </a:p>
        </p:txBody>
      </p:sp>
      <p:pic>
        <p:nvPicPr>
          <p:cNvPr id="18" name="TitleBottomBarBW" hidden="1"/>
          <p:cNvPicPr>
            <a:picLocks noChangeAspect="1" noChangeArrowheads="1"/>
          </p:cNvPicPr>
          <p:nvPr/>
        </p:nvPicPr>
        <p:blipFill>
          <a:blip r:embed="rId3"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extLst>
      <p:ext uri="{BB962C8B-B14F-4D97-AF65-F5344CB8AC3E}">
        <p14:creationId xmlns:p14="http://schemas.microsoft.com/office/powerpoint/2010/main" xmlns="" val="12260609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2D09A1F7-C143-43DF-BDC4-BCD73F13B69E}" type="slidenum">
              <a:rPr/>
              <a:pPr>
                <a:defRPr/>
              </a:pPr>
              <a:t>‹#›</a:t>
            </a:fld>
            <a:endParaRPr dirty="0"/>
          </a:p>
        </p:txBody>
      </p:sp>
    </p:spTree>
    <p:extLst>
      <p:ext uri="{BB962C8B-B14F-4D97-AF65-F5344CB8AC3E}">
        <p14:creationId xmlns:p14="http://schemas.microsoft.com/office/powerpoint/2010/main" xmlns="" val="105841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lvl1pPr>
          </a:lstStyle>
          <a:p>
            <a:pPr>
              <a:defRPr/>
            </a:pPr>
            <a:fld id="{C6048A4C-3D0C-48C2-9241-6FE496071D33}"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40AF0985-F579-43B3-B151-B08D3135E702}"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2D09A1F7-C143-43DF-BDC4-BCD73F13B69E}" type="slidenum">
              <a:rPr/>
              <a:pPr>
                <a:defRPr/>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p:cNvSpPr txBox="1">
            <a:spLocks noChangeArrowheads="1"/>
          </p:cNvSpPr>
          <p:nvPr/>
        </p:nvSpPr>
        <p:spPr bwMode="auto">
          <a:xfrm>
            <a:off x="2640013" y="342900"/>
            <a:ext cx="9842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smtClean="0">
                <a:solidFill>
                  <a:srgbClr val="000000"/>
                </a:solidFill>
                <a:latin typeface="Arial"/>
                <a:ea typeface="+mn-ea"/>
                <a:cs typeface="+mn-cs"/>
              </a:rPr>
              <a:t>WORKING DRAFT</a:t>
            </a:r>
          </a:p>
        </p:txBody>
      </p:sp>
      <p:sp>
        <p:nvSpPr>
          <p:cNvPr id="5" name="doc id"/>
          <p:cNvSpPr txBox="1">
            <a:spLocks noChangeArrowheads="1"/>
          </p:cNvSpPr>
          <p:nvPr/>
        </p:nvSpPr>
        <p:spPr bwMode="auto">
          <a:xfrm>
            <a:off x="8442325" y="36513"/>
            <a:ext cx="295275" cy="122237"/>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smtClean="0">
              <a:solidFill>
                <a:srgbClr val="000000"/>
              </a:solidFill>
              <a:latin typeface="Arial"/>
              <a:ea typeface="+mn-ea"/>
              <a:cs typeface="+mn-cs"/>
            </a:endParaRPr>
          </a:p>
        </p:txBody>
      </p:sp>
      <p:sp>
        <p:nvSpPr>
          <p:cNvPr id="6" name="Working Draft"/>
          <p:cNvSpPr txBox="1">
            <a:spLocks noChangeArrowheads="1"/>
          </p:cNvSpPr>
          <p:nvPr/>
        </p:nvSpPr>
        <p:spPr bwMode="auto">
          <a:xfrm>
            <a:off x="2640013" y="498475"/>
            <a:ext cx="2853345" cy="138499"/>
          </a:xfrm>
          <a:prstGeom prst="rect">
            <a:avLst/>
          </a:prstGeom>
          <a:noFill/>
          <a:ln>
            <a:noFill/>
          </a:ln>
          <a:effectLst/>
          <a:extLst/>
        </p:spPr>
        <p:txBody>
          <a:bodyPr wrap="none" lIns="0" tIns="0" rIns="0" bIns="0">
            <a:spAutoFit/>
          </a:bodyPr>
          <a:lstStyle/>
          <a:p>
            <a:r>
              <a:rPr lang="en-US" sz="900" smtClean="0">
                <a:solidFill>
                  <a:srgbClr val="000000"/>
                </a:solidFill>
              </a:rPr>
              <a:t>Last Modified 2/7/2013 6:14 AM Pacific Standard Time</a:t>
            </a:r>
            <a:endParaRPr lang="en-US" sz="900">
              <a:solidFill>
                <a:srgbClr val="000000"/>
              </a:solidFill>
            </a:endParaRPr>
          </a:p>
        </p:txBody>
      </p:sp>
      <p:sp>
        <p:nvSpPr>
          <p:cNvPr id="7" name="Printed"/>
          <p:cNvSpPr txBox="1">
            <a:spLocks noChangeArrowheads="1"/>
          </p:cNvSpPr>
          <p:nvPr/>
        </p:nvSpPr>
        <p:spPr bwMode="auto">
          <a:xfrm>
            <a:off x="2640013" y="655638"/>
            <a:ext cx="361950" cy="136525"/>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ea typeface="+mn-ea"/>
                <a:cs typeface="+mn-cs"/>
              </a:rPr>
              <a:t>Printed</a:t>
            </a:r>
          </a:p>
        </p:txBody>
      </p:sp>
      <p:grpSp>
        <p:nvGrpSpPr>
          <p:cNvPr id="8" name="McK Title Elements"/>
          <p:cNvGrpSpPr>
            <a:grpSpLocks/>
          </p:cNvGrpSpPr>
          <p:nvPr/>
        </p:nvGrpSpPr>
        <p:grpSpPr bwMode="auto">
          <a:xfrm>
            <a:off x="0" y="0"/>
            <a:ext cx="8958263" cy="6723063"/>
            <a:chOff x="0" y="0"/>
            <a:chExt cx="5643" cy="4235"/>
          </a:xfrm>
        </p:grpSpPr>
        <p:sp>
          <p:nvSpPr>
            <p:cNvPr id="9" name="McK Document type" hidden="1"/>
            <p:cNvSpPr txBox="1">
              <a:spLocks noChangeArrowheads="1"/>
            </p:cNvSpPr>
            <p:nvPr/>
          </p:nvSpPr>
          <p:spPr bwMode="auto">
            <a:xfrm>
              <a:off x="1663" y="3108"/>
              <a:ext cx="3109" cy="134"/>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Document type</a:t>
              </a:r>
            </a:p>
          </p:txBody>
        </p:sp>
        <p:sp>
          <p:nvSpPr>
            <p:cNvPr id="10" name="McK Date" hidden="1"/>
            <p:cNvSpPr txBox="1">
              <a:spLocks noChangeArrowheads="1"/>
            </p:cNvSpPr>
            <p:nvPr/>
          </p:nvSpPr>
          <p:spPr bwMode="auto">
            <a:xfrm>
              <a:off x="1663" y="3275"/>
              <a:ext cx="3109" cy="134"/>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latin typeface="Arial"/>
                  <a:ea typeface="+mn-ea"/>
                  <a:cs typeface="+mn-cs"/>
                </a:rPr>
                <a:t>Date</a:t>
              </a:r>
            </a:p>
          </p:txBody>
        </p:sp>
        <p:sp>
          <p:nvSpPr>
            <p:cNvPr id="11" name="McK Disclaimer" hidden="1"/>
            <p:cNvSpPr>
              <a:spLocks noChangeArrowheads="1"/>
            </p:cNvSpPr>
            <p:nvPr/>
          </p:nvSpPr>
          <p:spPr bwMode="auto">
            <a:xfrm>
              <a:off x="1663" y="3714"/>
              <a:ext cx="3226" cy="154"/>
            </a:xfrm>
            <a:prstGeom prst="rect">
              <a:avLst/>
            </a:prstGeom>
            <a:noFill/>
            <a:ln>
              <a:noFill/>
            </a:ln>
            <a:effectLst/>
            <a:extLst/>
          </p:spPr>
          <p:txBody>
            <a:bodyPr lIns="0" tIns="0" rIns="0" bIns="0" anchor="b">
              <a:spAutoFit/>
            </a:bodyPr>
            <a:lstStyle/>
            <a:p>
              <a:pPr defTabSz="804863" eaLnBrk="0" hangingPunct="0">
                <a:defRPr/>
              </a:pPr>
              <a:r>
                <a:rPr lang="en-US" sz="800">
                  <a:solidFill>
                    <a:srgbClr val="000000"/>
                  </a:solidFill>
                  <a:latin typeface="Arial"/>
                  <a:ea typeface="+mn-ea"/>
                  <a:cs typeface="+mn-cs"/>
                </a:rPr>
                <a:t>CONFIDENTIAL AND PROPRIETARY</a:t>
              </a:r>
            </a:p>
            <a:p>
              <a:pPr defTabSz="804863" eaLnBrk="0" hangingPunct="0">
                <a:defRPr/>
              </a:pPr>
              <a:r>
                <a:rPr lang="en-US" sz="800">
                  <a:solidFill>
                    <a:srgbClr val="000000"/>
                  </a:solidFill>
                  <a:latin typeface="Arial"/>
                  <a:ea typeface="+mn-ea"/>
                  <a:cs typeface="+mn-cs"/>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1410"/>
              <a:ext cx="1382" cy="2825"/>
            </a:xfrm>
            <a:prstGeom prst="rect">
              <a:avLst/>
            </a:prstGeom>
            <a:solidFill>
              <a:srgbClr val="0065CC"/>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3" name="TitleTopPlaceholder" hidden="1"/>
            <p:cNvSpPr>
              <a:spLocks noChangeArrowheads="1"/>
            </p:cNvSpPr>
            <p:nvPr/>
          </p:nvSpPr>
          <p:spPr bwMode="auto">
            <a:xfrm>
              <a:off x="0" y="0"/>
              <a:ext cx="1382" cy="1410"/>
            </a:xfrm>
            <a:prstGeom prst="rect">
              <a:avLst/>
            </a:prstGeom>
            <a:solidFill>
              <a:srgbClr val="91AFFF"/>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defRPr/>
              </a:pPr>
              <a:endParaRPr lang="en-US" sz="1600">
                <a:solidFill>
                  <a:srgbClr val="000000"/>
                </a:solidFill>
                <a:latin typeface="Arial"/>
                <a:ea typeface="+mn-ea"/>
                <a:cs typeface="+mn-cs"/>
              </a:endParaRPr>
            </a:p>
          </p:txBody>
        </p:sp>
      </p:grpSp>
      <p:grpSp>
        <p:nvGrpSpPr>
          <p:cNvPr id="15" name="TitleBottomBar"/>
          <p:cNvGrpSpPr>
            <a:grpSpLocks/>
          </p:cNvGrpSpPr>
          <p:nvPr/>
        </p:nvGrpSpPr>
        <p:grpSpPr bwMode="auto">
          <a:xfrm>
            <a:off x="2192338" y="6305550"/>
            <a:ext cx="6767512" cy="420688"/>
            <a:chOff x="1382" y="3969"/>
            <a:chExt cx="4263" cy="265"/>
          </a:xfrm>
        </p:grpSpPr>
        <p:sp>
          <p:nvSpPr>
            <p:cNvPr id="16" name="Rectangle 1134"/>
            <p:cNvSpPr>
              <a:spLocks noChangeArrowheads="1"/>
            </p:cNvSpPr>
            <p:nvPr>
              <p:custDataLst>
                <p:tags r:id="rId1"/>
              </p:custDataLst>
            </p:nvPr>
          </p:nvSpPr>
          <p:spPr bwMode="gray">
            <a:xfrm>
              <a:off x="1382" y="3969"/>
              <a:ext cx="4263" cy="265"/>
            </a:xfrm>
            <a:prstGeom prst="rect">
              <a:avLst/>
            </a:prstGeom>
            <a:solidFill>
              <a:srgbClr val="002960"/>
            </a:solidFill>
            <a:ln>
              <a:noFill/>
            </a:ln>
            <a:effectLst/>
            <a:extLst/>
          </p:spPr>
          <p:txBody>
            <a:bodyPr wrap="none" anchor="ctr"/>
            <a:lstStyle/>
            <a:p>
              <a:pPr>
                <a:defRPr/>
              </a:pPr>
              <a:endParaRPr lang="en-US" sz="1600">
                <a:solidFill>
                  <a:srgbClr val="000000"/>
                </a:solidFill>
                <a:latin typeface="Arial"/>
                <a:ea typeface="+mn-ea"/>
                <a:cs typeface="+mn-cs"/>
              </a:endParaRPr>
            </a:p>
          </p:txBody>
        </p:sp>
        <p:pic>
          <p:nvPicPr>
            <p:cNvPr id="17" name="Picture 1192"/>
            <p:cNvPicPr>
              <a:picLocks noChangeAspect="1" noChangeArrowheads="1"/>
            </p:cNvPicPr>
            <p:nvPr/>
          </p:nvPicPr>
          <p:blipFill>
            <a:blip r:embed="rId3" cstate="print"/>
            <a:srcRect/>
            <a:stretch>
              <a:fillRect/>
            </a:stretch>
          </p:blipFill>
          <p:spPr bwMode="auto">
            <a:xfrm>
              <a:off x="4519" y="4059"/>
              <a:ext cx="1023" cy="113"/>
            </a:xfrm>
            <a:prstGeom prst="rect">
              <a:avLst/>
            </a:prstGeom>
            <a:noFill/>
            <a:ln w="9525">
              <a:noFill/>
              <a:miter lim="800000"/>
              <a:headEnd/>
              <a:tailEnd/>
            </a:ln>
          </p:spPr>
        </p:pic>
      </p:grpSp>
      <p:pic>
        <p:nvPicPr>
          <p:cNvPr id="18" name="TitleBottomBarBW" hidden="1"/>
          <p:cNvPicPr>
            <a:picLocks noChangeAspect="1" noChangeArrowheads="1"/>
          </p:cNvPicPr>
          <p:nvPr/>
        </p:nvPicPr>
        <p:blipFill>
          <a:blip r:embed="rId4" cstate="print"/>
          <a:srcRect/>
          <a:stretch>
            <a:fillRect/>
          </a:stretch>
        </p:blipFill>
        <p:spPr bwMode="auto">
          <a:xfrm>
            <a:off x="7173913" y="6443663"/>
            <a:ext cx="1636712" cy="192087"/>
          </a:xfrm>
          <a:prstGeom prst="rect">
            <a:avLst/>
          </a:prstGeom>
          <a:noFill/>
          <a:ln w="9525">
            <a:noFill/>
            <a:miter lim="800000"/>
            <a:headEnd/>
            <a:tailEnd/>
          </a:ln>
        </p:spPr>
      </p:pic>
      <p:sp>
        <p:nvSpPr>
          <p:cNvPr id="13314" name="Rectangle 1026"/>
          <p:cNvSpPr>
            <a:spLocks noGrp="1" noChangeArrowheads="1"/>
          </p:cNvSpPr>
          <p:nvPr>
            <p:ph type="ctrTitle"/>
          </p:nvPr>
        </p:nvSpPr>
        <p:spPr>
          <a:xfrm>
            <a:off x="2640013" y="2133600"/>
            <a:ext cx="4935537" cy="984885"/>
          </a:xfrm>
          <a:prstGeom prst="rect">
            <a:avLst/>
          </a:prstGeom>
        </p:spPr>
        <p:txBody>
          <a:bodyPr/>
          <a:lstStyle>
            <a:lvl1pPr>
              <a:defRPr sz="3200" b="0" baseline="0">
                <a:latin typeface="+mj-lt"/>
                <a:ea typeface="+mj-ea"/>
              </a:defRPr>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67150"/>
            <a:ext cx="4935537" cy="215444"/>
          </a:xfrm>
        </p:spPr>
        <p:txBody>
          <a:bodyPr/>
          <a:lstStyle>
            <a:lvl1pPr>
              <a:defRPr sz="1400" baseline="0">
                <a:latin typeface="+mj-lt"/>
                <a:ea typeface="+mj-ea"/>
              </a:defRPr>
            </a:lvl1pPr>
          </a:lstStyle>
          <a:p>
            <a:pPr lvl="0"/>
            <a:r>
              <a:rPr lang="en-US" noProof="0" smtClean="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McK 2. Slide Title"/>
          <p:cNvSpPr>
            <a:spLocks noGrp="1" noChangeArrowheads="1"/>
          </p:cNvSpPr>
          <p:nvPr>
            <p:ph type="title"/>
          </p:nvPr>
        </p:nvSpPr>
        <p:spPr bwMode="auto">
          <a:xfrm>
            <a:off x="119063" y="230188"/>
            <a:ext cx="8618537" cy="292388"/>
          </a:xfrm>
          <a:prstGeom prst="rect">
            <a:avLst/>
          </a:prstGeom>
          <a:noFill/>
          <a:ln>
            <a:noFill/>
          </a:ln>
          <a:effectLst/>
          <a:extLst/>
        </p:spPr>
        <p:txBody>
          <a:bodyPr/>
          <a:lstStyle>
            <a:lvl1pPr>
              <a:defRPr baseline="0">
                <a:latin typeface="+mj-lt"/>
                <a:ea typeface="+mj-ea"/>
              </a:defRPr>
            </a:lvl1pPr>
          </a:lstStyle>
          <a:p>
            <a:pPr lvl="0"/>
            <a:r>
              <a:rPr lang="en-US" noProof="0" smtClean="0"/>
              <a:t>Click to edit Master title style</a:t>
            </a:r>
          </a:p>
        </p:txBody>
      </p:sp>
      <p:sp>
        <p:nvSpPr>
          <p:cNvPr id="3" name="Slide Number Placeholder 1"/>
          <p:cNvSpPr>
            <a:spLocks noGrp="1"/>
          </p:cNvSpPr>
          <p:nvPr>
            <p:ph type="sldNum" sz="quarter" idx="10"/>
            <p:custDataLst>
              <p:tags r:id="rId1"/>
            </p:custDataLst>
          </p:nvPr>
        </p:nvSpPr>
        <p:spPr/>
        <p:txBody>
          <a:bodyPr/>
          <a:lstStyle>
            <a:lvl1pPr>
              <a:defRPr/>
            </a:lvl1pPr>
          </a:lstStyle>
          <a:p>
            <a:pPr>
              <a:defRPr/>
            </a:pPr>
            <a:fld id="{58F5654B-43FE-44D3-A26A-1D497F399174}"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vmlDrawing" Target="../drawings/vmlDrawing1.vml"/><Relationship Id="rId15" Type="http://schemas.openxmlformats.org/officeDocument/2006/relationships/tags" Target="../tags/tag11.xml"/><Relationship Id="rId10" Type="http://schemas.openxmlformats.org/officeDocument/2006/relationships/tags" Target="../tags/tag6.xml"/><Relationship Id="rId19"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3" Type="http://schemas.openxmlformats.org/officeDocument/2006/relationships/theme" Target="../theme/theme1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slideLayout" Target="../slideLayouts/slideLayout25.xml"/><Relationship Id="rId16" Type="http://schemas.openxmlformats.org/officeDocument/2006/relationships/oleObject" Target="../embeddings/oleObject11.bin"/><Relationship Id="rId1" Type="http://schemas.openxmlformats.org/officeDocument/2006/relationships/slideLayout" Target="../slideLayouts/slideLayout24.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4" Type="http://schemas.openxmlformats.org/officeDocument/2006/relationships/vmlDrawing" Target="../drawings/vmlDrawing11.vml"/><Relationship Id="rId9" Type="http://schemas.openxmlformats.org/officeDocument/2006/relationships/tags" Target="../tags/tag136.xml"/><Relationship Id="rId14" Type="http://schemas.openxmlformats.org/officeDocument/2006/relationships/tags" Target="../tags/tag141.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heme" Target="../theme/theme11.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slideLayout" Target="../slideLayouts/slideLayout27.xml"/><Relationship Id="rId16" Type="http://schemas.openxmlformats.org/officeDocument/2006/relationships/oleObject" Target="../embeddings/oleObject12.bin"/><Relationship Id="rId1" Type="http://schemas.openxmlformats.org/officeDocument/2006/relationships/slideLayout" Target="../slideLayouts/slideLayout26.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4" Type="http://schemas.openxmlformats.org/officeDocument/2006/relationships/vmlDrawing" Target="../drawings/vmlDrawing12.vml"/><Relationship Id="rId9" Type="http://schemas.openxmlformats.org/officeDocument/2006/relationships/tags" Target="../tags/tag149.xml"/><Relationship Id="rId14" Type="http://schemas.openxmlformats.org/officeDocument/2006/relationships/tags" Target="../tags/tag154.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3" Type="http://schemas.openxmlformats.org/officeDocument/2006/relationships/theme" Target="../theme/theme12.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slideLayout" Target="../slideLayouts/slideLayout29.xml"/><Relationship Id="rId16" Type="http://schemas.openxmlformats.org/officeDocument/2006/relationships/oleObject" Target="../embeddings/oleObject13.bin"/><Relationship Id="rId1" Type="http://schemas.openxmlformats.org/officeDocument/2006/relationships/slideLayout" Target="../slideLayouts/slideLayout28.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4" Type="http://schemas.openxmlformats.org/officeDocument/2006/relationships/vmlDrawing" Target="../drawings/vmlDrawing13.vml"/><Relationship Id="rId9" Type="http://schemas.openxmlformats.org/officeDocument/2006/relationships/tags" Target="../tags/tag162.xml"/><Relationship Id="rId14" Type="http://schemas.openxmlformats.org/officeDocument/2006/relationships/tags" Target="../tags/tag16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heme" Target="../theme/theme2.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slideLayout" Target="../slideLayouts/slideLayout5.xml"/><Relationship Id="rId16"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vmlDrawing" Target="../drawings/vmlDrawing2.vml"/><Relationship Id="rId9" Type="http://schemas.openxmlformats.org/officeDocument/2006/relationships/tags" Target="../tags/tag22.xml"/><Relationship Id="rId14" Type="http://schemas.openxmlformats.org/officeDocument/2006/relationships/tags" Target="../tags/tag2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heme" Target="../theme/theme3.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slideLayout" Target="../slideLayouts/slideLayout7.xml"/><Relationship Id="rId16" Type="http://schemas.openxmlformats.org/officeDocument/2006/relationships/oleObject" Target="../embeddings/oleObject3.bin"/><Relationship Id="rId1" Type="http://schemas.openxmlformats.org/officeDocument/2006/relationships/slideLayout" Target="../slideLayouts/slideLayout6.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vmlDrawing" Target="../drawings/vmlDrawing3.vml"/><Relationship Id="rId9" Type="http://schemas.openxmlformats.org/officeDocument/2006/relationships/tags" Target="../tags/tag35.xml"/><Relationship Id="rId14" Type="http://schemas.openxmlformats.org/officeDocument/2006/relationships/tags" Target="../tags/tag4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heme" Target="../theme/theme4.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slideLayout" Target="../slideLayouts/slideLayout9.xml"/><Relationship Id="rId16" Type="http://schemas.openxmlformats.org/officeDocument/2006/relationships/oleObject" Target="../embeddings/oleObject4.bin"/><Relationship Id="rId1" Type="http://schemas.openxmlformats.org/officeDocument/2006/relationships/slideLayout" Target="../slideLayouts/slideLayout8.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4" Type="http://schemas.openxmlformats.org/officeDocument/2006/relationships/vmlDrawing" Target="../drawings/vmlDrawing4.vml"/><Relationship Id="rId9" Type="http://schemas.openxmlformats.org/officeDocument/2006/relationships/tags" Target="../tags/tag48.xml"/><Relationship Id="rId14" Type="http://schemas.openxmlformats.org/officeDocument/2006/relationships/tags" Target="../tags/tag5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3" Type="http://schemas.openxmlformats.org/officeDocument/2006/relationships/theme" Target="../theme/theme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slideLayout" Target="../slideLayouts/slideLayout11.xml"/><Relationship Id="rId16" Type="http://schemas.openxmlformats.org/officeDocument/2006/relationships/oleObject" Target="../embeddings/oleObject5.bin"/><Relationship Id="rId1" Type="http://schemas.openxmlformats.org/officeDocument/2006/relationships/slideLayout" Target="../slideLayouts/slideLayout10.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4" Type="http://schemas.openxmlformats.org/officeDocument/2006/relationships/vmlDrawing" Target="../drawings/vmlDrawing5.vml"/><Relationship Id="rId9" Type="http://schemas.openxmlformats.org/officeDocument/2006/relationships/tags" Target="../tags/tag61.xml"/><Relationship Id="rId14" Type="http://schemas.openxmlformats.org/officeDocument/2006/relationships/tags" Target="../tags/tag6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heme" Target="../theme/theme6.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slideLayout" Target="../slideLayouts/slideLayout13.xml"/><Relationship Id="rId16"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4" Type="http://schemas.openxmlformats.org/officeDocument/2006/relationships/vmlDrawing" Target="../drawings/vmlDrawing6.vml"/><Relationship Id="rId9" Type="http://schemas.openxmlformats.org/officeDocument/2006/relationships/tags" Target="../tags/tag74.xml"/><Relationship Id="rId14" Type="http://schemas.openxmlformats.org/officeDocument/2006/relationships/tags" Target="../tags/tag79.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oleObject" Target="../embeddings/oleObject7.bin"/><Relationship Id="rId3" Type="http://schemas.openxmlformats.org/officeDocument/2006/relationships/slideLayout" Target="../slideLayouts/slideLayout16.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 Type="http://schemas.openxmlformats.org/officeDocument/2006/relationships/slideLayout" Target="../slideLayouts/slideLayout15.xml"/><Relationship Id="rId16" Type="http://schemas.openxmlformats.org/officeDocument/2006/relationships/tags" Target="../tags/tag92.xml"/><Relationship Id="rId1" Type="http://schemas.openxmlformats.org/officeDocument/2006/relationships/slideLayout" Target="../slideLayouts/slideLayout14.xml"/><Relationship Id="rId6" Type="http://schemas.openxmlformats.org/officeDocument/2006/relationships/vmlDrawing" Target="../drawings/vmlDrawing7.vml"/><Relationship Id="rId11" Type="http://schemas.openxmlformats.org/officeDocument/2006/relationships/tags" Target="../tags/tag87.xml"/><Relationship Id="rId5" Type="http://schemas.openxmlformats.org/officeDocument/2006/relationships/theme" Target="../theme/theme7.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slideLayout" Target="../slideLayouts/slideLayout17.xml"/><Relationship Id="rId9" Type="http://schemas.openxmlformats.org/officeDocument/2006/relationships/tags" Target="../tags/tag85.xml"/><Relationship Id="rId14" Type="http://schemas.openxmlformats.org/officeDocument/2006/relationships/tags" Target="../tags/tag90.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slideLayout" Target="../slideLayouts/slideLayout20.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oleObject" Target="../embeddings/oleObject8.bin"/><Relationship Id="rId2" Type="http://schemas.openxmlformats.org/officeDocument/2006/relationships/slideLayout" Target="../slideLayouts/slideLayout19.xml"/><Relationship Id="rId16" Type="http://schemas.openxmlformats.org/officeDocument/2006/relationships/tags" Target="../tags/tag106.xml"/><Relationship Id="rId1" Type="http://schemas.openxmlformats.org/officeDocument/2006/relationships/slideLayout" Target="../slideLayouts/slideLayout18.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vmlDrawing" Target="../drawings/vmlDrawing8.v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heme" Target="../theme/theme8.xml"/><Relationship Id="rId9" Type="http://schemas.openxmlformats.org/officeDocument/2006/relationships/tags" Target="../tags/tag99.xml"/><Relationship Id="rId14" Type="http://schemas.openxmlformats.org/officeDocument/2006/relationships/tags" Target="../tags/tag104.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slideLayout" Target="../slideLayouts/slideLayout2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oleObject" Target="../embeddings/oleObject10.bin"/><Relationship Id="rId2" Type="http://schemas.openxmlformats.org/officeDocument/2006/relationships/slideLayout" Target="../slideLayouts/slideLayout22.xml"/><Relationship Id="rId16" Type="http://schemas.openxmlformats.org/officeDocument/2006/relationships/tags" Target="../tags/tag128.xml"/><Relationship Id="rId1" Type="http://schemas.openxmlformats.org/officeDocument/2006/relationships/slideLayout" Target="../slideLayouts/slideLayout21.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vmlDrawing" Target="../drawings/vmlDrawing10.v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heme" Target="../theme/theme9.xml"/><Relationship Id="rId9" Type="http://schemas.openxmlformats.org/officeDocument/2006/relationships/tags" Target="../tags/tag121.xml"/><Relationship Id="rId14"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2529" name="Object 241" hidden="1"/>
          <p:cNvGraphicFramePr>
            <a:graphicFrameLocks noChangeAspect="1"/>
          </p:cNvGraphicFramePr>
          <p:nvPr/>
        </p:nvGraphicFramePr>
        <p:xfrm>
          <a:off x="0" y="0"/>
          <a:ext cx="158750" cy="158750"/>
        </p:xfrm>
        <a:graphic>
          <a:graphicData uri="http://schemas.openxmlformats.org/presentationml/2006/ole">
            <p:oleObj spid="_x0000_s12683" name="think-cell Slide" r:id="rId19"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latin typeface="+mn-lt"/>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mn-lt"/>
              <a:ea typeface="+mn-ea"/>
              <a:cs typeface="+mn-cs"/>
            </a:endParaRPr>
          </a:p>
        </p:txBody>
      </p:sp>
      <p:sp>
        <p:nvSpPr>
          <p:cNvPr id="1034" name="Working Draft"/>
          <p:cNvSpPr txBox="1">
            <a:spLocks noChangeArrowheads="1"/>
          </p:cNvSpPr>
          <p:nvPr>
            <p:custDataLst>
              <p:tags r:id="rId8"/>
            </p:custDataLst>
          </p:nvPr>
        </p:nvSpPr>
        <p:spPr bwMode="auto">
          <a:xfrm rot="5400000">
            <a:off x="7937000" y="1796921"/>
            <a:ext cx="1909177" cy="92333"/>
          </a:xfrm>
          <a:prstGeom prst="rect">
            <a:avLst/>
          </a:prstGeom>
          <a:noFill/>
          <a:ln>
            <a:noFill/>
          </a:ln>
          <a:effectLst/>
          <a:extLst/>
        </p:spPr>
        <p:txBody>
          <a:bodyPr wrap="none" lIns="0" tIns="0" rIns="0" bIns="0">
            <a:spAutoFit/>
          </a:bodyPr>
          <a:lstStyle/>
          <a:p>
            <a:r>
              <a:rPr lang="en-US" sz="600" smtClean="0"/>
              <a:t>Last Modified 2/7/2013 6:14 AM Pacific Standard Time</a:t>
            </a:r>
            <a:endParaRPr lang="en-US" sz="1600"/>
          </a:p>
        </p:txBody>
      </p:sp>
      <p:sp>
        <p:nvSpPr>
          <p:cNvPr id="1035" name="Printed"/>
          <p:cNvSpPr txBox="1">
            <a:spLocks noChangeArrowheads="1"/>
          </p:cNvSpPr>
          <p:nvPr>
            <p:custDataLst>
              <p:tags r:id="rId9"/>
            </p:custDataLst>
          </p:nvPr>
        </p:nvSpPr>
        <p:spPr bwMode="auto">
          <a:xfrm rot="5400000">
            <a:off x="8383588" y="4500562"/>
            <a:ext cx="1016000" cy="92075"/>
          </a:xfrm>
          <a:prstGeom prst="rect">
            <a:avLst/>
          </a:prstGeom>
          <a:noFill/>
          <a:ln>
            <a:noFill/>
          </a:ln>
          <a:effectLst/>
          <a:extLst/>
        </p:spPr>
        <p:txBody>
          <a:bodyPr wrap="none" lIns="0" tIns="0" rIns="0" bIns="0">
            <a:spAutoFit/>
          </a:bodyPr>
          <a:lstStyle/>
          <a:p>
            <a:pPr>
              <a:defRPr/>
            </a:pPr>
            <a:r>
              <a:rPr lang="en-US" sz="600"/>
              <a:t>Printed 9/20/2012 7:03:39 PM</a:t>
            </a:r>
            <a:endParaRPr lang="en-US" sz="1600"/>
          </a:p>
        </p:txBody>
      </p:sp>
      <p:sp>
        <p:nvSpPr>
          <p:cNvPr id="12535" name="Rectangle 286"/>
          <p:cNvSpPr>
            <a:spLocks noGrp="1" noChangeArrowheads="1"/>
          </p:cNvSpPr>
          <p:nvPr>
            <p:ph type="body" idx="1"/>
            <p:custDataLst>
              <p:tags r:id="rId10"/>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36" name="Title Placeholder 2"/>
          <p:cNvSpPr>
            <a:spLocks noGrp="1" noChangeArrowheads="1"/>
          </p:cNvSpPr>
          <p:nvPr>
            <p:ph type="title"/>
            <p:custDataLst>
              <p:tags r:id="rId11"/>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2"/>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mn-lt"/>
                <a:ea typeface="+mj-ea"/>
                <a:cs typeface="+mn-cs"/>
              </a:rPr>
              <a:t>TRACKER</a:t>
            </a:r>
          </a:p>
        </p:txBody>
      </p:sp>
      <p:sp>
        <p:nvSpPr>
          <p:cNvPr id="11" name="McK 3. Unit of measure" hidden="1"/>
          <p:cNvSpPr txBox="1">
            <a:spLocks noChangeArrowheads="1"/>
          </p:cNvSpPr>
          <p:nvPr>
            <p:custDataLst>
              <p:tags r:id="rId13"/>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mn-lt"/>
                <a:ea typeface="+mn-ea"/>
                <a:cs typeface="+mn-cs"/>
              </a:rPr>
              <a:t>Unit of measure</a:t>
            </a:r>
          </a:p>
        </p:txBody>
      </p:sp>
      <p:grpSp>
        <p:nvGrpSpPr>
          <p:cNvPr id="12539" name="McK Slide Elements" hidden="1"/>
          <p:cNvGrpSpPr>
            <a:grpSpLocks/>
          </p:cNvGrpSpPr>
          <p:nvPr>
            <p:custDataLst>
              <p:tags r:id="rId14"/>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latin typeface="+mn-lt"/>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mn-lt"/>
                  <a:ea typeface="+mn-ea"/>
                  <a:cs typeface="+mn-cs"/>
                </a:rPr>
                <a:t>SOURCE: Source</a:t>
              </a:r>
            </a:p>
          </p:txBody>
        </p:sp>
      </p:grpSp>
      <p:grpSp>
        <p:nvGrpSpPr>
          <p:cNvPr id="12540" name="ACET" hidden="1"/>
          <p:cNvGrpSpPr>
            <a:grpSpLocks/>
          </p:cNvGrpSpPr>
          <p:nvPr>
            <p:custDataLst>
              <p:tags r:id="rId15"/>
            </p:custDataLst>
          </p:nvPr>
        </p:nvGrpSpPr>
        <p:grpSpPr bwMode="auto">
          <a:xfrm>
            <a:off x="1452563" y="1127125"/>
            <a:ext cx="4264025" cy="508000"/>
            <a:chOff x="915" y="710"/>
            <a:chExt cx="2686" cy="320"/>
          </a:xfrm>
        </p:grpSpPr>
        <p:cxnSp>
          <p:nvCxnSpPr>
            <p:cNvPr id="1254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latin typeface="+mn-lt"/>
                  <a:ea typeface="+mn-ea"/>
                  <a:cs typeface="+mn-cs"/>
                </a:rPr>
                <a:t>Title</a:t>
              </a:r>
            </a:p>
            <a:p>
              <a:pPr>
                <a:defRPr/>
              </a:pPr>
              <a:r>
                <a:rPr lang="en-US" sz="1600">
                  <a:solidFill>
                    <a:srgbClr val="808080"/>
                  </a:solidFill>
                  <a:latin typeface="+mn-lt"/>
                  <a:ea typeface="+mn-ea"/>
                  <a:cs typeface="+mn-cs"/>
                </a:rPr>
                <a:t>Unit of measure</a:t>
              </a:r>
            </a:p>
          </p:txBody>
        </p:sp>
      </p:grpSp>
      <p:sp>
        <p:nvSpPr>
          <p:cNvPr id="20" name="SlideLogoText"/>
          <p:cNvSpPr>
            <a:spLocks noChangeArrowheads="1"/>
          </p:cNvSpPr>
          <p:nvPr>
            <p:custDataLst>
              <p:tags r:id="rId16"/>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latin typeface="+mn-lt"/>
                <a:ea typeface="+mn-ea"/>
                <a:cs typeface="+mn-cs"/>
              </a:rPr>
              <a:t>McKinsey &amp; Company</a:t>
            </a:r>
          </a:p>
        </p:txBody>
      </p:sp>
      <p:sp>
        <p:nvSpPr>
          <p:cNvPr id="21" name="SlideLogoSeparator"/>
          <p:cNvSpPr>
            <a:spLocks noChangeArrowheads="1"/>
          </p:cNvSpPr>
          <p:nvPr>
            <p:custDataLst>
              <p:tags r:id="rId17"/>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latin typeface="+mn-lt"/>
                <a:ea typeface="+mn-ea"/>
                <a:cs typeface="+mn-cs"/>
              </a:rPr>
              <a:t>|</a:t>
            </a:r>
          </a:p>
        </p:txBody>
      </p:sp>
      <p:sp>
        <p:nvSpPr>
          <p:cNvPr id="22" name="Slide Number Placeholder 1"/>
          <p:cNvSpPr>
            <a:spLocks noGrp="1"/>
          </p:cNvSpPr>
          <p:nvPr>
            <p:ph type="sldNum" sz="quarter" idx="4"/>
            <p:custDataLst>
              <p:tags r:id="rId18"/>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chemeClr val="tx1"/>
                </a:solidFill>
                <a:latin typeface="+mn-lt"/>
                <a:ea typeface="+mn-ea"/>
                <a:cs typeface="+mn-cs"/>
              </a:defRPr>
            </a:lvl1pPr>
          </a:lstStyle>
          <a:p>
            <a:pPr>
              <a:defRPr/>
            </a:pPr>
            <a:fld id="{DDD4F8F2-162E-4A39-9338-2DD1E29E2A49}"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1" r:id="rId1"/>
    <p:sldLayoutId id="2147483718" r:id="rId2"/>
    <p:sldLayoutId id="2147483717"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6440" name="Object 120" hidden="1"/>
          <p:cNvGraphicFramePr>
            <a:graphicFrameLocks noChangeAspect="1"/>
          </p:cNvGraphicFramePr>
          <p:nvPr/>
        </p:nvGraphicFramePr>
        <p:xfrm>
          <a:off x="0" y="0"/>
          <a:ext cx="158750" cy="158750"/>
        </p:xfrm>
        <a:graphic>
          <a:graphicData uri="http://schemas.openxmlformats.org/presentationml/2006/ole">
            <p:oleObj spid="_x0000_s56580"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6446"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447"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6450"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6451" name="ACET" hidden="1"/>
          <p:cNvGrpSpPr>
            <a:grpSpLocks/>
          </p:cNvGrpSpPr>
          <p:nvPr>
            <p:custDataLst>
              <p:tags r:id="rId12"/>
            </p:custDataLst>
          </p:nvPr>
        </p:nvGrpSpPr>
        <p:grpSpPr bwMode="auto">
          <a:xfrm>
            <a:off x="1452563" y="1127125"/>
            <a:ext cx="4264025" cy="508000"/>
            <a:chOff x="915" y="710"/>
            <a:chExt cx="2686" cy="320"/>
          </a:xfrm>
        </p:grpSpPr>
        <p:cxnSp>
          <p:nvCxnSpPr>
            <p:cNvPr id="56455"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B27E7748-7DBB-4A75-9B9A-391626382AFD}"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5" r:id="rId1"/>
    <p:sldLayoutId id="2147483728"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8474" name="Object 106" hidden="1"/>
          <p:cNvGraphicFramePr>
            <a:graphicFrameLocks noChangeAspect="1"/>
          </p:cNvGraphicFramePr>
          <p:nvPr/>
        </p:nvGraphicFramePr>
        <p:xfrm>
          <a:off x="0" y="0"/>
          <a:ext cx="158750" cy="158750"/>
        </p:xfrm>
        <a:graphic>
          <a:graphicData uri="http://schemas.openxmlformats.org/presentationml/2006/ole">
            <p:oleObj spid="_x0000_s58613"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8480"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481"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8484"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8485" name="ACET" hidden="1"/>
          <p:cNvGrpSpPr>
            <a:grpSpLocks/>
          </p:cNvGrpSpPr>
          <p:nvPr>
            <p:custDataLst>
              <p:tags r:id="rId12"/>
            </p:custDataLst>
          </p:nvPr>
        </p:nvGrpSpPr>
        <p:grpSpPr bwMode="auto">
          <a:xfrm>
            <a:off x="1452563" y="1127125"/>
            <a:ext cx="4264025" cy="508000"/>
            <a:chOff x="915" y="710"/>
            <a:chExt cx="2686" cy="320"/>
          </a:xfrm>
        </p:grpSpPr>
        <p:cxnSp>
          <p:nvCxnSpPr>
            <p:cNvPr id="58489"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C80832A0-9A21-4554-82B9-C9AD5AD0E00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7" r:id="rId1"/>
    <p:sldLayoutId id="2147483729"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2995" name="Object 227" hidden="1"/>
          <p:cNvGraphicFramePr>
            <a:graphicFrameLocks noChangeAspect="1"/>
          </p:cNvGraphicFramePr>
          <p:nvPr/>
        </p:nvGraphicFramePr>
        <p:xfrm>
          <a:off x="0" y="0"/>
          <a:ext cx="158750" cy="158750"/>
        </p:xfrm>
        <a:graphic>
          <a:graphicData uri="http://schemas.openxmlformats.org/presentationml/2006/ole">
            <p:oleObj spid="_x0000_s542849"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ＭＳ Ｐゴシック"/>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ＭＳ Ｐゴシック"/>
            </a:endParaRPr>
          </a:p>
        </p:txBody>
      </p:sp>
      <p:sp>
        <p:nvSpPr>
          <p:cNvPr id="33001"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02"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ＭＳ Ｐゴシック"/>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ＭＳ Ｐゴシック"/>
              </a:rPr>
              <a:t>Unit of measure</a:t>
            </a:r>
          </a:p>
        </p:txBody>
      </p:sp>
      <p:grpSp>
        <p:nvGrpSpPr>
          <p:cNvPr id="33005"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ＭＳ Ｐゴシック"/>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ＭＳ Ｐゴシック"/>
                </a:rPr>
                <a:t>SOURCE: Source</a:t>
              </a:r>
            </a:p>
          </p:txBody>
        </p:sp>
      </p:grpSp>
      <p:grpSp>
        <p:nvGrpSpPr>
          <p:cNvPr id="33006" name="ACET" hidden="1"/>
          <p:cNvGrpSpPr>
            <a:grpSpLocks/>
          </p:cNvGrpSpPr>
          <p:nvPr>
            <p:custDataLst>
              <p:tags r:id="rId12"/>
            </p:custDataLst>
          </p:nvPr>
        </p:nvGrpSpPr>
        <p:grpSpPr bwMode="auto">
          <a:xfrm>
            <a:off x="1452563" y="1127125"/>
            <a:ext cx="4264025" cy="508000"/>
            <a:chOff x="915" y="710"/>
            <a:chExt cx="2686" cy="320"/>
          </a:xfrm>
        </p:grpSpPr>
        <p:cxnSp>
          <p:nvCxnSpPr>
            <p:cNvPr id="3301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ＭＳ Ｐゴシック"/>
                </a:rPr>
                <a:t>Title</a:t>
              </a:r>
            </a:p>
            <a:p>
              <a:pPr>
                <a:defRPr/>
              </a:pPr>
              <a:r>
                <a:rPr lang="en-US" sz="1600">
                  <a:solidFill>
                    <a:srgbClr val="808080"/>
                  </a:solidFill>
                  <a:latin typeface="Arial"/>
                  <a:ea typeface="ＭＳ Ｐゴシック"/>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ＭＳ Ｐゴシック"/>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ＭＳ Ｐゴシック"/>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956650DB-E8F2-4D96-93CB-6C27B85CF95E}" type="slidenum">
              <a:rPr/>
              <a:pPr>
                <a:defRPr/>
              </a:pPr>
              <a:t>‹#›</a:t>
            </a:fld>
            <a:endParaRPr dirty="0"/>
          </a:p>
        </p:txBody>
      </p:sp>
    </p:spTree>
    <p:extLst>
      <p:ext uri="{BB962C8B-B14F-4D97-AF65-F5344CB8AC3E}">
        <p14:creationId xmlns:p14="http://schemas.microsoft.com/office/powerpoint/2010/main" xmlns="" val="2090528974"/>
      </p:ext>
    </p:extLst>
  </p:cSld>
  <p:clrMap bg1="lt1" tx1="dk1" bg2="lt2" tx2="dk2" accent1="accent1" accent2="accent2" accent3="accent3" accent4="accent4" accent5="accent5" accent6="accent6" hlink="hlink" folHlink="folHlink"/>
  <p:sldLayoutIdLst>
    <p:sldLayoutId id="2147483750" r:id="rId1"/>
    <p:sldLayoutId id="2147483751"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9926" name="Object 230" hidden="1"/>
          <p:cNvGraphicFramePr>
            <a:graphicFrameLocks noChangeAspect="1"/>
          </p:cNvGraphicFramePr>
          <p:nvPr/>
        </p:nvGraphicFramePr>
        <p:xfrm>
          <a:off x="0" y="0"/>
          <a:ext cx="158750" cy="158750"/>
        </p:xfrm>
        <a:graphic>
          <a:graphicData uri="http://schemas.openxmlformats.org/presentationml/2006/ole">
            <p:oleObj spid="_x0000_s30064"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29932"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933"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29936"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29937" name="ACET" hidden="1"/>
          <p:cNvGrpSpPr>
            <a:grpSpLocks/>
          </p:cNvGrpSpPr>
          <p:nvPr>
            <p:custDataLst>
              <p:tags r:id="rId12"/>
            </p:custDataLst>
          </p:nvPr>
        </p:nvGrpSpPr>
        <p:grpSpPr bwMode="auto">
          <a:xfrm>
            <a:off x="1452563" y="1127125"/>
            <a:ext cx="4264025" cy="508000"/>
            <a:chOff x="915" y="710"/>
            <a:chExt cx="2686" cy="320"/>
          </a:xfrm>
        </p:grpSpPr>
        <p:cxnSp>
          <p:nvCxnSpPr>
            <p:cNvPr id="29941"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761C2909-E046-4748-B832-04DFC7632050}"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3" r:id="rId1"/>
    <p:sldLayoutId id="2147483719"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2995" name="Object 227" hidden="1"/>
          <p:cNvGraphicFramePr>
            <a:graphicFrameLocks noChangeAspect="1"/>
          </p:cNvGraphicFramePr>
          <p:nvPr/>
        </p:nvGraphicFramePr>
        <p:xfrm>
          <a:off x="0" y="0"/>
          <a:ext cx="158750" cy="158750"/>
        </p:xfrm>
        <a:graphic>
          <a:graphicData uri="http://schemas.openxmlformats.org/presentationml/2006/ole">
            <p:oleObj spid="_x0000_s33138"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33001"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02"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33005"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33006" name="ACET" hidden="1"/>
          <p:cNvGrpSpPr>
            <a:grpSpLocks/>
          </p:cNvGrpSpPr>
          <p:nvPr>
            <p:custDataLst>
              <p:tags r:id="rId12"/>
            </p:custDataLst>
          </p:nvPr>
        </p:nvGrpSpPr>
        <p:grpSpPr bwMode="auto">
          <a:xfrm>
            <a:off x="1452563" y="1127125"/>
            <a:ext cx="4264025" cy="508000"/>
            <a:chOff x="915" y="710"/>
            <a:chExt cx="2686" cy="320"/>
          </a:xfrm>
        </p:grpSpPr>
        <p:cxnSp>
          <p:nvCxnSpPr>
            <p:cNvPr id="3301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956650DB-E8F2-4D96-93CB-6C27B85CF95E}"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5" r:id="rId1"/>
    <p:sldLayoutId id="2147483720"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137" name="Object 201" hidden="1"/>
          <p:cNvGraphicFramePr>
            <a:graphicFrameLocks noChangeAspect="1"/>
          </p:cNvGraphicFramePr>
          <p:nvPr/>
        </p:nvGraphicFramePr>
        <p:xfrm>
          <a:off x="0" y="0"/>
          <a:ext cx="158750" cy="158750"/>
        </p:xfrm>
        <a:graphic>
          <a:graphicData uri="http://schemas.openxmlformats.org/presentationml/2006/ole">
            <p:oleObj spid="_x0000_s40275"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0143"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144"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0147"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0148" name="ACET" hidden="1"/>
          <p:cNvGrpSpPr>
            <a:grpSpLocks/>
          </p:cNvGrpSpPr>
          <p:nvPr>
            <p:custDataLst>
              <p:tags r:id="rId12"/>
            </p:custDataLst>
          </p:nvPr>
        </p:nvGrpSpPr>
        <p:grpSpPr bwMode="auto">
          <a:xfrm>
            <a:off x="1452563" y="1127125"/>
            <a:ext cx="4264025" cy="508000"/>
            <a:chOff x="915" y="710"/>
            <a:chExt cx="2686" cy="320"/>
          </a:xfrm>
        </p:grpSpPr>
        <p:cxnSp>
          <p:nvCxnSpPr>
            <p:cNvPr id="40152"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36BFD0C8-CD7C-452F-A437-F768947E49C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6" r:id="rId1"/>
    <p:sldLayoutId id="2147483721"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1161" name="Object 201" hidden="1"/>
          <p:cNvGraphicFramePr>
            <a:graphicFrameLocks noChangeAspect="1"/>
          </p:cNvGraphicFramePr>
          <p:nvPr/>
        </p:nvGraphicFramePr>
        <p:xfrm>
          <a:off x="0" y="0"/>
          <a:ext cx="158750" cy="158750"/>
        </p:xfrm>
        <a:graphic>
          <a:graphicData uri="http://schemas.openxmlformats.org/presentationml/2006/ole">
            <p:oleObj spid="_x0000_s41299"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1167"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68"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1171"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1172" name="ACET" hidden="1"/>
          <p:cNvGrpSpPr>
            <a:grpSpLocks/>
          </p:cNvGrpSpPr>
          <p:nvPr>
            <p:custDataLst>
              <p:tags r:id="rId12"/>
            </p:custDataLst>
          </p:nvPr>
        </p:nvGrpSpPr>
        <p:grpSpPr bwMode="auto">
          <a:xfrm>
            <a:off x="1452563" y="1127125"/>
            <a:ext cx="4264025" cy="508000"/>
            <a:chOff x="915" y="710"/>
            <a:chExt cx="2686" cy="320"/>
          </a:xfrm>
        </p:grpSpPr>
        <p:cxnSp>
          <p:nvCxnSpPr>
            <p:cNvPr id="4117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BACC1F58-CA36-4E89-98D2-75BFF60C4EB1}"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7" r:id="rId1"/>
    <p:sldLayoutId id="2147483722"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8310" name="Object 182" hidden="1"/>
          <p:cNvGraphicFramePr>
            <a:graphicFrameLocks noChangeAspect="1"/>
          </p:cNvGraphicFramePr>
          <p:nvPr/>
        </p:nvGraphicFramePr>
        <p:xfrm>
          <a:off x="0" y="0"/>
          <a:ext cx="158750" cy="158750"/>
        </p:xfrm>
        <a:graphic>
          <a:graphicData uri="http://schemas.openxmlformats.org/presentationml/2006/ole">
            <p:oleObj spid="_x0000_s48448" name="think-cell Slide" r:id="rId16" imgW="360" imgH="360" progId="">
              <p:embed/>
            </p:oleObj>
          </a:graphicData>
        </a:graphic>
      </p:graphicFrame>
      <p:sp>
        <p:nvSpPr>
          <p:cNvPr id="1026" name="SlideBottomBar"/>
          <p:cNvSpPr>
            <a:spLocks noChangeArrowheads="1"/>
          </p:cNvSpPr>
          <p:nvPr>
            <p:custDataLst>
              <p:tags r:id="rId5"/>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6"/>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48316" name="Rectangle 286"/>
          <p:cNvSpPr>
            <a:spLocks noGrp="1" noChangeArrowheads="1"/>
          </p:cNvSpPr>
          <p:nvPr>
            <p:ph type="body" idx="1"/>
            <p:custDataLst>
              <p:tags r:id="rId7"/>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317" name="Title Placeholder 2"/>
          <p:cNvSpPr>
            <a:spLocks noGrp="1" noChangeArrowheads="1"/>
          </p:cNvSpPr>
          <p:nvPr>
            <p:ph type="title"/>
            <p:custDataLst>
              <p:tags r:id="rId8"/>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9"/>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0"/>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48320" name="McK Slide Elements" hidden="1"/>
          <p:cNvGrpSpPr>
            <a:grpSpLocks/>
          </p:cNvGrpSpPr>
          <p:nvPr>
            <p:custDataLst>
              <p:tags r:id="rId11"/>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48321" name="ACET" hidden="1"/>
          <p:cNvGrpSpPr>
            <a:grpSpLocks/>
          </p:cNvGrpSpPr>
          <p:nvPr>
            <p:custDataLst>
              <p:tags r:id="rId12"/>
            </p:custDataLst>
          </p:nvPr>
        </p:nvGrpSpPr>
        <p:grpSpPr bwMode="auto">
          <a:xfrm>
            <a:off x="1452563" y="1127125"/>
            <a:ext cx="4264025" cy="508000"/>
            <a:chOff x="915" y="710"/>
            <a:chExt cx="2686" cy="320"/>
          </a:xfrm>
        </p:grpSpPr>
        <p:cxnSp>
          <p:nvCxnSpPr>
            <p:cNvPr id="48325"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3"/>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4"/>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5"/>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3B60188B-E420-41E8-A87B-0C63C2FD6D3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8" r:id="rId1"/>
    <p:sldLayoutId id="2147483723" r:id="rId2"/>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2355" name="Object 131" hidden="1"/>
          <p:cNvGraphicFramePr>
            <a:graphicFrameLocks noChangeAspect="1"/>
          </p:cNvGraphicFramePr>
          <p:nvPr/>
        </p:nvGraphicFramePr>
        <p:xfrm>
          <a:off x="0" y="0"/>
          <a:ext cx="158750" cy="158750"/>
        </p:xfrm>
        <a:graphic>
          <a:graphicData uri="http://schemas.openxmlformats.org/presentationml/2006/ole">
            <p:oleObj spid="_x0000_s52506" name="think-cell Slide" r:id="rId18" imgW="360" imgH="360" progId="">
              <p:embed/>
            </p:oleObj>
          </a:graphicData>
        </a:graphic>
      </p:graphicFrame>
      <p:sp>
        <p:nvSpPr>
          <p:cNvPr id="1026" name="SlideBottomBar"/>
          <p:cNvSpPr>
            <a:spLocks noChangeArrowheads="1"/>
          </p:cNvSpPr>
          <p:nvPr>
            <p:custDataLst>
              <p:tags r:id="rId7"/>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8"/>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2361" name="Rectangle 286"/>
          <p:cNvSpPr>
            <a:spLocks noGrp="1" noChangeArrowheads="1"/>
          </p:cNvSpPr>
          <p:nvPr>
            <p:ph type="body" idx="1"/>
            <p:custDataLst>
              <p:tags r:id="rId9"/>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362" name="Title Placeholder 2"/>
          <p:cNvSpPr>
            <a:spLocks noGrp="1" noChangeArrowheads="1"/>
          </p:cNvSpPr>
          <p:nvPr>
            <p:ph type="title"/>
            <p:custDataLst>
              <p:tags r:id="rId10"/>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1"/>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2"/>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2365" name="McK Slide Elements" hidden="1"/>
          <p:cNvGrpSpPr>
            <a:grpSpLocks/>
          </p:cNvGrpSpPr>
          <p:nvPr>
            <p:custDataLst>
              <p:tags r:id="rId13"/>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2366" name="ACET" hidden="1"/>
          <p:cNvGrpSpPr>
            <a:grpSpLocks/>
          </p:cNvGrpSpPr>
          <p:nvPr>
            <p:custDataLst>
              <p:tags r:id="rId14"/>
            </p:custDataLst>
          </p:nvPr>
        </p:nvGrpSpPr>
        <p:grpSpPr bwMode="auto">
          <a:xfrm>
            <a:off x="1452563" y="1127125"/>
            <a:ext cx="4264025" cy="508000"/>
            <a:chOff x="915" y="710"/>
            <a:chExt cx="2686" cy="320"/>
          </a:xfrm>
        </p:grpSpPr>
        <p:cxnSp>
          <p:nvCxnSpPr>
            <p:cNvPr id="52370"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5"/>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6"/>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7"/>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4415394F-4CF6-46CA-BE09-9113BDA8B97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39" r:id="rId1"/>
    <p:sldLayoutId id="2147483724" r:id="rId2"/>
    <p:sldLayoutId id="2147483730" r:id="rId3"/>
    <p:sldLayoutId id="2147483752" r:id="rId4"/>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3379" name="Object 131" hidden="1"/>
          <p:cNvGraphicFramePr>
            <a:graphicFrameLocks noChangeAspect="1"/>
          </p:cNvGraphicFramePr>
          <p:nvPr/>
        </p:nvGraphicFramePr>
        <p:xfrm>
          <a:off x="0" y="0"/>
          <a:ext cx="158750" cy="158750"/>
        </p:xfrm>
        <a:graphic>
          <a:graphicData uri="http://schemas.openxmlformats.org/presentationml/2006/ole">
            <p:oleObj spid="_x0000_s53517"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3385"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386"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3389"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3390" name="ACET" hidden="1"/>
          <p:cNvGrpSpPr>
            <a:grpSpLocks/>
          </p:cNvGrpSpPr>
          <p:nvPr>
            <p:custDataLst>
              <p:tags r:id="rId13"/>
            </p:custDataLst>
          </p:nvPr>
        </p:nvGrpSpPr>
        <p:grpSpPr bwMode="auto">
          <a:xfrm>
            <a:off x="1452563" y="1127125"/>
            <a:ext cx="4264025" cy="508000"/>
            <a:chOff x="915" y="710"/>
            <a:chExt cx="2686" cy="320"/>
          </a:xfrm>
        </p:grpSpPr>
        <p:cxnSp>
          <p:nvCxnSpPr>
            <p:cNvPr id="53394"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D794CFB8-D9E4-4C2D-A732-4F18A74E5F05}"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1" r:id="rId1"/>
    <p:sldLayoutId id="2147483725" r:id="rId2"/>
    <p:sldLayoutId id="2147483742"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4401" name="Object 129" hidden="1"/>
          <p:cNvGraphicFramePr>
            <a:graphicFrameLocks noChangeAspect="1"/>
          </p:cNvGraphicFramePr>
          <p:nvPr/>
        </p:nvGraphicFramePr>
        <p:xfrm>
          <a:off x="0" y="0"/>
          <a:ext cx="158750" cy="158750"/>
        </p:xfrm>
        <a:graphic>
          <a:graphicData uri="http://schemas.openxmlformats.org/presentationml/2006/ole">
            <p:oleObj spid="_x0000_s54542" name="think-cell Slide" r:id="rId17" imgW="360" imgH="360" progId="">
              <p:embed/>
            </p:oleObj>
          </a:graphicData>
        </a:graphic>
      </p:graphicFrame>
      <p:sp>
        <p:nvSpPr>
          <p:cNvPr id="1026" name="SlideBottomBar"/>
          <p:cNvSpPr>
            <a:spLocks noChangeArrowheads="1"/>
          </p:cNvSpPr>
          <p:nvPr>
            <p:custDataLst>
              <p:tags r:id="rId6"/>
            </p:custDataLst>
          </p:nvPr>
        </p:nvSpPr>
        <p:spPr bwMode="auto">
          <a:xfrm>
            <a:off x="0" y="6300788"/>
            <a:ext cx="8961438" cy="422275"/>
          </a:xfrm>
          <a:prstGeom prst="rect">
            <a:avLst/>
          </a:prstGeom>
          <a:solidFill>
            <a:srgbClr val="C7DFFB"/>
          </a:solidFill>
          <a:ln>
            <a:noFill/>
          </a:ln>
          <a:effectLst/>
          <a:extLst/>
        </p:spPr>
        <p:txBody>
          <a:bodyPr wrap="none" anchor="ctr"/>
          <a:lstStyle/>
          <a:p>
            <a:pPr>
              <a:defRPr/>
            </a:pPr>
            <a:endParaRPr lang="en-US" sz="1600">
              <a:solidFill>
                <a:srgbClr val="000000"/>
              </a:solidFill>
              <a:latin typeface="Arial"/>
              <a:ea typeface="+mn-ea"/>
              <a:cs typeface="+mn-cs"/>
            </a:endParaRPr>
          </a:p>
        </p:txBody>
      </p:sp>
      <p:sp>
        <p:nvSpPr>
          <p:cNvPr id="1033" name="doc id"/>
          <p:cNvSpPr>
            <a:spLocks noChangeArrowheads="1"/>
          </p:cNvSpPr>
          <p:nvPr>
            <p:custDataLst>
              <p:tags r:id="rId7"/>
            </p:custDataLst>
          </p:nvPr>
        </p:nvSpPr>
        <p:spPr bwMode="auto">
          <a:xfrm>
            <a:off x="8081963" y="36513"/>
            <a:ext cx="657225" cy="122237"/>
          </a:xfrm>
          <a:prstGeom prst="rect">
            <a:avLst/>
          </a:prstGeom>
          <a:noFill/>
          <a:ln>
            <a:noFill/>
          </a:ln>
          <a:effectLst/>
          <a:extLst/>
        </p:spPr>
        <p:txBody>
          <a:bodyPr wrap="none" lIns="0" tIns="0" rIns="0" bIns="0"/>
          <a:lstStyle/>
          <a:p>
            <a:pPr algn="r" defTabSz="895350">
              <a:defRPr/>
            </a:pPr>
            <a:endParaRPr lang="en-US" sz="800" dirty="0">
              <a:solidFill>
                <a:srgbClr val="000000"/>
              </a:solidFill>
              <a:latin typeface="Arial"/>
              <a:ea typeface="+mn-ea"/>
              <a:cs typeface="+mn-cs"/>
            </a:endParaRPr>
          </a:p>
        </p:txBody>
      </p:sp>
      <p:sp>
        <p:nvSpPr>
          <p:cNvPr id="54407" name="Rectangle 286"/>
          <p:cNvSpPr>
            <a:spLocks noGrp="1" noChangeArrowheads="1"/>
          </p:cNvSpPr>
          <p:nvPr>
            <p:ph type="body" idx="1"/>
            <p:custDataLst>
              <p:tags r:id="rId8"/>
            </p:custDataLst>
          </p:nvPr>
        </p:nvSpPr>
        <p:spPr bwMode="auto">
          <a:xfrm>
            <a:off x="1452563" y="1951038"/>
            <a:ext cx="4302125" cy="2216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408" name="Title Placeholder 2"/>
          <p:cNvSpPr>
            <a:spLocks noGrp="1" noChangeArrowheads="1"/>
          </p:cNvSpPr>
          <p:nvPr>
            <p:ph type="title"/>
            <p:custDataLst>
              <p:tags r:id="rId9"/>
            </p:custDataLst>
          </p:nvPr>
        </p:nvSpPr>
        <p:spPr bwMode="auto">
          <a:xfrm>
            <a:off x="119063" y="230188"/>
            <a:ext cx="86185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custDataLst>
              <p:tags r:id="rId10"/>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a:solidFill>
                  <a:srgbClr val="808080"/>
                </a:solidFill>
                <a:latin typeface="Arial"/>
                <a:ea typeface="+mn-ea"/>
                <a:cs typeface="+mn-cs"/>
              </a:rPr>
              <a:t>TRACKER</a:t>
            </a:r>
          </a:p>
        </p:txBody>
      </p:sp>
      <p:sp>
        <p:nvSpPr>
          <p:cNvPr id="11" name="McK 3. Unit of measure" hidden="1"/>
          <p:cNvSpPr txBox="1">
            <a:spLocks noChangeArrowheads="1"/>
          </p:cNvSpPr>
          <p:nvPr>
            <p:custDataLst>
              <p:tags r:id="rId11"/>
            </p:custDataLst>
          </p:nvPr>
        </p:nvSpPr>
        <p:spPr bwMode="auto">
          <a:xfrm>
            <a:off x="119063" y="5318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smtClean="0">
                <a:solidFill>
                  <a:srgbClr val="808080"/>
                </a:solidFill>
                <a:latin typeface="Arial"/>
                <a:ea typeface="+mn-ea"/>
                <a:cs typeface="+mn-cs"/>
              </a:rPr>
              <a:t>Unit of measure</a:t>
            </a:r>
          </a:p>
        </p:txBody>
      </p:sp>
      <p:grpSp>
        <p:nvGrpSpPr>
          <p:cNvPr id="54411" name="McK Slide Elements" hidden="1"/>
          <p:cNvGrpSpPr>
            <a:grpSpLocks/>
          </p:cNvGrpSpPr>
          <p:nvPr>
            <p:custDataLst>
              <p:tags r:id="rId12"/>
            </p:custDataLst>
          </p:nvPr>
        </p:nvGrpSpPr>
        <p:grpSpPr bwMode="auto">
          <a:xfrm>
            <a:off x="119063" y="6080125"/>
            <a:ext cx="8548687" cy="508000"/>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smtClean="0">
                  <a:solidFill>
                    <a:srgbClr val="000000"/>
                  </a:solidFill>
                  <a:latin typeface="Arial"/>
                  <a:ea typeface="+mn-ea"/>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grpSp>
      <p:grpSp>
        <p:nvGrpSpPr>
          <p:cNvPr id="54412" name="ACET" hidden="1"/>
          <p:cNvGrpSpPr>
            <a:grpSpLocks/>
          </p:cNvGrpSpPr>
          <p:nvPr>
            <p:custDataLst>
              <p:tags r:id="rId13"/>
            </p:custDataLst>
          </p:nvPr>
        </p:nvGrpSpPr>
        <p:grpSpPr bwMode="auto">
          <a:xfrm>
            <a:off x="1452563" y="1127125"/>
            <a:ext cx="4264025" cy="508000"/>
            <a:chOff x="915" y="710"/>
            <a:chExt cx="2686" cy="320"/>
          </a:xfrm>
        </p:grpSpPr>
        <p:cxnSp>
          <p:nvCxnSpPr>
            <p:cNvPr id="544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600" b="1">
                  <a:solidFill>
                    <a:srgbClr val="000000"/>
                  </a:solidFill>
                  <a:latin typeface="Arial"/>
                  <a:ea typeface="+mn-ea"/>
                  <a:cs typeface="+mn-cs"/>
                </a:rPr>
                <a:t>Title</a:t>
              </a:r>
            </a:p>
            <a:p>
              <a:pPr>
                <a:defRPr/>
              </a:pPr>
              <a:r>
                <a:rPr lang="en-US" sz="1600">
                  <a:solidFill>
                    <a:srgbClr val="808080"/>
                  </a:solidFill>
                  <a:latin typeface="Arial"/>
                  <a:ea typeface="+mn-ea"/>
                  <a:cs typeface="+mn-cs"/>
                </a:rPr>
                <a:t>Unit of measure</a:t>
              </a:r>
            </a:p>
          </p:txBody>
        </p:sp>
      </p:grpSp>
      <p:sp>
        <p:nvSpPr>
          <p:cNvPr id="20" name="SlideLogoText"/>
          <p:cNvSpPr>
            <a:spLocks noChangeArrowheads="1"/>
          </p:cNvSpPr>
          <p:nvPr>
            <p:custDataLst>
              <p:tags r:id="rId14"/>
            </p:custDataLst>
          </p:nvPr>
        </p:nvSpPr>
        <p:spPr bwMode="auto">
          <a:xfrm>
            <a:off x="7088188" y="6435725"/>
            <a:ext cx="1244600" cy="152400"/>
          </a:xfrm>
          <a:prstGeom prst="rect">
            <a:avLst/>
          </a:prstGeom>
          <a:noFill/>
          <a:ln>
            <a:noFill/>
          </a:ln>
          <a:effectLst/>
          <a:extLst/>
        </p:spPr>
        <p:txBody>
          <a:bodyPr wrap="none" lIns="0" tIns="0" rIns="0" bIns="0" anchor="ctr">
            <a:spAutoFit/>
          </a:bodyPr>
          <a:lstStyle/>
          <a:p>
            <a:pPr algn="r" defTabSz="895350">
              <a:defRPr/>
            </a:pPr>
            <a:r>
              <a:rPr lang="en-US" sz="1000" dirty="0">
                <a:solidFill>
                  <a:srgbClr val="000000"/>
                </a:solidFill>
                <a:latin typeface="Arial"/>
                <a:ea typeface="+mn-ea"/>
                <a:cs typeface="+mn-cs"/>
              </a:rPr>
              <a:t>McKinsey &amp; Company</a:t>
            </a:r>
          </a:p>
        </p:txBody>
      </p:sp>
      <p:sp>
        <p:nvSpPr>
          <p:cNvPr id="21" name="SlideLogoSeparator"/>
          <p:cNvSpPr>
            <a:spLocks noChangeArrowheads="1"/>
          </p:cNvSpPr>
          <p:nvPr>
            <p:custDataLst>
              <p:tags r:id="rId15"/>
            </p:custDataLst>
          </p:nvPr>
        </p:nvSpPr>
        <p:spPr bwMode="auto">
          <a:xfrm>
            <a:off x="8418513" y="6403975"/>
            <a:ext cx="41275" cy="182563"/>
          </a:xfrm>
          <a:prstGeom prst="rect">
            <a:avLst/>
          </a:prstGeom>
          <a:noFill/>
          <a:ln>
            <a:noFill/>
          </a:ln>
          <a:effectLst/>
          <a:extLst/>
        </p:spPr>
        <p:txBody>
          <a:bodyPr wrap="none" lIns="0" tIns="0" rIns="0" bIns="0" anchor="ctr"/>
          <a:lstStyle/>
          <a:p>
            <a:pPr algn="r" defTabSz="895350">
              <a:defRPr/>
            </a:pPr>
            <a:r>
              <a:rPr lang="en-US" sz="1200" dirty="0">
                <a:solidFill>
                  <a:srgbClr val="000000"/>
                </a:solidFill>
                <a:latin typeface="Arial"/>
                <a:ea typeface="+mn-ea"/>
                <a:cs typeface="+mn-cs"/>
              </a:rPr>
              <a:t>|</a:t>
            </a:r>
          </a:p>
        </p:txBody>
      </p:sp>
      <p:sp>
        <p:nvSpPr>
          <p:cNvPr id="22" name="Slide Number Placeholder 1"/>
          <p:cNvSpPr>
            <a:spLocks noGrp="1"/>
          </p:cNvSpPr>
          <p:nvPr>
            <p:ph type="sldNum" sz="quarter" idx="4"/>
            <p:custDataLst>
              <p:tags r:id="rId16"/>
            </p:custDataLst>
          </p:nvPr>
        </p:nvSpPr>
        <p:spPr>
          <a:xfrm>
            <a:off x="8545513" y="6435725"/>
            <a:ext cx="209550" cy="152400"/>
          </a:xfrm>
          <a:prstGeom prst="rect">
            <a:avLst/>
          </a:prstGeom>
        </p:spPr>
        <p:txBody>
          <a:bodyPr vert="horz" wrap="none" lIns="0" tIns="0" rIns="0" bIns="0" rtlCol="0" anchor="ctr">
            <a:noAutofit/>
          </a:bodyPr>
          <a:lstStyle>
            <a:lvl1pPr algn="l">
              <a:defRPr lang="en-US" sz="1000" kern="1200" baseline="0">
                <a:solidFill>
                  <a:srgbClr val="000000"/>
                </a:solidFill>
                <a:latin typeface="+mn-lt"/>
                <a:ea typeface="+mn-ea"/>
                <a:cs typeface="+mn-cs"/>
              </a:defRPr>
            </a:lvl1pPr>
          </a:lstStyle>
          <a:p>
            <a:pPr>
              <a:defRPr/>
            </a:pPr>
            <a:fld id="{7E6BE2C6-29A8-448F-80C8-A8F17AD4380D}"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43" r:id="rId1"/>
    <p:sldLayoutId id="2147483727" r:id="rId2"/>
    <p:sldLayoutId id="2147483726" r:id="rId3"/>
  </p:sldLayoutIdLst>
  <p:timing>
    <p:tnLst>
      <p:par>
        <p:cTn id="1" dur="indefinite" restart="never" nodeType="tmRoot"/>
      </p:par>
    </p:tnLst>
  </p:timing>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mj-ea"/>
          <a:cs typeface="+mj-cs"/>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4.jpeg"/><Relationship Id="rId2" Type="http://schemas.openxmlformats.org/officeDocument/2006/relationships/tags" Target="../tags/tag171.xml"/><Relationship Id="rId1" Type="http://schemas.openxmlformats.org/officeDocument/2006/relationships/vmlDrawing" Target="../drawings/vmlDrawing14.vml"/><Relationship Id="rId6" Type="http://schemas.openxmlformats.org/officeDocument/2006/relationships/tags" Target="../tags/tag175.xml"/><Relationship Id="rId11" Type="http://schemas.openxmlformats.org/officeDocument/2006/relationships/oleObject" Target="../embeddings/oleObject14.bin"/><Relationship Id="rId5" Type="http://schemas.openxmlformats.org/officeDocument/2006/relationships/tags" Target="../tags/tag174.xml"/><Relationship Id="rId10" Type="http://schemas.openxmlformats.org/officeDocument/2006/relationships/notesSlide" Target="../notesSlides/notesSlide1.xml"/><Relationship Id="rId4" Type="http://schemas.openxmlformats.org/officeDocument/2006/relationships/tags" Target="../tags/tag173.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tags" Target="../tags/tag326.xml"/><Relationship Id="rId2" Type="http://schemas.openxmlformats.org/officeDocument/2006/relationships/tags" Target="../tags/tag316.xml"/><Relationship Id="rId16" Type="http://schemas.openxmlformats.org/officeDocument/2006/relationships/slideLayout" Target="../slideLayouts/slideLayout29.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tags" Target="../tags/tag329.xml"/><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s>
</file>

<file path=ppt/slides/_rels/slide11.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tags" Target="../tags/tag341.xml"/><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oleObject" Target="../embeddings/oleObject25.bin"/><Relationship Id="rId2" Type="http://schemas.openxmlformats.org/officeDocument/2006/relationships/tags" Target="../tags/tag330.xml"/><Relationship Id="rId16" Type="http://schemas.openxmlformats.org/officeDocument/2006/relationships/slideLayout" Target="../slideLayouts/slideLayout29.xml"/><Relationship Id="rId1" Type="http://schemas.openxmlformats.org/officeDocument/2006/relationships/vmlDrawing" Target="../drawings/vmlDrawing22.vml"/><Relationship Id="rId6" Type="http://schemas.openxmlformats.org/officeDocument/2006/relationships/tags" Target="../tags/tag334.xml"/><Relationship Id="rId11" Type="http://schemas.openxmlformats.org/officeDocument/2006/relationships/tags" Target="../tags/tag339.xml"/><Relationship Id="rId5" Type="http://schemas.openxmlformats.org/officeDocument/2006/relationships/tags" Target="../tags/tag333.xml"/><Relationship Id="rId15" Type="http://schemas.openxmlformats.org/officeDocument/2006/relationships/tags" Target="../tags/tag343.xml"/><Relationship Id="rId10" Type="http://schemas.openxmlformats.org/officeDocument/2006/relationships/tags" Target="../tags/tag338.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oleObject" Target="../embeddings/oleObject26.bin"/><Relationship Id="rId2" Type="http://schemas.openxmlformats.org/officeDocument/2006/relationships/tags" Target="../tags/tag344.xml"/><Relationship Id="rId1" Type="http://schemas.openxmlformats.org/officeDocument/2006/relationships/vmlDrawing" Target="../drawings/vmlDrawing23.vml"/><Relationship Id="rId6" Type="http://schemas.openxmlformats.org/officeDocument/2006/relationships/slideLayout" Target="../slideLayouts/slideLayout29.xml"/><Relationship Id="rId5" Type="http://schemas.openxmlformats.org/officeDocument/2006/relationships/tags" Target="../tags/tag347.xml"/><Relationship Id="rId4" Type="http://schemas.openxmlformats.org/officeDocument/2006/relationships/tags" Target="../tags/tag346.xml"/></Relationships>
</file>

<file path=ppt/slides/_rels/slide18.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tags" Target="../tags/tag360.xml"/><Relationship Id="rId3" Type="http://schemas.openxmlformats.org/officeDocument/2006/relationships/tags" Target="../tags/tag350.xml"/><Relationship Id="rId7" Type="http://schemas.openxmlformats.org/officeDocument/2006/relationships/tags" Target="../tags/tag354.xml"/><Relationship Id="rId12" Type="http://schemas.openxmlformats.org/officeDocument/2006/relationships/tags" Target="../tags/tag359.xml"/><Relationship Id="rId2" Type="http://schemas.openxmlformats.org/officeDocument/2006/relationships/tags" Target="../tags/tag349.xml"/><Relationship Id="rId16" Type="http://schemas.openxmlformats.org/officeDocument/2006/relationships/slideLayout" Target="../slideLayouts/slideLayout29.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5" Type="http://schemas.openxmlformats.org/officeDocument/2006/relationships/tags" Target="../tags/tag352.xml"/><Relationship Id="rId15" Type="http://schemas.openxmlformats.org/officeDocument/2006/relationships/tags" Target="../tags/tag362.xml"/><Relationship Id="rId10" Type="http://schemas.openxmlformats.org/officeDocument/2006/relationships/tags" Target="../tags/tag357.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tags" Target="../tags/tag361.xml"/></Relationships>
</file>

<file path=ppt/slides/_rels/slide19.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18" Type="http://schemas.openxmlformats.org/officeDocument/2006/relationships/slideLayout" Target="../slideLayouts/slideLayout15.xml"/><Relationship Id="rId3" Type="http://schemas.openxmlformats.org/officeDocument/2006/relationships/tags" Target="../tags/tag365.xml"/><Relationship Id="rId21" Type="http://schemas.openxmlformats.org/officeDocument/2006/relationships/image" Target="../media/image20.png"/><Relationship Id="rId7" Type="http://schemas.openxmlformats.org/officeDocument/2006/relationships/tags" Target="../tags/tag369.xml"/><Relationship Id="rId12" Type="http://schemas.openxmlformats.org/officeDocument/2006/relationships/tags" Target="../tags/tag374.xml"/><Relationship Id="rId17" Type="http://schemas.openxmlformats.org/officeDocument/2006/relationships/tags" Target="../tags/tag379.xml"/><Relationship Id="rId2" Type="http://schemas.openxmlformats.org/officeDocument/2006/relationships/tags" Target="../tags/tag364.xml"/><Relationship Id="rId16" Type="http://schemas.openxmlformats.org/officeDocument/2006/relationships/tags" Target="../tags/tag378.xml"/><Relationship Id="rId20" Type="http://schemas.openxmlformats.org/officeDocument/2006/relationships/image" Target="../media/image19.png"/><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tags" Target="../tags/tag377.xml"/><Relationship Id="rId10" Type="http://schemas.openxmlformats.org/officeDocument/2006/relationships/tags" Target="../tags/tag372.xml"/><Relationship Id="rId19" Type="http://schemas.openxmlformats.org/officeDocument/2006/relationships/image" Target="../media/image18.png"/><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slideLayout" Target="../slideLayouts/slideLayout15.xml"/><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tags" Target="../tags/tag390.xml"/><Relationship Id="rId2" Type="http://schemas.openxmlformats.org/officeDocument/2006/relationships/tags" Target="../tags/tag380.xml"/><Relationship Id="rId1" Type="http://schemas.openxmlformats.org/officeDocument/2006/relationships/vmlDrawing" Target="../drawings/vmlDrawing24.vml"/><Relationship Id="rId6" Type="http://schemas.openxmlformats.org/officeDocument/2006/relationships/tags" Target="../tags/tag384.xml"/><Relationship Id="rId11" Type="http://schemas.openxmlformats.org/officeDocument/2006/relationships/tags" Target="../tags/tag389.xml"/><Relationship Id="rId5" Type="http://schemas.openxmlformats.org/officeDocument/2006/relationships/tags" Target="../tags/tag383.xml"/><Relationship Id="rId10" Type="http://schemas.openxmlformats.org/officeDocument/2006/relationships/tags" Target="../tags/tag388.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8" Type="http://schemas.openxmlformats.org/officeDocument/2006/relationships/tags" Target="../tags/tag397.xml"/><Relationship Id="rId13" Type="http://schemas.openxmlformats.org/officeDocument/2006/relationships/tags" Target="../tags/tag402.xml"/><Relationship Id="rId18" Type="http://schemas.openxmlformats.org/officeDocument/2006/relationships/tags" Target="../tags/tag407.xml"/><Relationship Id="rId3" Type="http://schemas.openxmlformats.org/officeDocument/2006/relationships/tags" Target="../tags/tag392.xml"/><Relationship Id="rId21" Type="http://schemas.openxmlformats.org/officeDocument/2006/relationships/tags" Target="../tags/tag410.xml"/><Relationship Id="rId7" Type="http://schemas.openxmlformats.org/officeDocument/2006/relationships/tags" Target="../tags/tag396.xml"/><Relationship Id="rId12" Type="http://schemas.openxmlformats.org/officeDocument/2006/relationships/tags" Target="../tags/tag401.xml"/><Relationship Id="rId17" Type="http://schemas.openxmlformats.org/officeDocument/2006/relationships/tags" Target="../tags/tag406.xml"/><Relationship Id="rId25" Type="http://schemas.openxmlformats.org/officeDocument/2006/relationships/oleObject" Target="../embeddings/oleObject29.bin"/><Relationship Id="rId2" Type="http://schemas.openxmlformats.org/officeDocument/2006/relationships/tags" Target="../tags/tag391.xml"/><Relationship Id="rId16" Type="http://schemas.openxmlformats.org/officeDocument/2006/relationships/tags" Target="../tags/tag405.xml"/><Relationship Id="rId20" Type="http://schemas.openxmlformats.org/officeDocument/2006/relationships/tags" Target="../tags/tag409.xml"/><Relationship Id="rId1" Type="http://schemas.openxmlformats.org/officeDocument/2006/relationships/vmlDrawing" Target="../drawings/vmlDrawing25.vml"/><Relationship Id="rId6" Type="http://schemas.openxmlformats.org/officeDocument/2006/relationships/tags" Target="../tags/tag395.xml"/><Relationship Id="rId11" Type="http://schemas.openxmlformats.org/officeDocument/2006/relationships/tags" Target="../tags/tag400.xml"/><Relationship Id="rId24" Type="http://schemas.openxmlformats.org/officeDocument/2006/relationships/oleObject" Target="../embeddings/oleObject28.bin"/><Relationship Id="rId5" Type="http://schemas.openxmlformats.org/officeDocument/2006/relationships/tags" Target="../tags/tag394.xml"/><Relationship Id="rId15" Type="http://schemas.openxmlformats.org/officeDocument/2006/relationships/tags" Target="../tags/tag404.xml"/><Relationship Id="rId23" Type="http://schemas.openxmlformats.org/officeDocument/2006/relationships/slideLayout" Target="../slideLayouts/slideLayout15.xml"/><Relationship Id="rId10" Type="http://schemas.openxmlformats.org/officeDocument/2006/relationships/tags" Target="../tags/tag399.xml"/><Relationship Id="rId19" Type="http://schemas.openxmlformats.org/officeDocument/2006/relationships/tags" Target="../tags/tag408.xml"/><Relationship Id="rId4" Type="http://schemas.openxmlformats.org/officeDocument/2006/relationships/tags" Target="../tags/tag393.xml"/><Relationship Id="rId9" Type="http://schemas.openxmlformats.org/officeDocument/2006/relationships/tags" Target="../tags/tag398.xml"/><Relationship Id="rId14" Type="http://schemas.openxmlformats.org/officeDocument/2006/relationships/tags" Target="../tags/tag403.xml"/><Relationship Id="rId22" Type="http://schemas.openxmlformats.org/officeDocument/2006/relationships/tags" Target="../tags/tag4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3" Type="http://schemas.openxmlformats.org/officeDocument/2006/relationships/tags" Target="../tags/tag413.xml"/><Relationship Id="rId21" Type="http://schemas.openxmlformats.org/officeDocument/2006/relationships/slideLayout" Target="../slideLayouts/slideLayout15.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tags" Target="../tags/tag430.xml"/><Relationship Id="rId1" Type="http://schemas.openxmlformats.org/officeDocument/2006/relationships/vmlDrawing" Target="../drawings/vmlDrawing26.vml"/><Relationship Id="rId6" Type="http://schemas.openxmlformats.org/officeDocument/2006/relationships/tags" Target="../tags/tag416.xml"/><Relationship Id="rId11" Type="http://schemas.openxmlformats.org/officeDocument/2006/relationships/tags" Target="../tags/tag421.xml"/><Relationship Id="rId5" Type="http://schemas.openxmlformats.org/officeDocument/2006/relationships/tags" Target="../tags/tag415.xml"/><Relationship Id="rId15" Type="http://schemas.openxmlformats.org/officeDocument/2006/relationships/tags" Target="../tags/tag425.xml"/><Relationship Id="rId10" Type="http://schemas.openxmlformats.org/officeDocument/2006/relationships/tags" Target="../tags/tag420.xml"/><Relationship Id="rId19" Type="http://schemas.openxmlformats.org/officeDocument/2006/relationships/tags" Target="../tags/tag429.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8" Type="http://schemas.openxmlformats.org/officeDocument/2006/relationships/tags" Target="../tags/tag437.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image" Target="../media/image24.jpeg"/><Relationship Id="rId2" Type="http://schemas.openxmlformats.org/officeDocument/2006/relationships/tags" Target="../tags/tag431.xml"/><Relationship Id="rId1" Type="http://schemas.openxmlformats.org/officeDocument/2006/relationships/vmlDrawing" Target="../drawings/vmlDrawing27.vml"/><Relationship Id="rId6" Type="http://schemas.openxmlformats.org/officeDocument/2006/relationships/tags" Target="../tags/tag435.xml"/><Relationship Id="rId11" Type="http://schemas.openxmlformats.org/officeDocument/2006/relationships/oleObject" Target="../embeddings/oleObject31.bin"/><Relationship Id="rId5" Type="http://schemas.openxmlformats.org/officeDocument/2006/relationships/tags" Target="../tags/tag434.xml"/><Relationship Id="rId10" Type="http://schemas.openxmlformats.org/officeDocument/2006/relationships/slideLayout" Target="../slideLayouts/slideLayout16.xml"/><Relationship Id="rId4" Type="http://schemas.openxmlformats.org/officeDocument/2006/relationships/tags" Target="../tags/tag433.xml"/><Relationship Id="rId9" Type="http://schemas.openxmlformats.org/officeDocument/2006/relationships/tags" Target="../tags/tag438.xml"/></Relationships>
</file>

<file path=ppt/slides/_rels/slide26.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26.jpeg"/><Relationship Id="rId2" Type="http://schemas.openxmlformats.org/officeDocument/2006/relationships/tags" Target="../tags/tag439.xml"/><Relationship Id="rId1" Type="http://schemas.openxmlformats.org/officeDocument/2006/relationships/vmlDrawing" Target="../drawings/vmlDrawing28.vml"/><Relationship Id="rId6" Type="http://schemas.openxmlformats.org/officeDocument/2006/relationships/oleObject" Target="../embeddings/oleObject32.bin"/><Relationship Id="rId5" Type="http://schemas.openxmlformats.org/officeDocument/2006/relationships/slideLayout" Target="../slideLayouts/slideLayout16.xml"/><Relationship Id="rId4" Type="http://schemas.openxmlformats.org/officeDocument/2006/relationships/tags" Target="../tags/tag4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tags" Target="../tags/tag449.xml"/><Relationship Id="rId3" Type="http://schemas.openxmlformats.org/officeDocument/2006/relationships/tags" Target="../tags/tag444.xml"/><Relationship Id="rId7" Type="http://schemas.openxmlformats.org/officeDocument/2006/relationships/tags" Target="../tags/tag448.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slideLayout" Target="../slideLayouts/slideLayout17.xml"/><Relationship Id="rId5" Type="http://schemas.openxmlformats.org/officeDocument/2006/relationships/tags" Target="../tags/tag446.xml"/><Relationship Id="rId10" Type="http://schemas.openxmlformats.org/officeDocument/2006/relationships/tags" Target="../tags/tag451.xml"/><Relationship Id="rId4" Type="http://schemas.openxmlformats.org/officeDocument/2006/relationships/tags" Target="../tags/tag445.xml"/><Relationship Id="rId9" Type="http://schemas.openxmlformats.org/officeDocument/2006/relationships/tags" Target="../tags/tag450.xml"/></Relationships>
</file>

<file path=ppt/slides/_rels/slide29.xml.rels><?xml version="1.0" encoding="UTF-8" standalone="yes"?>
<Relationships xmlns="http://schemas.openxmlformats.org/package/2006/relationships"><Relationship Id="rId8" Type="http://schemas.openxmlformats.org/officeDocument/2006/relationships/tags" Target="../tags/tag459.xml"/><Relationship Id="rId3" Type="http://schemas.openxmlformats.org/officeDocument/2006/relationships/tags" Target="../tags/tag454.xml"/><Relationship Id="rId7" Type="http://schemas.openxmlformats.org/officeDocument/2006/relationships/tags" Target="../tags/tag458.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slideLayout" Target="../slideLayouts/slideLayout17.xml"/><Relationship Id="rId5" Type="http://schemas.openxmlformats.org/officeDocument/2006/relationships/tags" Target="../tags/tag456.xml"/><Relationship Id="rId10" Type="http://schemas.openxmlformats.org/officeDocument/2006/relationships/tags" Target="../tags/tag461.xml"/><Relationship Id="rId4" Type="http://schemas.openxmlformats.org/officeDocument/2006/relationships/tags" Target="../tags/tag455.xml"/><Relationship Id="rId9" Type="http://schemas.openxmlformats.org/officeDocument/2006/relationships/tags" Target="../tags/tag460.xml"/></Relationships>
</file>

<file path=ppt/slides/_rels/slide3.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notesSlide" Target="../notesSlides/notesSlide2.xml"/><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slideLayout" Target="../slideLayouts/slideLayout29.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image" Target="../media/image6.jpeg"/><Relationship Id="rId1" Type="http://schemas.openxmlformats.org/officeDocument/2006/relationships/vmlDrawing" Target="../drawings/vmlDrawing15.v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image" Target="../media/image5.jpeg"/><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oleObject" Target="../embeddings/oleObject15.bin"/><Relationship Id="rId30"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tags" Target="../tags/tag469.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slideLayout" Target="../slideLayouts/slideLayout17.xml"/><Relationship Id="rId5" Type="http://schemas.openxmlformats.org/officeDocument/2006/relationships/tags" Target="../tags/tag466.xml"/><Relationship Id="rId10" Type="http://schemas.openxmlformats.org/officeDocument/2006/relationships/tags" Target="../tags/tag471.xml"/><Relationship Id="rId4" Type="http://schemas.openxmlformats.org/officeDocument/2006/relationships/tags" Target="../tags/tag465.xml"/><Relationship Id="rId9" Type="http://schemas.openxmlformats.org/officeDocument/2006/relationships/tags" Target="../tags/tag470.xml"/></Relationships>
</file>

<file path=ppt/slides/_rels/slide31.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slideLayout" Target="../slideLayouts/slideLayout17.xml"/><Relationship Id="rId5" Type="http://schemas.openxmlformats.org/officeDocument/2006/relationships/tags" Target="../tags/tag476.xml"/><Relationship Id="rId10" Type="http://schemas.openxmlformats.org/officeDocument/2006/relationships/tags" Target="../tags/tag481.xml"/><Relationship Id="rId4" Type="http://schemas.openxmlformats.org/officeDocument/2006/relationships/tags" Target="../tags/tag475.xml"/><Relationship Id="rId9" Type="http://schemas.openxmlformats.org/officeDocument/2006/relationships/tags" Target="../tags/tag480.xml"/></Relationships>
</file>

<file path=ppt/slides/_rels/slide32.xml.rels><?xml version="1.0" encoding="UTF-8" standalone="yes"?>
<Relationships xmlns="http://schemas.openxmlformats.org/package/2006/relationships"><Relationship Id="rId8" Type="http://schemas.openxmlformats.org/officeDocument/2006/relationships/tags" Target="../tags/tag489.xml"/><Relationship Id="rId3" Type="http://schemas.openxmlformats.org/officeDocument/2006/relationships/tags" Target="../tags/tag484.xml"/><Relationship Id="rId7" Type="http://schemas.openxmlformats.org/officeDocument/2006/relationships/tags" Target="../tags/tag488.xml"/><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slideLayout" Target="../slideLayouts/slideLayout17.xml"/><Relationship Id="rId5" Type="http://schemas.openxmlformats.org/officeDocument/2006/relationships/tags" Target="../tags/tag486.xml"/><Relationship Id="rId10" Type="http://schemas.openxmlformats.org/officeDocument/2006/relationships/tags" Target="../tags/tag491.xml"/><Relationship Id="rId4" Type="http://schemas.openxmlformats.org/officeDocument/2006/relationships/tags" Target="../tags/tag485.xml"/><Relationship Id="rId9" Type="http://schemas.openxmlformats.org/officeDocument/2006/relationships/tags" Target="../tags/tag490.xml"/></Relationships>
</file>

<file path=ppt/slides/_rels/slide33.xml.rels><?xml version="1.0" encoding="UTF-8" standalone="yes"?>
<Relationships xmlns="http://schemas.openxmlformats.org/package/2006/relationships"><Relationship Id="rId8" Type="http://schemas.openxmlformats.org/officeDocument/2006/relationships/tags" Target="../tags/tag499.xml"/><Relationship Id="rId3" Type="http://schemas.openxmlformats.org/officeDocument/2006/relationships/tags" Target="../tags/tag494.xml"/><Relationship Id="rId7" Type="http://schemas.openxmlformats.org/officeDocument/2006/relationships/tags" Target="../tags/tag498.xml"/><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tags" Target="../tags/tag497.xml"/><Relationship Id="rId11" Type="http://schemas.openxmlformats.org/officeDocument/2006/relationships/slideLayout" Target="../slideLayouts/slideLayout17.xml"/><Relationship Id="rId5" Type="http://schemas.openxmlformats.org/officeDocument/2006/relationships/tags" Target="../tags/tag496.xml"/><Relationship Id="rId10" Type="http://schemas.openxmlformats.org/officeDocument/2006/relationships/tags" Target="../tags/tag501.xml"/><Relationship Id="rId4" Type="http://schemas.openxmlformats.org/officeDocument/2006/relationships/tags" Target="../tags/tag495.xml"/><Relationship Id="rId9" Type="http://schemas.openxmlformats.org/officeDocument/2006/relationships/tags" Target="../tags/tag500.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202.xml"/><Relationship Id="rId7" Type="http://schemas.openxmlformats.org/officeDocument/2006/relationships/oleObject" Target="../embeddings/oleObject16.bin"/><Relationship Id="rId12" Type="http://schemas.openxmlformats.org/officeDocument/2006/relationships/image" Target="../media/image12.png"/><Relationship Id="rId2" Type="http://schemas.openxmlformats.org/officeDocument/2006/relationships/tags" Target="../tags/tag201.xml"/><Relationship Id="rId1" Type="http://schemas.openxmlformats.org/officeDocument/2006/relationships/vmlDrawing" Target="../drawings/vmlDrawing16.vml"/><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tags" Target="../tags/tag203.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05.xml"/><Relationship Id="rId7" Type="http://schemas.openxmlformats.org/officeDocument/2006/relationships/slideLayout" Target="../slideLayouts/slideLayout29.xml"/><Relationship Id="rId2" Type="http://schemas.openxmlformats.org/officeDocument/2006/relationships/tags" Target="../tags/tag204.xml"/><Relationship Id="rId1" Type="http://schemas.openxmlformats.org/officeDocument/2006/relationships/vmlDrawing" Target="../drawings/vmlDrawing17.v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9"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tags" Target="../tags/tag233.xml"/><Relationship Id="rId39" Type="http://schemas.openxmlformats.org/officeDocument/2006/relationships/tags" Target="../tags/tag246.xml"/><Relationship Id="rId3" Type="http://schemas.openxmlformats.org/officeDocument/2006/relationships/tags" Target="../tags/tag210.xml"/><Relationship Id="rId21" Type="http://schemas.openxmlformats.org/officeDocument/2006/relationships/tags" Target="../tags/tag228.xml"/><Relationship Id="rId34" Type="http://schemas.openxmlformats.org/officeDocument/2006/relationships/tags" Target="../tags/tag241.xml"/><Relationship Id="rId42" Type="http://schemas.openxmlformats.org/officeDocument/2006/relationships/oleObject" Target="../embeddings/oleObject18.bin"/><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tags" Target="../tags/tag240.xml"/><Relationship Id="rId38" Type="http://schemas.openxmlformats.org/officeDocument/2006/relationships/tags" Target="../tags/tag245.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tags" Target="../tags/tag236.xml"/><Relationship Id="rId41" Type="http://schemas.openxmlformats.org/officeDocument/2006/relationships/notesSlide" Target="../notesSlides/notesSlide5.xml"/><Relationship Id="rId1" Type="http://schemas.openxmlformats.org/officeDocument/2006/relationships/vmlDrawing" Target="../drawings/vmlDrawing18.v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tags" Target="../tags/tag231.xml"/><Relationship Id="rId32" Type="http://schemas.openxmlformats.org/officeDocument/2006/relationships/tags" Target="../tags/tag239.xml"/><Relationship Id="rId37" Type="http://schemas.openxmlformats.org/officeDocument/2006/relationships/tags" Target="../tags/tag244.xml"/><Relationship Id="rId40" Type="http://schemas.openxmlformats.org/officeDocument/2006/relationships/slideLayout" Target="../slideLayouts/slideLayout29.xml"/><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tags" Target="../tags/tag235.xml"/><Relationship Id="rId36" Type="http://schemas.openxmlformats.org/officeDocument/2006/relationships/tags" Target="../tags/tag243.xml"/><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tags" Target="../tags/tag238.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tags" Target="../tags/tag234.xml"/><Relationship Id="rId30" Type="http://schemas.openxmlformats.org/officeDocument/2006/relationships/tags" Target="../tags/tag237.xml"/><Relationship Id="rId35" Type="http://schemas.openxmlformats.org/officeDocument/2006/relationships/tags" Target="../tags/tag242.xml"/></Relationships>
</file>

<file path=ppt/slides/_rels/slide7.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 Type="http://schemas.openxmlformats.org/officeDocument/2006/relationships/tags" Target="../tags/tag248.xml"/><Relationship Id="rId21" Type="http://schemas.openxmlformats.org/officeDocument/2006/relationships/tags" Target="../tags/tag266.xml"/><Relationship Id="rId34" Type="http://schemas.openxmlformats.org/officeDocument/2006/relationships/oleObject" Target="../embeddings/oleObject21.bin"/><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oleObject" Target="../embeddings/oleObject20.bin"/><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1" Type="http://schemas.openxmlformats.org/officeDocument/2006/relationships/vmlDrawing" Target="../drawings/vmlDrawing19.v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oleObject" Target="../embeddings/oleObject19.bin"/><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slideLayout" Target="../slideLayouts/slideLayout29.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s>
</file>

<file path=ppt/slides/_rels/slide8.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9" Type="http://schemas.openxmlformats.org/officeDocument/2006/relationships/oleObject" Target="../embeddings/oleObject23.bin"/><Relationship Id="rId3" Type="http://schemas.openxmlformats.org/officeDocument/2006/relationships/tags" Target="../tags/tag277.xml"/><Relationship Id="rId21" Type="http://schemas.openxmlformats.org/officeDocument/2006/relationships/tags" Target="../tags/tag295.xml"/><Relationship Id="rId34" Type="http://schemas.openxmlformats.org/officeDocument/2006/relationships/tags" Target="../tags/tag308.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tags" Target="../tags/tag307.xml"/><Relationship Id="rId38" Type="http://schemas.openxmlformats.org/officeDocument/2006/relationships/oleObject" Target="../embeddings/oleObject22.bin"/><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29" Type="http://schemas.openxmlformats.org/officeDocument/2006/relationships/tags" Target="../tags/tag303.xml"/><Relationship Id="rId1" Type="http://schemas.openxmlformats.org/officeDocument/2006/relationships/vmlDrawing" Target="../drawings/vmlDrawing20.v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tags" Target="../tags/tag306.xml"/><Relationship Id="rId37" Type="http://schemas.openxmlformats.org/officeDocument/2006/relationships/slideLayout" Target="../slideLayouts/slideLayout29.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36" Type="http://schemas.openxmlformats.org/officeDocument/2006/relationships/tags" Target="../tags/tag310.xml"/><Relationship Id="rId10" Type="http://schemas.openxmlformats.org/officeDocument/2006/relationships/tags" Target="../tags/tag284.xml"/><Relationship Id="rId19" Type="http://schemas.openxmlformats.org/officeDocument/2006/relationships/tags" Target="../tags/tag293.xml"/><Relationship Id="rId31" Type="http://schemas.openxmlformats.org/officeDocument/2006/relationships/tags" Target="../tags/tag305.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35" Type="http://schemas.openxmlformats.org/officeDocument/2006/relationships/tags" Target="../tags/tag309.xml"/></Relationships>
</file>

<file path=ppt/slides/_rels/slide9.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oleObject" Target="../embeddings/oleObject24.bin"/><Relationship Id="rId2" Type="http://schemas.openxmlformats.org/officeDocument/2006/relationships/tags" Target="../tags/tag311.xml"/><Relationship Id="rId1" Type="http://schemas.openxmlformats.org/officeDocument/2006/relationships/vmlDrawing" Target="../drawings/vmlDrawing21.vml"/><Relationship Id="rId6" Type="http://schemas.openxmlformats.org/officeDocument/2006/relationships/slideLayout" Target="../slideLayouts/slideLayout29.xml"/><Relationship Id="rId5" Type="http://schemas.openxmlformats.org/officeDocument/2006/relationships/tags" Target="../tags/tag314.xml"/><Relationship Id="rId4" Type="http://schemas.openxmlformats.org/officeDocument/2006/relationships/tags" Target="../tags/tag3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77" name="AutoShape 165" hidden="1"/>
          <p:cNvGraphicFramePr>
            <a:graphicFrameLocks/>
          </p:cNvGraphicFramePr>
          <p:nvPr>
            <p:extLst>
              <p:ext uri="{D42A27DB-BD31-4B8C-83A1-F6EECF244321}">
                <p14:modId xmlns:p14="http://schemas.microsoft.com/office/powerpoint/2010/main" xmlns="" val="4148783949"/>
              </p:ext>
            </p:extLst>
          </p:nvPr>
        </p:nvGraphicFramePr>
        <p:xfrm>
          <a:off x="0" y="0"/>
          <a:ext cx="158750" cy="158750"/>
        </p:xfrm>
        <a:graphic>
          <a:graphicData uri="http://schemas.openxmlformats.org/presentationml/2006/ole">
            <p:oleObj spid="_x0000_s549979" name="think-cell Slide" r:id="rId11" imgW="0" imgH="0" progId="">
              <p:embed/>
            </p:oleObj>
          </a:graphicData>
        </a:graphic>
      </p:graphicFrame>
      <p:sp>
        <p:nvSpPr>
          <p:cNvPr id="13478" name="Rectangle 2"/>
          <p:cNvSpPr>
            <a:spLocks noGrp="1" noChangeArrowheads="1"/>
          </p:cNvSpPr>
          <p:nvPr>
            <p:ph type="ctrTitle"/>
            <p:custDataLst>
              <p:tags r:id="rId2"/>
            </p:custDataLst>
          </p:nvPr>
        </p:nvSpPr>
        <p:spPr bwMode="gray">
          <a:xfrm>
            <a:off x="2640013" y="2255838"/>
            <a:ext cx="4935537" cy="984885"/>
          </a:xfrm>
        </p:spPr>
        <p:txBody>
          <a:bodyPr/>
          <a:lstStyle/>
          <a:p>
            <a:pPr eaLnBrk="1" hangingPunct="1"/>
            <a:r>
              <a:rPr lang="en-US" dirty="0" smtClean="0"/>
              <a:t>California Dairy Future Task Force</a:t>
            </a:r>
          </a:p>
        </p:txBody>
      </p:sp>
      <p:sp>
        <p:nvSpPr>
          <p:cNvPr id="13479" name="TitleTopPlaceholder"/>
          <p:cNvSpPr>
            <a:spLocks noChangeArrowheads="1"/>
          </p:cNvSpPr>
          <p:nvPr>
            <p:custDataLst>
              <p:tags r:id="rId3"/>
            </p:custDataLst>
          </p:nvPr>
        </p:nvSpPr>
        <p:spPr bwMode="gray">
          <a:xfrm>
            <a:off x="0" y="0"/>
            <a:ext cx="2289175" cy="2238375"/>
          </a:xfrm>
          <a:prstGeom prst="rect">
            <a:avLst/>
          </a:prstGeom>
          <a:solidFill>
            <a:srgbClr val="91AFFF"/>
          </a:solidFill>
          <a:ln w="9525">
            <a:noFill/>
            <a:miter lim="800000"/>
            <a:headEnd/>
            <a:tailEnd/>
          </a:ln>
        </p:spPr>
        <p:txBody>
          <a:bodyPr wrap="none" anchor="ctr"/>
          <a:lstStyle/>
          <a:p>
            <a:endParaRPr lang="en-US">
              <a:solidFill>
                <a:srgbClr val="000000"/>
              </a:solidFill>
            </a:endParaRPr>
          </a:p>
        </p:txBody>
      </p:sp>
      <p:sp>
        <p:nvSpPr>
          <p:cNvPr id="13480" name="TitleBottomPlaceholder"/>
          <p:cNvSpPr>
            <a:spLocks noChangeArrowheads="1"/>
          </p:cNvSpPr>
          <p:nvPr>
            <p:custDataLst>
              <p:tags r:id="rId4"/>
            </p:custDataLst>
          </p:nvPr>
        </p:nvSpPr>
        <p:spPr bwMode="gray">
          <a:xfrm>
            <a:off x="0" y="2238375"/>
            <a:ext cx="2289175" cy="4484688"/>
          </a:xfrm>
          <a:prstGeom prst="rect">
            <a:avLst/>
          </a:prstGeom>
          <a:solidFill>
            <a:srgbClr val="0065CC"/>
          </a:solidFill>
          <a:ln w="9525">
            <a:noFill/>
            <a:miter lim="800000"/>
            <a:headEnd/>
            <a:tailEnd/>
          </a:ln>
        </p:spPr>
        <p:txBody>
          <a:bodyPr wrap="none" anchor="ctr">
            <a:noAutofit/>
          </a:bodyPr>
          <a:lstStyle/>
          <a:p>
            <a:endParaRPr lang="en-US">
              <a:solidFill>
                <a:srgbClr val="000000"/>
              </a:solidFill>
            </a:endParaRPr>
          </a:p>
        </p:txBody>
      </p:sp>
      <p:sp>
        <p:nvSpPr>
          <p:cNvPr id="13481" name="Rectangle 6"/>
          <p:cNvSpPr>
            <a:spLocks noChangeArrowheads="1"/>
          </p:cNvSpPr>
          <p:nvPr>
            <p:custDataLst>
              <p:tags r:id="rId5"/>
            </p:custDataLst>
          </p:nvPr>
        </p:nvSpPr>
        <p:spPr bwMode="gray">
          <a:xfrm>
            <a:off x="0" y="0"/>
            <a:ext cx="8958263" cy="6721475"/>
          </a:xfrm>
          <a:prstGeom prst="rect">
            <a:avLst/>
          </a:prstGeom>
          <a:noFill/>
          <a:ln w="3175">
            <a:solidFill>
              <a:srgbClr val="000000"/>
            </a:solidFill>
            <a:miter lim="800000"/>
            <a:headEnd/>
            <a:tailEnd/>
          </a:ln>
        </p:spPr>
        <p:txBody>
          <a:bodyPr wrap="none" anchor="ctr"/>
          <a:lstStyle/>
          <a:p>
            <a:endParaRPr lang="en-US">
              <a:solidFill>
                <a:srgbClr val="000000"/>
              </a:solidFill>
            </a:endParaRPr>
          </a:p>
        </p:txBody>
      </p:sp>
      <p:sp>
        <p:nvSpPr>
          <p:cNvPr id="13482" name="McK Date"/>
          <p:cNvSpPr txBox="1">
            <a:spLocks noChangeArrowheads="1"/>
          </p:cNvSpPr>
          <p:nvPr>
            <p:custDataLst>
              <p:tags r:id="rId6"/>
            </p:custDataLst>
          </p:nvPr>
        </p:nvSpPr>
        <p:spPr bwMode="gray">
          <a:xfrm>
            <a:off x="2640013" y="5199063"/>
            <a:ext cx="4935537" cy="215444"/>
          </a:xfrm>
          <a:prstGeom prst="rect">
            <a:avLst/>
          </a:prstGeom>
          <a:noFill/>
          <a:ln w="9525">
            <a:noFill/>
            <a:miter lim="800000"/>
            <a:headEnd/>
            <a:tailEnd/>
          </a:ln>
        </p:spPr>
        <p:txBody>
          <a:bodyPr lIns="0" tIns="0" rIns="0" bIns="0">
            <a:spAutoFit/>
          </a:bodyPr>
          <a:lstStyle/>
          <a:p>
            <a:r>
              <a:rPr lang="en-US" altLang="zh-CN" dirty="0" smtClean="0"/>
              <a:t>February 6, 2013</a:t>
            </a:r>
            <a:endParaRPr lang="en-US" altLang="zh-CN" dirty="0"/>
          </a:p>
        </p:txBody>
      </p:sp>
      <p:sp>
        <p:nvSpPr>
          <p:cNvPr id="13483" name="McK Disclaimer"/>
          <p:cNvSpPr>
            <a:spLocks noChangeArrowheads="1"/>
          </p:cNvSpPr>
          <p:nvPr>
            <p:custDataLst>
              <p:tags r:id="rId7"/>
            </p:custDataLst>
          </p:nvPr>
        </p:nvSpPr>
        <p:spPr bwMode="gray">
          <a:xfrm>
            <a:off x="2640013" y="5842000"/>
            <a:ext cx="4408487" cy="244475"/>
          </a:xfrm>
          <a:prstGeom prst="rect">
            <a:avLst/>
          </a:prstGeom>
          <a:noFill/>
          <a:ln w="9525">
            <a:noFill/>
            <a:miter lim="800000"/>
            <a:headEnd/>
            <a:tailEnd/>
          </a:ln>
        </p:spPr>
        <p:txBody>
          <a:bodyPr lIns="0" tIns="0" rIns="0" bIns="0" anchor="b">
            <a:spAutoFit/>
          </a:bodyPr>
          <a:lstStyle/>
          <a:p>
            <a:pPr defTabSz="804863"/>
            <a:r>
              <a:rPr lang="en-US" altLang="zh-CN" sz="800">
                <a:solidFill>
                  <a:srgbClr val="000000"/>
                </a:solidFill>
                <a:ea typeface="SimSun" pitchFamily="2" charset="-122"/>
              </a:rPr>
              <a:t>CONFIDENTIAL AND PROPRIETARY</a:t>
            </a:r>
          </a:p>
          <a:p>
            <a:pPr defTabSz="804863"/>
            <a:r>
              <a:rPr lang="en-US" altLang="zh-CN" sz="800">
                <a:solidFill>
                  <a:srgbClr val="000000"/>
                </a:solidFill>
                <a:ea typeface="SimSun" pitchFamily="2" charset="-122"/>
              </a:rPr>
              <a:t>Any use of this material without specific permission of McKinsey &amp; Company is strictly prohibited</a:t>
            </a:r>
          </a:p>
        </p:txBody>
      </p:sp>
      <p:sp>
        <p:nvSpPr>
          <p:cNvPr id="13484" name="McK Document type"/>
          <p:cNvSpPr txBox="1">
            <a:spLocks noChangeArrowheads="1"/>
          </p:cNvSpPr>
          <p:nvPr>
            <p:custDataLst>
              <p:tags r:id="rId8"/>
            </p:custDataLst>
          </p:nvPr>
        </p:nvSpPr>
        <p:spPr bwMode="auto">
          <a:xfrm>
            <a:off x="2640013" y="4931231"/>
            <a:ext cx="4935537" cy="215444"/>
          </a:xfrm>
          <a:prstGeom prst="rect">
            <a:avLst/>
          </a:prstGeom>
          <a:noFill/>
          <a:ln w="9525">
            <a:noFill/>
            <a:miter lim="800000"/>
            <a:headEnd/>
            <a:tailEnd/>
          </a:ln>
        </p:spPr>
        <p:txBody>
          <a:bodyPr lIns="0" tIns="0" rIns="0" bIns="0" anchor="b">
            <a:spAutoFit/>
          </a:bodyPr>
          <a:lstStyle/>
          <a:p>
            <a:r>
              <a:rPr lang="en-US" dirty="0" smtClean="0"/>
              <a:t>DRAFT Discussion Document</a:t>
            </a:r>
            <a:endParaRPr lang="en-US" dirty="0"/>
          </a:p>
        </p:txBody>
      </p:sp>
      <p:pic>
        <p:nvPicPr>
          <p:cNvPr id="3" name="Picture 2"/>
          <p:cNvPicPr>
            <a:picLocks/>
          </p:cNvPicPr>
          <p:nvPr/>
        </p:nvPicPr>
        <p:blipFill>
          <a:blip r:embed="rId12" cstate="print">
            <a:extLst>
              <a:ext uri="{28A0092B-C50C-407E-A947-70E740481C1C}">
                <a14:useLocalDpi xmlns:a14="http://schemas.microsoft.com/office/drawing/2010/main" xmlns="" val="0"/>
              </a:ext>
            </a:extLst>
          </a:blip>
          <a:stretch>
            <a:fillRect/>
          </a:stretch>
        </p:blipFill>
        <p:spPr>
          <a:xfrm>
            <a:off x="0" y="2238375"/>
            <a:ext cx="2289175" cy="4484688"/>
          </a:xfrm>
          <a:prstGeom prst="rect">
            <a:avLst/>
          </a:prstGeom>
        </p:spPr>
      </p:pic>
    </p:spTree>
    <p:extLst>
      <p:ext uri="{BB962C8B-B14F-4D97-AF65-F5344CB8AC3E}">
        <p14:creationId xmlns:p14="http://schemas.microsoft.com/office/powerpoint/2010/main" xmlns="" val="7626101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roles going forward</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z="1400" smtClean="0"/>
              <a:pPr>
                <a:defRPr/>
              </a:pPr>
              <a:t>9</a:t>
            </a:fld>
            <a:endParaRPr lang="en-US" sz="1400" dirty="0"/>
          </a:p>
        </p:txBody>
      </p:sp>
      <p:sp>
        <p:nvSpPr>
          <p:cNvPr id="4" name="TextBox 5"/>
          <p:cNvSpPr txBox="1">
            <a:spLocks/>
          </p:cNvSpPr>
          <p:nvPr>
            <p:custDataLst>
              <p:tags r:id="rId1"/>
            </p:custDataLst>
          </p:nvPr>
        </p:nvSpPr>
        <p:spPr>
          <a:xfrm>
            <a:off x="222834" y="1068864"/>
            <a:ext cx="1828800" cy="579585"/>
          </a:xfrm>
          <a:prstGeom prst="rect">
            <a:avLst/>
          </a:prstGeom>
          <a:solidFill>
            <a:schemeClr val="accent1"/>
          </a:solidFill>
          <a:ln w="9525">
            <a:solidFill>
              <a:schemeClr val="accent6"/>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smtClean="0"/>
              <a:t>Task Force</a:t>
            </a:r>
            <a:endParaRPr lang="en-US" b="1" dirty="0"/>
          </a:p>
        </p:txBody>
      </p:sp>
      <p:sp>
        <p:nvSpPr>
          <p:cNvPr id="8" name="Rectangle 45"/>
          <p:cNvSpPr txBox="1"/>
          <p:nvPr>
            <p:custDataLst>
              <p:tags r:id="rId2"/>
            </p:custDataLst>
          </p:nvPr>
        </p:nvSpPr>
        <p:spPr>
          <a:xfrm>
            <a:off x="2175093" y="1068864"/>
            <a:ext cx="2223912" cy="1077218"/>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buSzTx/>
              <a:buNone/>
            </a:pPr>
            <a:r>
              <a:rPr lang="en-US" dirty="0"/>
              <a:t>Larger group of active industry </a:t>
            </a:r>
            <a:r>
              <a:rPr lang="en-US" dirty="0" smtClean="0"/>
              <a:t>individuals from </a:t>
            </a:r>
            <a:r>
              <a:rPr lang="en-US" dirty="0"/>
              <a:t>across the </a:t>
            </a:r>
            <a:r>
              <a:rPr lang="en-US" dirty="0" smtClean="0"/>
              <a:t>spectrum with direct personal  stake in the industry</a:t>
            </a:r>
            <a:endParaRPr lang="en-US" dirty="0"/>
          </a:p>
        </p:txBody>
      </p:sp>
      <p:sp>
        <p:nvSpPr>
          <p:cNvPr id="9" name="Rectangle 45"/>
          <p:cNvSpPr txBox="1"/>
          <p:nvPr>
            <p:custDataLst>
              <p:tags r:id="rId3"/>
            </p:custDataLst>
          </p:nvPr>
        </p:nvSpPr>
        <p:spPr>
          <a:xfrm>
            <a:off x="4561903" y="1068864"/>
            <a:ext cx="4211393" cy="1077218"/>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Set high level direction</a:t>
            </a:r>
          </a:p>
          <a:p>
            <a:pPr lvl="1"/>
            <a:r>
              <a:rPr lang="en-US" dirty="0"/>
              <a:t>Generate ideas</a:t>
            </a:r>
          </a:p>
          <a:p>
            <a:pPr lvl="1"/>
            <a:r>
              <a:rPr lang="en-US" dirty="0"/>
              <a:t>Give input and feedback on proposed solutions</a:t>
            </a:r>
          </a:p>
          <a:p>
            <a:pPr lvl="1"/>
            <a:r>
              <a:rPr lang="en-US" dirty="0" smtClean="0"/>
              <a:t>Ambassadors- provide two </a:t>
            </a:r>
            <a:r>
              <a:rPr lang="en-US" dirty="0"/>
              <a:t>way communication with the </a:t>
            </a:r>
            <a:r>
              <a:rPr lang="en-US" dirty="0" smtClean="0"/>
              <a:t>industry</a:t>
            </a:r>
            <a:endParaRPr lang="en-US" dirty="0"/>
          </a:p>
        </p:txBody>
      </p:sp>
      <p:sp>
        <p:nvSpPr>
          <p:cNvPr id="5" name="TextBox 5"/>
          <p:cNvSpPr txBox="1">
            <a:spLocks/>
          </p:cNvSpPr>
          <p:nvPr>
            <p:custDataLst>
              <p:tags r:id="rId4"/>
            </p:custDataLst>
          </p:nvPr>
        </p:nvSpPr>
        <p:spPr>
          <a:xfrm>
            <a:off x="222834" y="2297828"/>
            <a:ext cx="1828800" cy="579585"/>
          </a:xfrm>
          <a:prstGeom prst="rect">
            <a:avLst/>
          </a:prstGeom>
          <a:solidFill>
            <a:schemeClr val="accent1"/>
          </a:solidFill>
          <a:ln w="9525">
            <a:solidFill>
              <a:schemeClr val="accent6"/>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smtClean="0"/>
              <a:t>Steering Group</a:t>
            </a:r>
            <a:endParaRPr lang="en-US" b="1" dirty="0"/>
          </a:p>
        </p:txBody>
      </p:sp>
      <p:sp>
        <p:nvSpPr>
          <p:cNvPr id="10" name="Rectangle 45"/>
          <p:cNvSpPr txBox="1"/>
          <p:nvPr>
            <p:custDataLst>
              <p:tags r:id="rId5"/>
            </p:custDataLst>
          </p:nvPr>
        </p:nvSpPr>
        <p:spPr>
          <a:xfrm>
            <a:off x="2175093" y="2297828"/>
            <a:ext cx="2223912" cy="86177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t>Smaller group of industry leaders focused on </a:t>
            </a:r>
            <a:r>
              <a:rPr lang="en-US" dirty="0" smtClean="0"/>
              <a:t>California with formal roles/connection to </a:t>
            </a:r>
            <a:endParaRPr lang="en-US" dirty="0"/>
          </a:p>
        </p:txBody>
      </p:sp>
      <p:sp>
        <p:nvSpPr>
          <p:cNvPr id="11" name="Rectangle 45"/>
          <p:cNvSpPr txBox="1"/>
          <p:nvPr>
            <p:custDataLst>
              <p:tags r:id="rId6"/>
            </p:custDataLst>
          </p:nvPr>
        </p:nvSpPr>
        <p:spPr>
          <a:xfrm>
            <a:off x="4561903" y="2297828"/>
            <a:ext cx="4211393" cy="86177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Translate high level direction from Task Force into specific </a:t>
            </a:r>
            <a:r>
              <a:rPr lang="en-US" dirty="0" smtClean="0"/>
              <a:t>action and keep the effort moving</a:t>
            </a:r>
            <a:endParaRPr lang="en-US" dirty="0"/>
          </a:p>
          <a:p>
            <a:pPr lvl="1"/>
            <a:r>
              <a:rPr lang="en-US" dirty="0"/>
              <a:t>Integrate Working Group research and analysis</a:t>
            </a:r>
          </a:p>
          <a:p>
            <a:pPr lvl="1"/>
            <a:r>
              <a:rPr lang="en-US" dirty="0"/>
              <a:t>Bring forward holistic </a:t>
            </a:r>
            <a:r>
              <a:rPr lang="en-US" dirty="0" smtClean="0"/>
              <a:t>solutions, strategic direction</a:t>
            </a:r>
            <a:endParaRPr lang="en-US" dirty="0"/>
          </a:p>
        </p:txBody>
      </p:sp>
      <p:sp>
        <p:nvSpPr>
          <p:cNvPr id="7" name="TextBox 5"/>
          <p:cNvSpPr txBox="1">
            <a:spLocks/>
          </p:cNvSpPr>
          <p:nvPr>
            <p:custDataLst>
              <p:tags r:id="rId7"/>
            </p:custDataLst>
          </p:nvPr>
        </p:nvSpPr>
        <p:spPr>
          <a:xfrm>
            <a:off x="222834" y="4543096"/>
            <a:ext cx="1828800" cy="579585"/>
          </a:xfrm>
          <a:prstGeom prst="rect">
            <a:avLst/>
          </a:prstGeom>
          <a:solidFill>
            <a:schemeClr val="accent1"/>
          </a:solidFill>
          <a:ln w="9525">
            <a:solidFill>
              <a:schemeClr val="accent6"/>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smtClean="0"/>
              <a:t>Dairy Advisory Committee</a:t>
            </a:r>
            <a:endParaRPr lang="en-US" b="1" dirty="0"/>
          </a:p>
        </p:txBody>
      </p:sp>
      <p:sp>
        <p:nvSpPr>
          <p:cNvPr id="12" name="Rectangle 45"/>
          <p:cNvSpPr txBox="1"/>
          <p:nvPr>
            <p:custDataLst>
              <p:tags r:id="rId8"/>
            </p:custDataLst>
          </p:nvPr>
        </p:nvSpPr>
        <p:spPr>
          <a:xfrm>
            <a:off x="2175093" y="4543096"/>
            <a:ext cx="2223912" cy="430887"/>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smtClean="0"/>
              <a:t>Existing Dairy Advisory Committee</a:t>
            </a:r>
            <a:endParaRPr lang="en-US" dirty="0"/>
          </a:p>
        </p:txBody>
      </p:sp>
      <p:sp>
        <p:nvSpPr>
          <p:cNvPr id="13" name="Rectangle 45"/>
          <p:cNvSpPr txBox="1"/>
          <p:nvPr>
            <p:custDataLst>
              <p:tags r:id="rId9"/>
            </p:custDataLst>
          </p:nvPr>
        </p:nvSpPr>
        <p:spPr>
          <a:xfrm>
            <a:off x="4561903" y="4543096"/>
            <a:ext cx="4211393" cy="64633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smtClean="0"/>
              <a:t>Provide oversight and accountability for public funds used to support this effort</a:t>
            </a:r>
          </a:p>
          <a:p>
            <a:pPr lvl="1"/>
            <a:r>
              <a:rPr lang="en-US" dirty="0" smtClean="0"/>
              <a:t>Provide input and feedback</a:t>
            </a:r>
            <a:endParaRPr lang="en-US" dirty="0"/>
          </a:p>
        </p:txBody>
      </p:sp>
      <p:sp>
        <p:nvSpPr>
          <p:cNvPr id="6" name="TextBox 5"/>
          <p:cNvSpPr txBox="1">
            <a:spLocks/>
          </p:cNvSpPr>
          <p:nvPr>
            <p:custDataLst>
              <p:tags r:id="rId10"/>
            </p:custDataLst>
          </p:nvPr>
        </p:nvSpPr>
        <p:spPr>
          <a:xfrm>
            <a:off x="222834" y="3420462"/>
            <a:ext cx="1828800" cy="579585"/>
          </a:xfrm>
          <a:prstGeom prst="rect">
            <a:avLst/>
          </a:prstGeom>
          <a:solidFill>
            <a:schemeClr val="accent1"/>
          </a:solidFill>
          <a:ln w="9525">
            <a:solidFill>
              <a:schemeClr val="accent6"/>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smtClean="0"/>
              <a:t>Working Groups</a:t>
            </a:r>
            <a:endParaRPr lang="en-US" b="1" dirty="0"/>
          </a:p>
        </p:txBody>
      </p:sp>
      <p:sp>
        <p:nvSpPr>
          <p:cNvPr id="14" name="Rectangle 45"/>
          <p:cNvSpPr txBox="1"/>
          <p:nvPr>
            <p:custDataLst>
              <p:tags r:id="rId11"/>
            </p:custDataLst>
          </p:nvPr>
        </p:nvSpPr>
        <p:spPr>
          <a:xfrm>
            <a:off x="2175093" y="3420462"/>
            <a:ext cx="2223912" cy="86177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buSzTx/>
              <a:buNone/>
            </a:pPr>
            <a:r>
              <a:rPr lang="en-US" dirty="0"/>
              <a:t>Technical experts with knowledge and experience in the detailed questions facing the </a:t>
            </a:r>
            <a:r>
              <a:rPr lang="en-US" dirty="0" smtClean="0"/>
              <a:t>CA Diary industry</a:t>
            </a:r>
            <a:endParaRPr lang="en-US" dirty="0"/>
          </a:p>
        </p:txBody>
      </p:sp>
      <p:sp>
        <p:nvSpPr>
          <p:cNvPr id="15" name="Rectangle 45"/>
          <p:cNvSpPr txBox="1"/>
          <p:nvPr>
            <p:custDataLst>
              <p:tags r:id="rId12"/>
            </p:custDataLst>
          </p:nvPr>
        </p:nvSpPr>
        <p:spPr>
          <a:xfrm>
            <a:off x="4561903" y="3420462"/>
            <a:ext cx="4211393" cy="86177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a:t>Conduct research and analysis on detailed questions related to each strategic pillar</a:t>
            </a:r>
          </a:p>
          <a:p>
            <a:pPr lvl="1"/>
            <a:r>
              <a:rPr lang="en-US" dirty="0"/>
              <a:t>Identify options, benefits, risks, impact and actions </a:t>
            </a:r>
            <a:r>
              <a:rPr lang="en-US" dirty="0" smtClean="0"/>
              <a:t>required</a:t>
            </a:r>
            <a:endParaRPr lang="en-US" dirty="0"/>
          </a:p>
        </p:txBody>
      </p:sp>
      <p:grpSp>
        <p:nvGrpSpPr>
          <p:cNvPr id="16" name="Group 6"/>
          <p:cNvGrpSpPr>
            <a:grpSpLocks/>
          </p:cNvGrpSpPr>
          <p:nvPr/>
        </p:nvGrpSpPr>
        <p:grpSpPr bwMode="auto">
          <a:xfrm>
            <a:off x="2175092" y="646720"/>
            <a:ext cx="2034820" cy="234574"/>
            <a:chOff x="915" y="882"/>
            <a:chExt cx="2686" cy="148"/>
          </a:xfrm>
        </p:grpSpPr>
        <p:cxnSp>
          <p:nvCxnSpPr>
            <p:cNvPr id="17"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882"/>
              <a:ext cx="2686" cy="14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b="1" dirty="0" smtClean="0">
                  <a:latin typeface="+mn-lt"/>
                </a:rPr>
                <a:t>Description</a:t>
              </a:r>
              <a:endParaRPr lang="en-US" dirty="0">
                <a:solidFill>
                  <a:srgbClr val="808080"/>
                </a:solidFill>
                <a:latin typeface="+mn-lt"/>
              </a:endParaRPr>
            </a:p>
          </p:txBody>
        </p:sp>
      </p:grpSp>
      <p:cxnSp>
        <p:nvCxnSpPr>
          <p:cNvPr id="20" name="AutoShape 249"/>
          <p:cNvCxnSpPr>
            <a:cxnSpLocks noChangeShapeType="1"/>
            <a:stCxn id="21" idx="4"/>
          </p:cNvCxnSpPr>
          <p:nvPr/>
        </p:nvCxnSpPr>
        <p:spPr bwMode="auto">
          <a:xfrm>
            <a:off x="4561903" y="881296"/>
            <a:ext cx="4211393" cy="0"/>
          </a:xfrm>
          <a:prstGeom prst="straightConnector1">
            <a:avLst/>
          </a:prstGeom>
          <a:noFill/>
          <a:ln w="952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AutoShape 250"/>
          <p:cNvSpPr>
            <a:spLocks noChangeArrowheads="1"/>
          </p:cNvSpPr>
          <p:nvPr/>
        </p:nvSpPr>
        <p:spPr bwMode="auto">
          <a:xfrm>
            <a:off x="4561903" y="647386"/>
            <a:ext cx="3700091" cy="23391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b">
            <a:spAutoFit/>
          </a:bodyPr>
          <a:lstStyle/>
          <a:p>
            <a:r>
              <a:rPr lang="en-US" b="1" dirty="0" smtClean="0">
                <a:latin typeface="+mn-lt"/>
              </a:rPr>
              <a:t>Role</a:t>
            </a:r>
            <a:endParaRPr lang="en-US" dirty="0">
              <a:solidFill>
                <a:srgbClr val="808080"/>
              </a:solidFill>
              <a:latin typeface="+mn-lt"/>
            </a:endParaRPr>
          </a:p>
        </p:txBody>
      </p:sp>
      <p:sp>
        <p:nvSpPr>
          <p:cNvPr id="22" name="TextBox 5"/>
          <p:cNvSpPr txBox="1">
            <a:spLocks/>
          </p:cNvSpPr>
          <p:nvPr>
            <p:custDataLst>
              <p:tags r:id="rId13"/>
            </p:custDataLst>
          </p:nvPr>
        </p:nvSpPr>
        <p:spPr>
          <a:xfrm>
            <a:off x="222834" y="5544763"/>
            <a:ext cx="1828800" cy="579585"/>
          </a:xfrm>
          <a:prstGeom prst="rect">
            <a:avLst/>
          </a:prstGeom>
          <a:solidFill>
            <a:schemeClr val="accent1"/>
          </a:solidFill>
          <a:ln w="9525">
            <a:solidFill>
              <a:schemeClr val="accent6"/>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err="1" smtClean="0"/>
              <a:t>CDFA</a:t>
            </a:r>
            <a:endParaRPr lang="en-US" b="1" dirty="0"/>
          </a:p>
        </p:txBody>
      </p:sp>
      <p:sp>
        <p:nvSpPr>
          <p:cNvPr id="23" name="Rectangle 45"/>
          <p:cNvSpPr txBox="1"/>
          <p:nvPr>
            <p:custDataLst>
              <p:tags r:id="rId14"/>
            </p:custDataLst>
          </p:nvPr>
        </p:nvSpPr>
        <p:spPr>
          <a:xfrm>
            <a:off x="2175093" y="5544763"/>
            <a:ext cx="2223912" cy="430887"/>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err="1" smtClean="0"/>
              <a:t>CDFA</a:t>
            </a:r>
            <a:r>
              <a:rPr lang="en-US" dirty="0" smtClean="0"/>
              <a:t> staff, resources and data</a:t>
            </a:r>
            <a:endParaRPr lang="en-US" dirty="0"/>
          </a:p>
        </p:txBody>
      </p:sp>
      <p:sp>
        <p:nvSpPr>
          <p:cNvPr id="24" name="Rectangle 45"/>
          <p:cNvSpPr txBox="1"/>
          <p:nvPr>
            <p:custDataLst>
              <p:tags r:id="rId15"/>
            </p:custDataLst>
          </p:nvPr>
        </p:nvSpPr>
        <p:spPr>
          <a:xfrm>
            <a:off x="4561903" y="5544763"/>
            <a:ext cx="4211393" cy="646331"/>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dirty="0" smtClean="0"/>
              <a:t>Support this effort and provide information, analysis convening and coordination as the industry addresses long term vision for CA Dairy</a:t>
            </a:r>
            <a:endParaRPr lang="en-US" dirty="0"/>
          </a:p>
        </p:txBody>
      </p:sp>
      <p:grpSp>
        <p:nvGrpSpPr>
          <p:cNvPr id="28" name="Group 27"/>
          <p:cNvGrpSpPr/>
          <p:nvPr/>
        </p:nvGrpSpPr>
        <p:grpSpPr>
          <a:xfrm>
            <a:off x="222834" y="2209556"/>
            <a:ext cx="8550462" cy="3138615"/>
            <a:chOff x="222834" y="2209556"/>
            <a:chExt cx="8039160" cy="3138615"/>
          </a:xfrm>
        </p:grpSpPr>
        <p:cxnSp>
          <p:nvCxnSpPr>
            <p:cNvPr id="31" name="Straight Connector 30"/>
            <p:cNvCxnSpPr/>
            <p:nvPr/>
          </p:nvCxnSpPr>
          <p:spPr>
            <a:xfrm>
              <a:off x="222834" y="2209556"/>
              <a:ext cx="8039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2834" y="3296088"/>
              <a:ext cx="8039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2834" y="4359343"/>
              <a:ext cx="8039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2834" y="5348171"/>
              <a:ext cx="8039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98075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p:cNvGraphicFramePr>
            <a:graphicFrameLocks noChangeAspect="1"/>
          </p:cNvGraphicFramePr>
          <p:nvPr>
            <p:extLst>
              <p:ext uri="{D42A27DB-BD31-4B8C-83A1-F6EECF244321}">
                <p14:modId xmlns:p14="http://schemas.microsoft.com/office/powerpoint/2010/main" xmlns="" val="624094940"/>
              </p:ext>
            </p:extLst>
          </p:nvPr>
        </p:nvGraphicFramePr>
        <p:xfrm>
          <a:off x="0" y="0"/>
          <a:ext cx="158750" cy="158750"/>
        </p:xfrm>
        <a:graphic>
          <a:graphicData uri="http://schemas.openxmlformats.org/presentationml/2006/ole">
            <p:oleObj spid="_x0000_s589862" name="think-cell Slide" r:id="rId17" imgW="360" imgH="360" progId="">
              <p:embed/>
            </p:oleObj>
          </a:graphicData>
        </a:graphic>
      </p:graphicFrame>
      <p:sp>
        <p:nvSpPr>
          <p:cNvPr id="51" name="TextBox 52"/>
          <p:cNvSpPr txBox="1"/>
          <p:nvPr>
            <p:custDataLst>
              <p:tags r:id="rId2"/>
            </p:custDataLst>
          </p:nvPr>
        </p:nvSpPr>
        <p:spPr>
          <a:xfrm>
            <a:off x="1661053" y="910446"/>
            <a:ext cx="5156790" cy="4674807"/>
          </a:xfrm>
          <a:prstGeom prst="roundRect">
            <a:avLst/>
          </a:prstGeom>
          <a:solidFill>
            <a:schemeClr val="accent3">
              <a:lumMod val="85000"/>
            </a:schemeClr>
          </a:solidFill>
          <a:ln w="9525">
            <a:solidFill>
              <a:schemeClr val="accent6"/>
            </a:solid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sp>
        <p:nvSpPr>
          <p:cNvPr id="2" name="Title 1"/>
          <p:cNvSpPr>
            <a:spLocks noGrp="1"/>
          </p:cNvSpPr>
          <p:nvPr>
            <p:ph type="title"/>
            <p:custDataLst>
              <p:tags r:id="rId3"/>
            </p:custDataLst>
          </p:nvPr>
        </p:nvSpPr>
        <p:spPr>
          <a:xfrm>
            <a:off x="119063" y="230188"/>
            <a:ext cx="8618537" cy="584775"/>
          </a:xfrm>
        </p:spPr>
        <p:txBody>
          <a:bodyPr/>
          <a:lstStyle/>
          <a:p>
            <a:r>
              <a:rPr lang="en-US" dirty="0" smtClean="0"/>
              <a:t>How these groups can work together to move the California Dairy industry toward our long term vision</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2D09A1F7-C143-43DF-BDC4-BCD73F13B69E}" type="slidenum">
              <a:rPr lang="en-US" smtClean="0"/>
              <a:pPr>
                <a:defRPr/>
              </a:pPr>
              <a:t>10</a:t>
            </a:fld>
            <a:endParaRPr lang="en-US" dirty="0"/>
          </a:p>
        </p:txBody>
      </p:sp>
      <p:sp>
        <p:nvSpPr>
          <p:cNvPr id="12" name="Rectangle 286"/>
          <p:cNvSpPr txBox="1">
            <a:spLocks noChangeArrowheads="1"/>
          </p:cNvSpPr>
          <p:nvPr>
            <p:custDataLst>
              <p:tags r:id="rId5"/>
            </p:custDataLst>
          </p:nvPr>
        </p:nvSpPr>
        <p:spPr bwMode="auto">
          <a:xfrm>
            <a:off x="3672594" y="3221489"/>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dirty="0" smtClean="0"/>
              <a:t>Steering Group</a:t>
            </a:r>
            <a:endParaRPr lang="en-US" dirty="0"/>
          </a:p>
        </p:txBody>
      </p:sp>
      <p:sp>
        <p:nvSpPr>
          <p:cNvPr id="13" name="Rectangle 286"/>
          <p:cNvSpPr txBox="1">
            <a:spLocks noChangeArrowheads="1"/>
          </p:cNvSpPr>
          <p:nvPr>
            <p:custDataLst>
              <p:tags r:id="rId6"/>
            </p:custDataLst>
          </p:nvPr>
        </p:nvSpPr>
        <p:spPr bwMode="auto">
          <a:xfrm>
            <a:off x="2058054" y="4368822"/>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t>Working Group 1</a:t>
            </a:r>
            <a:endParaRPr lang="en-US" dirty="0"/>
          </a:p>
        </p:txBody>
      </p:sp>
      <p:sp>
        <p:nvSpPr>
          <p:cNvPr id="14" name="Rectangle 286"/>
          <p:cNvSpPr txBox="1">
            <a:spLocks noChangeArrowheads="1"/>
          </p:cNvSpPr>
          <p:nvPr>
            <p:custDataLst>
              <p:tags r:id="rId7"/>
            </p:custDataLst>
          </p:nvPr>
        </p:nvSpPr>
        <p:spPr bwMode="auto">
          <a:xfrm>
            <a:off x="3148403" y="4368822"/>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t>Working Group 2</a:t>
            </a:r>
            <a:endParaRPr lang="en-US" dirty="0"/>
          </a:p>
        </p:txBody>
      </p:sp>
      <p:sp>
        <p:nvSpPr>
          <p:cNvPr id="15" name="Rectangle 286"/>
          <p:cNvSpPr txBox="1">
            <a:spLocks noChangeArrowheads="1"/>
          </p:cNvSpPr>
          <p:nvPr>
            <p:custDataLst>
              <p:tags r:id="rId8"/>
            </p:custDataLst>
          </p:nvPr>
        </p:nvSpPr>
        <p:spPr bwMode="auto">
          <a:xfrm>
            <a:off x="4238752" y="4368822"/>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t>Working Group 3</a:t>
            </a:r>
            <a:endParaRPr lang="en-US" dirty="0"/>
          </a:p>
        </p:txBody>
      </p:sp>
      <p:sp>
        <p:nvSpPr>
          <p:cNvPr id="16" name="Rectangle 286"/>
          <p:cNvSpPr txBox="1">
            <a:spLocks noChangeArrowheads="1"/>
          </p:cNvSpPr>
          <p:nvPr>
            <p:custDataLst>
              <p:tags r:id="rId9"/>
            </p:custDataLst>
          </p:nvPr>
        </p:nvSpPr>
        <p:spPr bwMode="auto">
          <a:xfrm>
            <a:off x="5329101" y="4368822"/>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dirty="0" smtClean="0"/>
              <a:t>Working Group 4</a:t>
            </a:r>
            <a:endParaRPr lang="en-US" dirty="0"/>
          </a:p>
        </p:txBody>
      </p:sp>
      <p:sp>
        <p:nvSpPr>
          <p:cNvPr id="29" name="Rectangle 286"/>
          <p:cNvSpPr txBox="1">
            <a:spLocks noChangeArrowheads="1"/>
          </p:cNvSpPr>
          <p:nvPr>
            <p:custDataLst>
              <p:tags r:id="rId10"/>
            </p:custDataLst>
          </p:nvPr>
        </p:nvSpPr>
        <p:spPr bwMode="auto">
          <a:xfrm>
            <a:off x="3672594" y="1995549"/>
            <a:ext cx="1006416" cy="647557"/>
          </a:xfrm>
          <a:prstGeom prst="rect">
            <a:avLst/>
          </a:prstGeom>
          <a:solidFill>
            <a:schemeClr val="accent1"/>
          </a:solidFill>
          <a:ln>
            <a:solidFill>
              <a:schemeClr val="accent6"/>
            </a:solidFill>
          </a:ln>
          <a:effectLst/>
          <a:extLst/>
        </p:spPr>
        <p:txBody>
          <a:bodyPr vert="horz" wrap="square" lIns="73152" tIns="73152" rIns="73152" bIns="73152"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n-US" dirty="0" smtClean="0"/>
              <a:t>Task Force</a:t>
            </a:r>
            <a:endParaRPr lang="en-US" dirty="0"/>
          </a:p>
        </p:txBody>
      </p:sp>
      <p:cxnSp>
        <p:nvCxnSpPr>
          <p:cNvPr id="34" name="Elbow Connector 33"/>
          <p:cNvCxnSpPr>
            <a:stCxn id="12" idx="2"/>
            <a:endCxn id="13" idx="0"/>
          </p:cNvCxnSpPr>
          <p:nvPr/>
        </p:nvCxnSpPr>
        <p:spPr>
          <a:xfrm rot="5400000">
            <a:off x="3118644" y="3311664"/>
            <a:ext cx="499776" cy="1614540"/>
          </a:xfrm>
          <a:prstGeom prst="bentConnector3">
            <a:avLst/>
          </a:prstGeom>
          <a:ln>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185869" y="2728614"/>
            <a:ext cx="0" cy="352752"/>
          </a:xfrm>
          <a:prstGeom prst="straightConnector1">
            <a:avLst/>
          </a:prstGeom>
          <a:ln>
            <a:solidFill>
              <a:schemeClr val="accent5">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6"/>
          <p:cNvSpPr txBox="1"/>
          <p:nvPr/>
        </p:nvSpPr>
        <p:spPr>
          <a:xfrm>
            <a:off x="3630627" y="1093304"/>
            <a:ext cx="1048383"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b="1" dirty="0" smtClean="0">
                <a:solidFill>
                  <a:schemeClr val="accent4">
                    <a:lumMod val="75000"/>
                    <a:lumOff val="25000"/>
                  </a:schemeClr>
                </a:solidFill>
              </a:rPr>
              <a:t>Industry</a:t>
            </a:r>
            <a:endParaRPr lang="en-US" b="1" dirty="0">
              <a:solidFill>
                <a:schemeClr val="accent4">
                  <a:lumMod val="75000"/>
                  <a:lumOff val="25000"/>
                </a:schemeClr>
              </a:solidFill>
            </a:endParaRPr>
          </a:p>
        </p:txBody>
      </p:sp>
      <p:cxnSp>
        <p:nvCxnSpPr>
          <p:cNvPr id="62" name="Straight Arrow Connector 61"/>
          <p:cNvCxnSpPr/>
          <p:nvPr>
            <p:custDataLst>
              <p:tags r:id="rId11"/>
            </p:custDataLst>
          </p:nvPr>
        </p:nvCxnSpPr>
        <p:spPr>
          <a:xfrm>
            <a:off x="4185869" y="1449531"/>
            <a:ext cx="0" cy="352752"/>
          </a:xfrm>
          <a:prstGeom prst="straightConnector1">
            <a:avLst/>
          </a:prstGeom>
          <a:ln w="15875">
            <a:solidFill>
              <a:schemeClr val="accent5">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Curved Left Arrow 62"/>
          <p:cNvSpPr/>
          <p:nvPr/>
        </p:nvSpPr>
        <p:spPr>
          <a:xfrm>
            <a:off x="6818801" y="2186287"/>
            <a:ext cx="779543" cy="2730581"/>
          </a:xfrm>
          <a:prstGeom prst="curvedLeftArrow">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8" name="TextBox 52"/>
          <p:cNvSpPr txBox="1"/>
          <p:nvPr>
            <p:custDataLst>
              <p:tags r:id="rId12"/>
            </p:custDataLst>
          </p:nvPr>
        </p:nvSpPr>
        <p:spPr>
          <a:xfrm>
            <a:off x="2926590" y="5684679"/>
            <a:ext cx="2724102" cy="545414"/>
          </a:xfrm>
          <a:prstGeom prst="roundRect">
            <a:avLst/>
          </a:prstGeom>
          <a:solidFill>
            <a:schemeClr val="tx2"/>
          </a:solidFill>
          <a:ln w="9525">
            <a:solidFill>
              <a:schemeClr val="accent6"/>
            </a:solid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sp>
        <p:nvSpPr>
          <p:cNvPr id="69" name="Rectangle 56"/>
          <p:cNvSpPr txBox="1"/>
          <p:nvPr/>
        </p:nvSpPr>
        <p:spPr>
          <a:xfrm>
            <a:off x="3752086" y="5865053"/>
            <a:ext cx="1048383"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b="1" dirty="0" err="1" smtClean="0">
                <a:solidFill>
                  <a:schemeClr val="bg1"/>
                </a:solidFill>
              </a:rPr>
              <a:t>CDFA</a:t>
            </a:r>
            <a:endParaRPr lang="en-US" b="1" dirty="0">
              <a:solidFill>
                <a:schemeClr val="bg1"/>
              </a:solidFill>
            </a:endParaRPr>
          </a:p>
        </p:txBody>
      </p:sp>
      <p:sp>
        <p:nvSpPr>
          <p:cNvPr id="74" name="TextBox 75"/>
          <p:cNvSpPr txBox="1"/>
          <p:nvPr>
            <p:custDataLst>
              <p:tags r:id="rId13"/>
            </p:custDataLst>
          </p:nvPr>
        </p:nvSpPr>
        <p:spPr>
          <a:xfrm>
            <a:off x="5004056" y="2186288"/>
            <a:ext cx="1814746" cy="217761"/>
          </a:xfrm>
          <a:prstGeom prst="rect">
            <a:avLst/>
          </a:prstGeom>
          <a:solidFill>
            <a:schemeClr val="accent2"/>
          </a:solidFill>
          <a:ln w="9525">
            <a:no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cxnSp>
        <p:nvCxnSpPr>
          <p:cNvPr id="83" name="Elbow Connector 82"/>
          <p:cNvCxnSpPr>
            <a:stCxn id="12" idx="2"/>
            <a:endCxn id="14" idx="0"/>
          </p:cNvCxnSpPr>
          <p:nvPr/>
        </p:nvCxnSpPr>
        <p:spPr>
          <a:xfrm rot="5400000">
            <a:off x="3663819" y="3856839"/>
            <a:ext cx="499776" cy="524191"/>
          </a:xfrm>
          <a:prstGeom prst="bentConnector3">
            <a:avLst>
              <a:gd name="adj1" fmla="val 50000"/>
            </a:avLst>
          </a:prstGeom>
          <a:ln>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2" idx="2"/>
            <a:endCxn id="15" idx="0"/>
          </p:cNvCxnSpPr>
          <p:nvPr/>
        </p:nvCxnSpPr>
        <p:spPr>
          <a:xfrm rot="16200000" flipH="1">
            <a:off x="4208993" y="3835855"/>
            <a:ext cx="499776" cy="566158"/>
          </a:xfrm>
          <a:prstGeom prst="bentConnector3">
            <a:avLst>
              <a:gd name="adj1" fmla="val 50000"/>
            </a:avLst>
          </a:prstGeom>
          <a:ln>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12" idx="2"/>
            <a:endCxn id="16" idx="0"/>
          </p:cNvCxnSpPr>
          <p:nvPr>
            <p:custDataLst>
              <p:tags r:id="rId14"/>
            </p:custDataLst>
          </p:nvPr>
        </p:nvCxnSpPr>
        <p:spPr>
          <a:xfrm rot="16200000" flipH="1">
            <a:off x="4754167" y="3290680"/>
            <a:ext cx="499776" cy="1656507"/>
          </a:xfrm>
          <a:prstGeom prst="bentConnector3">
            <a:avLst>
              <a:gd name="adj1" fmla="val 50000"/>
            </a:avLst>
          </a:prstGeom>
          <a:ln>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2" name="Rectangle 92"/>
          <p:cNvSpPr txBox="1"/>
          <p:nvPr/>
        </p:nvSpPr>
        <p:spPr>
          <a:xfrm>
            <a:off x="2637026" y="3788301"/>
            <a:ext cx="878399" cy="507831"/>
          </a:xfrm>
          <a:prstGeom prst="rect">
            <a:avLst/>
          </a:prstGeom>
          <a:solidFill>
            <a:srgbClr val="D9D9D9">
              <a:alpha val="30196"/>
            </a:srgbClr>
          </a:solid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bg2"/>
              </a:buClr>
            </a:pPr>
            <a:r>
              <a:rPr lang="en-US" sz="1100" dirty="0" smtClean="0">
                <a:solidFill>
                  <a:schemeClr val="accent6">
                    <a:lumMod val="75000"/>
                  </a:schemeClr>
                </a:solidFill>
              </a:rPr>
              <a:t>Options</a:t>
            </a:r>
          </a:p>
          <a:p>
            <a:pPr lvl="1">
              <a:buClr>
                <a:schemeClr val="bg2"/>
              </a:buClr>
            </a:pPr>
            <a:r>
              <a:rPr lang="en-US" sz="1100" dirty="0" smtClean="0">
                <a:solidFill>
                  <a:schemeClr val="accent6">
                    <a:lumMod val="75000"/>
                  </a:schemeClr>
                </a:solidFill>
              </a:rPr>
              <a:t>Scenarios</a:t>
            </a:r>
          </a:p>
          <a:p>
            <a:pPr lvl="1">
              <a:buClr>
                <a:schemeClr val="bg2"/>
              </a:buClr>
            </a:pPr>
            <a:r>
              <a:rPr lang="en-US" sz="1100" dirty="0" smtClean="0">
                <a:solidFill>
                  <a:schemeClr val="accent6">
                    <a:lumMod val="75000"/>
                  </a:schemeClr>
                </a:solidFill>
              </a:rPr>
              <a:t>Pros/Cons</a:t>
            </a:r>
            <a:endParaRPr lang="en-US" sz="1100" dirty="0">
              <a:solidFill>
                <a:schemeClr val="accent6">
                  <a:lumMod val="75000"/>
                </a:schemeClr>
              </a:solidFill>
            </a:endParaRPr>
          </a:p>
        </p:txBody>
      </p:sp>
      <p:sp>
        <p:nvSpPr>
          <p:cNvPr id="96" name="Rectangle 92"/>
          <p:cNvSpPr txBox="1"/>
          <p:nvPr/>
        </p:nvSpPr>
        <p:spPr>
          <a:xfrm>
            <a:off x="2637027" y="2730449"/>
            <a:ext cx="1431292" cy="338554"/>
          </a:xfrm>
          <a:prstGeom prst="rect">
            <a:avLst/>
          </a:prstGeom>
          <a:solidFill>
            <a:srgbClr val="D9D9D9">
              <a:alpha val="30196"/>
            </a:srgbClr>
          </a:solid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bg2"/>
              </a:buClr>
            </a:pPr>
            <a:r>
              <a:rPr lang="en-US" sz="1100" dirty="0" smtClean="0">
                <a:solidFill>
                  <a:schemeClr val="accent6">
                    <a:lumMod val="75000"/>
                  </a:schemeClr>
                </a:solidFill>
              </a:rPr>
              <a:t>Integrated options</a:t>
            </a:r>
          </a:p>
          <a:p>
            <a:pPr lvl="1">
              <a:buClr>
                <a:schemeClr val="bg2"/>
              </a:buClr>
            </a:pPr>
            <a:r>
              <a:rPr lang="en-US" sz="1100" dirty="0" smtClean="0">
                <a:solidFill>
                  <a:schemeClr val="accent6">
                    <a:lumMod val="75000"/>
                  </a:schemeClr>
                </a:solidFill>
              </a:rPr>
              <a:t>Holistic solutions</a:t>
            </a:r>
            <a:endParaRPr lang="en-US" sz="1100" dirty="0">
              <a:solidFill>
                <a:schemeClr val="accent6">
                  <a:lumMod val="75000"/>
                </a:schemeClr>
              </a:solidFill>
            </a:endParaRPr>
          </a:p>
        </p:txBody>
      </p:sp>
      <p:sp>
        <p:nvSpPr>
          <p:cNvPr id="97" name="Rectangle 92"/>
          <p:cNvSpPr txBox="1"/>
          <p:nvPr/>
        </p:nvSpPr>
        <p:spPr>
          <a:xfrm>
            <a:off x="2637026" y="1475383"/>
            <a:ext cx="1602397" cy="338554"/>
          </a:xfrm>
          <a:prstGeom prst="rect">
            <a:avLst/>
          </a:prstGeom>
          <a:solidFill>
            <a:srgbClr val="D9D9D9">
              <a:alpha val="30196"/>
            </a:srgbClr>
          </a:solid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bg2"/>
              </a:buClr>
            </a:pPr>
            <a:r>
              <a:rPr lang="en-US" sz="1100" dirty="0" smtClean="0">
                <a:solidFill>
                  <a:schemeClr val="accent6">
                    <a:lumMod val="75000"/>
                  </a:schemeClr>
                </a:solidFill>
              </a:rPr>
              <a:t>Sharing information</a:t>
            </a:r>
          </a:p>
          <a:p>
            <a:pPr lvl="1">
              <a:buClr>
                <a:schemeClr val="bg2"/>
              </a:buClr>
            </a:pPr>
            <a:r>
              <a:rPr lang="en-US" sz="1100" dirty="0" smtClean="0">
                <a:solidFill>
                  <a:schemeClr val="accent6">
                    <a:lumMod val="75000"/>
                  </a:schemeClr>
                </a:solidFill>
              </a:rPr>
              <a:t>Seeking input</a:t>
            </a:r>
            <a:endParaRPr lang="en-US" sz="1100" dirty="0">
              <a:solidFill>
                <a:schemeClr val="accent6">
                  <a:lumMod val="75000"/>
                </a:schemeClr>
              </a:solidFill>
            </a:endParaRPr>
          </a:p>
        </p:txBody>
      </p:sp>
      <p:sp>
        <p:nvSpPr>
          <p:cNvPr id="98" name="Rectangle 92"/>
          <p:cNvSpPr txBox="1"/>
          <p:nvPr/>
        </p:nvSpPr>
        <p:spPr>
          <a:xfrm>
            <a:off x="5240389" y="1815424"/>
            <a:ext cx="1602397" cy="338554"/>
          </a:xfrm>
          <a:prstGeom prst="rect">
            <a:avLst/>
          </a:prstGeom>
          <a:solidFill>
            <a:srgbClr val="D9D9D9">
              <a:alpha val="30196"/>
            </a:srgbClr>
          </a:solid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buClr>
                <a:schemeClr val="bg2"/>
              </a:buClr>
            </a:pPr>
            <a:r>
              <a:rPr lang="en-US" sz="1100" dirty="0" smtClean="0">
                <a:solidFill>
                  <a:schemeClr val="accent6">
                    <a:lumMod val="75000"/>
                  </a:schemeClr>
                </a:solidFill>
              </a:rPr>
              <a:t>High level direction</a:t>
            </a:r>
          </a:p>
          <a:p>
            <a:pPr lvl="1">
              <a:buClr>
                <a:schemeClr val="bg2"/>
              </a:buClr>
            </a:pPr>
            <a:r>
              <a:rPr lang="en-US" sz="1100" dirty="0" smtClean="0">
                <a:solidFill>
                  <a:schemeClr val="accent6">
                    <a:lumMod val="75000"/>
                  </a:schemeClr>
                </a:solidFill>
              </a:rPr>
              <a:t>Feedback</a:t>
            </a:r>
            <a:endParaRPr lang="en-US" sz="1100" dirty="0">
              <a:solidFill>
                <a:schemeClr val="accent6">
                  <a:lumMod val="75000"/>
                </a:schemeClr>
              </a:solidFill>
            </a:endParaRPr>
          </a:p>
        </p:txBody>
      </p:sp>
      <p:sp>
        <p:nvSpPr>
          <p:cNvPr id="33" name="TextBox 52"/>
          <p:cNvSpPr txBox="1"/>
          <p:nvPr>
            <p:custDataLst>
              <p:tags r:id="rId15"/>
            </p:custDataLst>
          </p:nvPr>
        </p:nvSpPr>
        <p:spPr>
          <a:xfrm>
            <a:off x="2058054" y="5189978"/>
            <a:ext cx="4277463" cy="272707"/>
          </a:xfrm>
          <a:prstGeom prst="roundRect">
            <a:avLst/>
          </a:prstGeom>
          <a:solidFill>
            <a:schemeClr val="accent2"/>
          </a:solidFill>
          <a:ln w="9525">
            <a:solidFill>
              <a:schemeClr val="accent6"/>
            </a:solid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sp>
        <p:nvSpPr>
          <p:cNvPr id="35" name="Rectangle 56"/>
          <p:cNvSpPr txBox="1"/>
          <p:nvPr/>
        </p:nvSpPr>
        <p:spPr>
          <a:xfrm>
            <a:off x="2740361" y="5209284"/>
            <a:ext cx="292030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b="1" dirty="0" smtClean="0">
                <a:solidFill>
                  <a:schemeClr val="bg1"/>
                </a:solidFill>
              </a:rPr>
              <a:t>Dairy Advisory Committee</a:t>
            </a:r>
            <a:endParaRPr lang="en-US" b="1" dirty="0">
              <a:solidFill>
                <a:schemeClr val="bg1"/>
              </a:solidFill>
            </a:endParaRPr>
          </a:p>
        </p:txBody>
      </p:sp>
    </p:spTree>
    <p:extLst>
      <p:ext uri="{BB962C8B-B14F-4D97-AF65-F5344CB8AC3E}">
        <p14:creationId xmlns:p14="http://schemas.microsoft.com/office/powerpoint/2010/main" xmlns="" val="3831936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approach for the initial working groups</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11</a:t>
            </a:fld>
            <a:endParaRPr lang="en-US" dirty="0"/>
          </a:p>
        </p:txBody>
      </p:sp>
      <p:sp>
        <p:nvSpPr>
          <p:cNvPr id="4" name="Rectangle 4"/>
          <p:cNvSpPr txBox="1"/>
          <p:nvPr/>
        </p:nvSpPr>
        <p:spPr>
          <a:xfrm>
            <a:off x="637954" y="1632062"/>
            <a:ext cx="7783031" cy="29546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b="1" dirty="0" smtClean="0"/>
              <a:t>The Steering Group has proposed setting up four initial working groups</a:t>
            </a:r>
          </a:p>
          <a:p>
            <a:pPr lvl="1"/>
            <a:endParaRPr lang="en-US" dirty="0" smtClean="0"/>
          </a:p>
          <a:p>
            <a:pPr lvl="1"/>
            <a:r>
              <a:rPr lang="en-US" b="1" dirty="0" smtClean="0"/>
              <a:t>The Working Groups will explore specific topics to provide more detail on:</a:t>
            </a:r>
          </a:p>
          <a:p>
            <a:pPr lvl="2"/>
            <a:r>
              <a:rPr lang="en-US" dirty="0" smtClean="0"/>
              <a:t>“21</a:t>
            </a:r>
            <a:r>
              <a:rPr lang="en-US" baseline="30000" dirty="0" smtClean="0"/>
              <a:t>st</a:t>
            </a:r>
            <a:r>
              <a:rPr lang="en-US" dirty="0" smtClean="0"/>
              <a:t> Century Pricing”</a:t>
            </a:r>
          </a:p>
          <a:p>
            <a:pPr lvl="2"/>
            <a:r>
              <a:rPr lang="en-US" dirty="0" smtClean="0"/>
              <a:t>“Growing the Right Processing Capacity for California” </a:t>
            </a:r>
          </a:p>
          <a:p>
            <a:pPr marL="195262" lvl="2" indent="0">
              <a:buNone/>
            </a:pPr>
            <a:endParaRPr lang="en-US" dirty="0"/>
          </a:p>
          <a:p>
            <a:pPr lvl="1"/>
            <a:r>
              <a:rPr lang="en-US" b="1" dirty="0" smtClean="0"/>
              <a:t>For each topic the working groups will be working to identify:</a:t>
            </a:r>
          </a:p>
          <a:p>
            <a:pPr lvl="2"/>
            <a:r>
              <a:rPr lang="en-US" dirty="0" smtClean="0"/>
              <a:t>How would different options help us achieve our goals and vision?</a:t>
            </a:r>
          </a:p>
          <a:p>
            <a:pPr lvl="2"/>
            <a:r>
              <a:rPr lang="en-US" dirty="0" smtClean="0"/>
              <a:t>What are the benefits and risks?</a:t>
            </a:r>
          </a:p>
          <a:p>
            <a:pPr lvl="2"/>
            <a:r>
              <a:rPr lang="en-US" dirty="0" smtClean="0"/>
              <a:t>What would be required to make change happen?</a:t>
            </a:r>
          </a:p>
          <a:p>
            <a:pPr lvl="2"/>
            <a:r>
              <a:rPr lang="en-US" dirty="0" smtClean="0"/>
              <a:t>How would this impact the structure of the industry?</a:t>
            </a:r>
          </a:p>
          <a:p>
            <a:pPr lvl="2"/>
            <a:r>
              <a:rPr lang="en-US" dirty="0" smtClean="0"/>
              <a:t>How can we move beyond the historical precedent and do something new?</a:t>
            </a:r>
            <a:endParaRPr lang="en-US" dirty="0"/>
          </a:p>
        </p:txBody>
      </p:sp>
    </p:spTree>
    <p:extLst>
      <p:ext uri="{BB962C8B-B14F-4D97-AF65-F5344CB8AC3E}">
        <p14:creationId xmlns:p14="http://schemas.microsoft.com/office/powerpoint/2010/main" xmlns="" val="1130971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topics for the initial working groups – Reforming Class 4 Pricing</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12</a:t>
            </a:fld>
            <a:endParaRPr lang="en-US" dirty="0"/>
          </a:p>
        </p:txBody>
      </p:sp>
      <p:sp>
        <p:nvSpPr>
          <p:cNvPr id="4" name="Rectangle 4"/>
          <p:cNvSpPr txBox="1"/>
          <p:nvPr/>
        </p:nvSpPr>
        <p:spPr>
          <a:xfrm>
            <a:off x="846915" y="1618315"/>
            <a:ext cx="7197333" cy="36009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sz="1800" dirty="0" smtClean="0"/>
              <a:t>California’s </a:t>
            </a:r>
            <a:r>
              <a:rPr lang="en-US" sz="1800" dirty="0"/>
              <a:t>regulated pricing system has failed to keep pace with the rapidly changing global marketplace.  Instead of adapting to the changing marketplace and incenting industry participants to grow the value of milk, this regulated approach to pricing has turned our focus away from the marketplace and led to many unproductive and contentious debates around value sharing</a:t>
            </a:r>
            <a:r>
              <a:rPr lang="en-US" sz="1800" dirty="0" smtClean="0"/>
              <a:t>.</a:t>
            </a:r>
            <a:endParaRPr lang="en-US" sz="1800" dirty="0"/>
          </a:p>
          <a:p>
            <a:pPr lvl="1"/>
            <a:endParaRPr lang="en-US" sz="1800" dirty="0" smtClean="0"/>
          </a:p>
          <a:p>
            <a:pPr lvl="1"/>
            <a:r>
              <a:rPr lang="en-US" sz="1800" dirty="0" smtClean="0"/>
              <a:t>This </a:t>
            </a:r>
            <a:r>
              <a:rPr lang="en-US" sz="1800" dirty="0"/>
              <a:t>group will to explore alternative market based solutions to pricing 4a and 4b milk in California.  The goal of this working group is to evaluate market based pricing models and develop a pricing mechanism that appropriately shares risk between producer/processor, promotes competition, incents innovation, and direct milks to the highest and best use</a:t>
            </a:r>
            <a:r>
              <a:rPr lang="en-US" sz="1800" dirty="0" smtClean="0"/>
              <a:t>.</a:t>
            </a:r>
            <a:endParaRPr lang="en-US" sz="1800" dirty="0"/>
          </a:p>
        </p:txBody>
      </p:sp>
    </p:spTree>
    <p:extLst>
      <p:ext uri="{BB962C8B-B14F-4D97-AF65-F5344CB8AC3E}">
        <p14:creationId xmlns:p14="http://schemas.microsoft.com/office/powerpoint/2010/main" xmlns="" val="134754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topics for the initial working groups – Quota System</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13</a:t>
            </a:fld>
            <a:endParaRPr lang="en-US" dirty="0"/>
          </a:p>
        </p:txBody>
      </p:sp>
      <p:sp>
        <p:nvSpPr>
          <p:cNvPr id="5" name="Rectangle 5"/>
          <p:cNvSpPr txBox="1"/>
          <p:nvPr/>
        </p:nvSpPr>
        <p:spPr>
          <a:xfrm>
            <a:off x="852615" y="1469125"/>
            <a:ext cx="7129849" cy="38779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sz="1800" dirty="0"/>
              <a:t>If the California pricing system were to be changed to deregulate Class 4 (representing today about 75% of the pool), and assuming pool utilization for Classes 1, 2, and 3 were not to change, financial support from the remaining pool for quota payment would drop to about 25% of where it is today.</a:t>
            </a:r>
          </a:p>
          <a:p>
            <a:pPr lvl="1"/>
            <a:endParaRPr lang="en-US" sz="1800" dirty="0" smtClean="0"/>
          </a:p>
          <a:p>
            <a:pPr lvl="1"/>
            <a:r>
              <a:rPr lang="en-US" sz="1800" dirty="0" smtClean="0"/>
              <a:t>This </a:t>
            </a:r>
            <a:r>
              <a:rPr lang="en-US" sz="1800" dirty="0"/>
              <a:t>result would create a very difficult environment for quota to survive in the California milk pricing system.</a:t>
            </a:r>
          </a:p>
          <a:p>
            <a:pPr lvl="1"/>
            <a:endParaRPr lang="en-US" sz="1800" dirty="0" smtClean="0"/>
          </a:p>
          <a:p>
            <a:pPr lvl="1"/>
            <a:r>
              <a:rPr lang="en-US" sz="1800" dirty="0" smtClean="0"/>
              <a:t>So</a:t>
            </a:r>
            <a:r>
              <a:rPr lang="en-US" sz="1800" dirty="0"/>
              <a:t>, what could be done with quota?  How might quota be retired?  Would it be allowed to simply go away with no compensation to quota holders or should its retirement be financed?  How might tax consequences that would result to quota holders as a result of quota retirement be addressed?</a:t>
            </a:r>
          </a:p>
        </p:txBody>
      </p:sp>
    </p:spTree>
    <p:extLst>
      <p:ext uri="{BB962C8B-B14F-4D97-AF65-F5344CB8AC3E}">
        <p14:creationId xmlns:p14="http://schemas.microsoft.com/office/powerpoint/2010/main" xmlns="" val="3189860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topics for the initial working groups – Risk Management</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14</a:t>
            </a:fld>
            <a:endParaRPr lang="en-US" dirty="0"/>
          </a:p>
        </p:txBody>
      </p:sp>
      <p:sp>
        <p:nvSpPr>
          <p:cNvPr id="4" name="Rectangle 4"/>
          <p:cNvSpPr txBox="1"/>
          <p:nvPr/>
        </p:nvSpPr>
        <p:spPr>
          <a:xfrm>
            <a:off x="501588" y="1320890"/>
            <a:ext cx="7783031" cy="39395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dirty="0"/>
              <a:t>If alternatives to current regulated pricing programs are to be considered, knowledge of how producers can be equipped to participate successfully in a different business environment is essential.  Understanding of comprehensive risk management must be a key component of any alternative proposal.  Risk management tools have been seen as complicated and costly trading programs requiring considerable expertise and carrying large downsides for producers aiming to manage their milk price.  Also, understanding of risk management has not broadened to include study of existing statutory and regulatory safeguards against negative business practices, such as handler bonding requirements and contract enforcement, unlawful practices prohibitions, maintenance and use of the Producer Security Trust Fund, among others.  </a:t>
            </a:r>
          </a:p>
          <a:p>
            <a:pPr lvl="1"/>
            <a:endParaRPr lang="en-US" dirty="0" smtClean="0"/>
          </a:p>
          <a:p>
            <a:pPr lvl="1"/>
            <a:r>
              <a:rPr lang="en-US" dirty="0" smtClean="0"/>
              <a:t>This </a:t>
            </a:r>
            <a:r>
              <a:rPr lang="en-US" dirty="0"/>
              <a:t>working group will gather information on the range of risk management approaches that can be adapted to provide producers with a variety of useable choices to control their exposure to changes in market conditions, changes in input costs, and changes in milk price. </a:t>
            </a:r>
          </a:p>
        </p:txBody>
      </p:sp>
    </p:spTree>
    <p:extLst>
      <p:ext uri="{BB962C8B-B14F-4D97-AF65-F5344CB8AC3E}">
        <p14:creationId xmlns:p14="http://schemas.microsoft.com/office/powerpoint/2010/main" xmlns="" val="3892901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30188"/>
            <a:ext cx="8722858" cy="292388"/>
          </a:xfrm>
        </p:spPr>
        <p:txBody>
          <a:bodyPr/>
          <a:lstStyle/>
          <a:p>
            <a:r>
              <a:rPr lang="en-US" dirty="0" smtClean="0"/>
              <a:t>Proposed topics for the initial working groups – Increasing industry assets</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15</a:t>
            </a:fld>
            <a:endParaRPr lang="en-US" dirty="0"/>
          </a:p>
        </p:txBody>
      </p:sp>
      <p:sp>
        <p:nvSpPr>
          <p:cNvPr id="4" name="Rectangle 4"/>
          <p:cNvSpPr txBox="1"/>
          <p:nvPr/>
        </p:nvSpPr>
        <p:spPr>
          <a:xfrm>
            <a:off x="501588" y="1320890"/>
            <a:ext cx="7783031" cy="418576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dirty="0"/>
              <a:t>Global demand for dairy will continue to rise creating a significant business opportunity. Demand will result from the projected world-wide population growth and in the increase in the size of the middle class with more disposable income. California is currently under developed to capture this opportunity and requires an increase in the processing capacity within the State.</a:t>
            </a:r>
          </a:p>
          <a:p>
            <a:pPr lvl="1"/>
            <a:endParaRPr lang="en-US" dirty="0"/>
          </a:p>
          <a:p>
            <a:pPr lvl="1"/>
            <a:r>
              <a:rPr lang="en-US" dirty="0" smtClean="0"/>
              <a:t>The </a:t>
            </a:r>
            <a:r>
              <a:rPr lang="en-US" dirty="0"/>
              <a:t>dairy industry in California is uniquely positioned to meet global demand. Our business model delivers a safe, secure, and scalable milk supply, is geographically well positioned, and has access to a strong infrastructure to deliver these products to market. Our asset base has not kept pace with the market place requirements creating an imbalance in supply and resulted in a loss of revenue.</a:t>
            </a:r>
          </a:p>
          <a:p>
            <a:pPr lvl="1"/>
            <a:endParaRPr lang="en-US" dirty="0" smtClean="0"/>
          </a:p>
          <a:p>
            <a:pPr lvl="1"/>
            <a:r>
              <a:rPr lang="en-US" dirty="0" smtClean="0"/>
              <a:t>Our </a:t>
            </a:r>
            <a:r>
              <a:rPr lang="en-US" dirty="0"/>
              <a:t>objective is a healthy growing dairy industry that is economically sustainable across the supply chain from producer, to processor and ultimately through to the consumer. The output from this work group will be to deliver a set of industry recommendations that will assist in the retention of current business, expansion of current assets, and attract new processing to the State of California.</a:t>
            </a:r>
          </a:p>
        </p:txBody>
      </p:sp>
    </p:spTree>
    <p:extLst>
      <p:ext uri="{BB962C8B-B14F-4D97-AF65-F5344CB8AC3E}">
        <p14:creationId xmlns:p14="http://schemas.microsoft.com/office/powerpoint/2010/main" xmlns="" val="3440993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ext uri="{D42A27DB-BD31-4B8C-83A1-F6EECF244321}">
                <p14:modId xmlns:p14="http://schemas.microsoft.com/office/powerpoint/2010/main" xmlns="" val="413084809"/>
              </p:ext>
            </p:extLst>
          </p:nvPr>
        </p:nvGraphicFramePr>
        <p:xfrm>
          <a:off x="0" y="0"/>
          <a:ext cx="158750" cy="158750"/>
        </p:xfrm>
        <a:graphic>
          <a:graphicData uri="http://schemas.openxmlformats.org/presentationml/2006/ole">
            <p:oleObj spid="_x0000_s587808" name="think-cell Slide" r:id="rId7" imgW="360" imgH="360" progId="">
              <p:embed/>
            </p:oleObj>
          </a:graphicData>
        </a:graphic>
      </p:graphicFrame>
      <p:sp>
        <p:nvSpPr>
          <p:cNvPr id="7" name="TextBox 8"/>
          <p:cNvSpPr txBox="1"/>
          <p:nvPr>
            <p:custDataLst>
              <p:tags r:id="rId2"/>
            </p:custDataLst>
          </p:nvPr>
        </p:nvSpPr>
        <p:spPr>
          <a:xfrm>
            <a:off x="293614" y="2270014"/>
            <a:ext cx="8499511" cy="3248283"/>
          </a:xfrm>
          <a:prstGeom prst="rect">
            <a:avLst/>
          </a:prstGeom>
          <a:solidFill>
            <a:schemeClr val="accent3"/>
          </a:solidFill>
          <a:ln w="9525">
            <a:solidFill>
              <a:schemeClr val="accent2"/>
            </a:solid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sp>
        <p:nvSpPr>
          <p:cNvPr id="2" name="Title 1"/>
          <p:cNvSpPr>
            <a:spLocks noGrp="1"/>
          </p:cNvSpPr>
          <p:nvPr>
            <p:ph type="title"/>
            <p:custDataLst>
              <p:tags r:id="rId3"/>
            </p:custDataLst>
          </p:nvPr>
        </p:nvSpPr>
        <p:spPr/>
        <p:txBody>
          <a:bodyPr/>
          <a:lstStyle/>
          <a:p>
            <a:r>
              <a:rPr lang="en-US" dirty="0" smtClean="0"/>
              <a:t>Continuing our work on the strategic pillars</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2D09A1F7-C143-43DF-BDC4-BCD73F13B69E}" type="slidenum">
              <a:rPr lang="en-US" smtClean="0"/>
              <a:pPr>
                <a:defRPr/>
              </a:pPr>
              <a:t>16</a:t>
            </a:fld>
            <a:endParaRPr lang="en-US" dirty="0"/>
          </a:p>
        </p:txBody>
      </p:sp>
      <p:sp>
        <p:nvSpPr>
          <p:cNvPr id="4" name="Rectangle 4"/>
          <p:cNvSpPr txBox="1"/>
          <p:nvPr>
            <p:custDataLst>
              <p:tags r:id="rId5"/>
            </p:custDataLst>
          </p:nvPr>
        </p:nvSpPr>
        <p:spPr>
          <a:xfrm>
            <a:off x="574158" y="1334350"/>
            <a:ext cx="8087928" cy="4801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344487" lvl="1" indent="-342900">
              <a:lnSpc>
                <a:spcPct val="150000"/>
              </a:lnSpc>
              <a:buFont typeface="+mj-lt"/>
              <a:buAutoNum type="arabicPeriod"/>
            </a:pPr>
            <a:r>
              <a:rPr lang="en-US" dirty="0" smtClean="0"/>
              <a:t>Choose the pillar that you want to focus on and go to that station</a:t>
            </a:r>
          </a:p>
          <a:p>
            <a:pPr marL="344487" lvl="1" indent="-342900">
              <a:lnSpc>
                <a:spcPct val="150000"/>
              </a:lnSpc>
              <a:buFont typeface="+mj-lt"/>
              <a:buAutoNum type="arabicPeriod"/>
            </a:pPr>
            <a:r>
              <a:rPr lang="en-US" dirty="0" smtClean="0"/>
              <a:t>Review the work from October on that pillar</a:t>
            </a:r>
          </a:p>
          <a:p>
            <a:pPr marL="344487" lvl="1" indent="-342900">
              <a:lnSpc>
                <a:spcPct val="150000"/>
              </a:lnSpc>
              <a:buFont typeface="+mj-lt"/>
              <a:buAutoNum type="arabicPeriod"/>
            </a:pPr>
            <a:endParaRPr lang="en-US" dirty="0" smtClean="0"/>
          </a:p>
          <a:p>
            <a:pPr marL="344487" lvl="1" indent="-342900">
              <a:lnSpc>
                <a:spcPct val="150000"/>
              </a:lnSpc>
              <a:buFont typeface="+mj-lt"/>
              <a:buAutoNum type="arabicPeriod"/>
            </a:pPr>
            <a:r>
              <a:rPr lang="en-US" b="1" dirty="0" smtClean="0"/>
              <a:t>In your group discuss the following questions</a:t>
            </a:r>
          </a:p>
          <a:p>
            <a:pPr lvl="2">
              <a:lnSpc>
                <a:spcPct val="150000"/>
              </a:lnSpc>
            </a:pPr>
            <a:r>
              <a:rPr lang="en-US" dirty="0" smtClean="0"/>
              <a:t> What are the specific goals for this strategic pillar</a:t>
            </a:r>
            <a:r>
              <a:rPr lang="en-US" dirty="0"/>
              <a:t> </a:t>
            </a:r>
            <a:r>
              <a:rPr lang="en-US" dirty="0" smtClean="0"/>
              <a:t>and how do those fit with the working group topics?  </a:t>
            </a:r>
          </a:p>
          <a:p>
            <a:pPr lvl="2">
              <a:lnSpc>
                <a:spcPct val="150000"/>
              </a:lnSpc>
            </a:pPr>
            <a:r>
              <a:rPr lang="en-US" dirty="0" smtClean="0"/>
              <a:t>How would we know if we’ve achieved those goals?</a:t>
            </a:r>
          </a:p>
          <a:p>
            <a:pPr lvl="2">
              <a:lnSpc>
                <a:spcPct val="150000"/>
              </a:lnSpc>
            </a:pPr>
            <a:r>
              <a:rPr lang="en-US" dirty="0" smtClean="0"/>
              <a:t>What actions must be part of this pillar to transform the industry and make that change sustainable for the long term?</a:t>
            </a:r>
          </a:p>
          <a:p>
            <a:pPr lvl="2">
              <a:lnSpc>
                <a:spcPct val="150000"/>
              </a:lnSpc>
            </a:pPr>
            <a:r>
              <a:rPr lang="en-US" dirty="0" smtClean="0"/>
              <a:t>What are risks we need to manage related to this pillar?</a:t>
            </a:r>
          </a:p>
          <a:p>
            <a:pPr lvl="2">
              <a:lnSpc>
                <a:spcPct val="150000"/>
              </a:lnSpc>
            </a:pPr>
            <a:r>
              <a:rPr lang="en-US" dirty="0" smtClean="0"/>
              <a:t>What specific questions should the working groups answer for the next Task Force?</a:t>
            </a:r>
          </a:p>
          <a:p>
            <a:pPr marL="344487" lvl="1" indent="-342900">
              <a:lnSpc>
                <a:spcPct val="150000"/>
              </a:lnSpc>
              <a:buFont typeface="+mj-lt"/>
              <a:buAutoNum type="arabicPeriod"/>
            </a:pPr>
            <a:endParaRPr lang="en-US" dirty="0" smtClean="0"/>
          </a:p>
          <a:p>
            <a:pPr marL="344487" lvl="1" indent="-342900">
              <a:lnSpc>
                <a:spcPct val="150000"/>
              </a:lnSpc>
              <a:buFont typeface="+mj-lt"/>
              <a:buAutoNum type="arabicPeriod"/>
            </a:pPr>
            <a:r>
              <a:rPr lang="en-US" dirty="0" smtClean="0"/>
              <a:t>Select someone to report back to the group</a:t>
            </a:r>
            <a:endParaRPr lang="en-US" dirty="0"/>
          </a:p>
        </p:txBody>
      </p:sp>
    </p:spTree>
    <p:extLst>
      <p:ext uri="{BB962C8B-B14F-4D97-AF65-F5344CB8AC3E}">
        <p14:creationId xmlns:p14="http://schemas.microsoft.com/office/powerpoint/2010/main" xmlns="" val="410907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pillar breakout questions</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17</a:t>
            </a:fld>
            <a:endParaRPr lang="en-US" dirty="0"/>
          </a:p>
        </p:txBody>
      </p:sp>
      <p:grpSp>
        <p:nvGrpSpPr>
          <p:cNvPr id="4" name="Group 3"/>
          <p:cNvGrpSpPr>
            <a:grpSpLocks/>
          </p:cNvGrpSpPr>
          <p:nvPr>
            <p:custDataLst>
              <p:tags r:id="rId1"/>
            </p:custDataLst>
          </p:nvPr>
        </p:nvGrpSpPr>
        <p:grpSpPr bwMode="auto">
          <a:xfrm>
            <a:off x="419100" y="1346200"/>
            <a:ext cx="1828800" cy="768350"/>
            <a:chOff x="3720" y="1968"/>
            <a:chExt cx="1152" cy="576"/>
          </a:xfrm>
        </p:grpSpPr>
        <p:sp>
          <p:nvSpPr>
            <p:cNvPr id="5" name="Freeform 4"/>
            <p:cNvSpPr>
              <a:spLocks/>
            </p:cNvSpPr>
            <p:nvPr>
              <p:custDataLst>
                <p:tags r:id="rId14"/>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Rectangle 5"/>
            <p:cNvSpPr>
              <a:spLocks noChangeArrowheads="1"/>
            </p:cNvSpPr>
            <p:nvPr>
              <p:custDataLst>
                <p:tags r:id="rId15"/>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1" dirty="0" smtClean="0">
                  <a:solidFill>
                    <a:schemeClr val="accent3"/>
                  </a:solidFill>
                </a:rPr>
                <a:t>Specific goals</a:t>
              </a:r>
              <a:endParaRPr lang="en-US" sz="1400" b="1" dirty="0">
                <a:solidFill>
                  <a:schemeClr val="accent3"/>
                </a:solidFill>
              </a:endParaRPr>
            </a:p>
          </p:txBody>
        </p:sp>
      </p:grpSp>
      <p:sp>
        <p:nvSpPr>
          <p:cNvPr id="13" name="Rectangle 12"/>
          <p:cNvSpPr>
            <a:spLocks noChangeArrowheads="1"/>
          </p:cNvSpPr>
          <p:nvPr/>
        </p:nvSpPr>
        <p:spPr bwMode="auto">
          <a:xfrm>
            <a:off x="419100" y="884238"/>
            <a:ext cx="18288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dirty="0" smtClean="0"/>
              <a:t>Topics</a:t>
            </a:r>
            <a:endParaRPr lang="en-US" sz="1400" b="0" dirty="0"/>
          </a:p>
        </p:txBody>
      </p:sp>
      <p:sp>
        <p:nvSpPr>
          <p:cNvPr id="15" name="Line 14"/>
          <p:cNvSpPr>
            <a:spLocks noChangeShapeType="1"/>
          </p:cNvSpPr>
          <p:nvPr/>
        </p:nvSpPr>
        <p:spPr bwMode="auto">
          <a:xfrm>
            <a:off x="2400300" y="1135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 name="Rectangle 15"/>
          <p:cNvSpPr>
            <a:spLocks noChangeArrowheads="1"/>
          </p:cNvSpPr>
          <p:nvPr/>
        </p:nvSpPr>
        <p:spPr bwMode="auto">
          <a:xfrm>
            <a:off x="2400300" y="1346200"/>
            <a:ext cx="5410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dirty="0" smtClean="0">
                <a:solidFill>
                  <a:schemeClr val="accent3"/>
                </a:solidFill>
              </a:rPr>
              <a:t>…</a:t>
            </a:r>
          </a:p>
          <a:p>
            <a:pPr lvl="1"/>
            <a:r>
              <a:rPr lang="en-US" sz="1400" dirty="0" smtClean="0">
                <a:solidFill>
                  <a:schemeClr val="accent3"/>
                </a:solidFill>
              </a:rPr>
              <a:t>…</a:t>
            </a:r>
          </a:p>
          <a:p>
            <a:pPr lvl="1"/>
            <a:r>
              <a:rPr lang="en-US" sz="1400" b="0" dirty="0" smtClean="0">
                <a:solidFill>
                  <a:schemeClr val="accent3"/>
                </a:solidFill>
              </a:rPr>
              <a:t>…</a:t>
            </a:r>
            <a:endParaRPr lang="en-US" sz="1400" b="0" dirty="0">
              <a:solidFill>
                <a:schemeClr val="accent3"/>
              </a:solidFill>
            </a:endParaRPr>
          </a:p>
        </p:txBody>
      </p:sp>
      <p:grpSp>
        <p:nvGrpSpPr>
          <p:cNvPr id="23" name="Group 22"/>
          <p:cNvGrpSpPr/>
          <p:nvPr/>
        </p:nvGrpSpPr>
        <p:grpSpPr>
          <a:xfrm>
            <a:off x="7908592" y="285750"/>
            <a:ext cx="829008" cy="212366"/>
            <a:chOff x="7908592" y="285750"/>
            <a:chExt cx="829008" cy="212366"/>
          </a:xfrm>
        </p:grpSpPr>
        <p:sp>
          <p:nvSpPr>
            <p:cNvPr id="20" name="StickerRectangle"/>
            <p:cNvSpPr>
              <a:spLocks noChangeArrowheads="1"/>
            </p:cNvSpPr>
            <p:nvPr/>
          </p:nvSpPr>
          <p:spPr bwMode="auto">
            <a:xfrm>
              <a:off x="7908592" y="285750"/>
              <a:ext cx="829008"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smtClean="0">
                  <a:solidFill>
                    <a:srgbClr val="808080"/>
                  </a:solidFill>
                  <a:latin typeface="+mn-lt"/>
                </a:rPr>
                <a:t>TEMPLATE</a:t>
              </a:r>
              <a:endParaRPr lang="en-US" sz="1200" dirty="0">
                <a:solidFill>
                  <a:srgbClr val="808080"/>
                </a:solidFill>
                <a:latin typeface="+mn-lt"/>
              </a:endParaRPr>
            </a:p>
          </p:txBody>
        </p:sp>
        <p:cxnSp>
          <p:nvCxnSpPr>
            <p:cNvPr id="21" name="AutoShape 31"/>
            <p:cNvCxnSpPr>
              <a:cxnSpLocks noChangeShapeType="1"/>
              <a:stCxn id="20" idx="2"/>
              <a:endCxn id="20" idx="4"/>
            </p:cNvCxnSpPr>
            <p:nvPr/>
          </p:nvCxnSpPr>
          <p:spPr bwMode="auto">
            <a:xfrm>
              <a:off x="7908592"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2" name="AutoShape 32"/>
            <p:cNvCxnSpPr>
              <a:cxnSpLocks noChangeShapeType="1"/>
              <a:stCxn id="20" idx="4"/>
              <a:endCxn id="20" idx="6"/>
            </p:cNvCxnSpPr>
            <p:nvPr/>
          </p:nvCxnSpPr>
          <p:spPr bwMode="auto">
            <a:xfrm>
              <a:off x="7908592" y="498116"/>
              <a:ext cx="829008"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28" name="Group 27"/>
          <p:cNvGrpSpPr>
            <a:grpSpLocks/>
          </p:cNvGrpSpPr>
          <p:nvPr>
            <p:custDataLst>
              <p:tags r:id="rId2"/>
            </p:custDataLst>
          </p:nvPr>
        </p:nvGrpSpPr>
        <p:grpSpPr bwMode="auto">
          <a:xfrm>
            <a:off x="419100" y="3368230"/>
            <a:ext cx="1828800" cy="768350"/>
            <a:chOff x="3720" y="1968"/>
            <a:chExt cx="1152" cy="576"/>
          </a:xfrm>
        </p:grpSpPr>
        <p:sp>
          <p:nvSpPr>
            <p:cNvPr id="29" name="Freeform 28"/>
            <p:cNvSpPr>
              <a:spLocks/>
            </p:cNvSpPr>
            <p:nvPr>
              <p:custDataLst>
                <p:tags r:id="rId12"/>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Rectangle 29"/>
            <p:cNvSpPr>
              <a:spLocks noChangeArrowheads="1"/>
            </p:cNvSpPr>
            <p:nvPr>
              <p:custDataLst>
                <p:tags r:id="rId13"/>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1" dirty="0" smtClean="0">
                  <a:solidFill>
                    <a:schemeClr val="accent3"/>
                  </a:solidFill>
                </a:rPr>
                <a:t>Actions required</a:t>
              </a:r>
              <a:endParaRPr lang="en-US" sz="1400" b="1" dirty="0">
                <a:solidFill>
                  <a:schemeClr val="accent3"/>
                </a:solidFill>
              </a:endParaRPr>
            </a:p>
          </p:txBody>
        </p:sp>
      </p:grpSp>
      <p:sp>
        <p:nvSpPr>
          <p:cNvPr id="31" name="Rectangle 30"/>
          <p:cNvSpPr>
            <a:spLocks noChangeArrowheads="1"/>
          </p:cNvSpPr>
          <p:nvPr/>
        </p:nvSpPr>
        <p:spPr bwMode="auto">
          <a:xfrm>
            <a:off x="2400300" y="3368230"/>
            <a:ext cx="5410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dirty="0" smtClean="0">
                <a:solidFill>
                  <a:schemeClr val="accent3"/>
                </a:solidFill>
              </a:rPr>
              <a:t>…</a:t>
            </a:r>
          </a:p>
          <a:p>
            <a:pPr lvl="1"/>
            <a:r>
              <a:rPr lang="en-US" sz="1400" dirty="0" smtClean="0">
                <a:solidFill>
                  <a:schemeClr val="accent3"/>
                </a:solidFill>
              </a:rPr>
              <a:t>…</a:t>
            </a:r>
          </a:p>
          <a:p>
            <a:pPr lvl="1"/>
            <a:r>
              <a:rPr lang="en-US" sz="1400" b="0" dirty="0" smtClean="0">
                <a:solidFill>
                  <a:schemeClr val="accent3"/>
                </a:solidFill>
              </a:rPr>
              <a:t>…</a:t>
            </a:r>
            <a:endParaRPr lang="en-US" sz="1400" b="0" dirty="0">
              <a:solidFill>
                <a:schemeClr val="accent3"/>
              </a:solidFill>
            </a:endParaRPr>
          </a:p>
        </p:txBody>
      </p:sp>
      <p:sp>
        <p:nvSpPr>
          <p:cNvPr id="32" name="Rectangle 31"/>
          <p:cNvSpPr>
            <a:spLocks noChangeArrowheads="1"/>
          </p:cNvSpPr>
          <p:nvPr/>
        </p:nvSpPr>
        <p:spPr bwMode="auto">
          <a:xfrm>
            <a:off x="2400300" y="884238"/>
            <a:ext cx="18288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dirty="0" smtClean="0"/>
              <a:t>Break out discussion</a:t>
            </a:r>
            <a:endParaRPr lang="en-US" sz="1400" b="0" dirty="0"/>
          </a:p>
        </p:txBody>
      </p:sp>
      <p:grpSp>
        <p:nvGrpSpPr>
          <p:cNvPr id="33" name="Group 32"/>
          <p:cNvGrpSpPr>
            <a:grpSpLocks/>
          </p:cNvGrpSpPr>
          <p:nvPr>
            <p:custDataLst>
              <p:tags r:id="rId3"/>
            </p:custDataLst>
          </p:nvPr>
        </p:nvGrpSpPr>
        <p:grpSpPr bwMode="auto">
          <a:xfrm>
            <a:off x="419100" y="4425464"/>
            <a:ext cx="1828800" cy="768350"/>
            <a:chOff x="3720" y="1968"/>
            <a:chExt cx="1152" cy="576"/>
          </a:xfrm>
        </p:grpSpPr>
        <p:sp>
          <p:nvSpPr>
            <p:cNvPr id="34" name="Freeform 33"/>
            <p:cNvSpPr>
              <a:spLocks/>
            </p:cNvSpPr>
            <p:nvPr>
              <p:custDataLst>
                <p:tags r:id="rId10"/>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Rectangle 34"/>
            <p:cNvSpPr>
              <a:spLocks noChangeArrowheads="1"/>
            </p:cNvSpPr>
            <p:nvPr>
              <p:custDataLst>
                <p:tags r:id="rId11"/>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1" dirty="0" smtClean="0">
                  <a:solidFill>
                    <a:schemeClr val="accent3"/>
                  </a:solidFill>
                </a:rPr>
                <a:t>Risks to manage</a:t>
              </a:r>
              <a:endParaRPr lang="en-US" sz="1400" b="1" dirty="0">
                <a:solidFill>
                  <a:schemeClr val="accent3"/>
                </a:solidFill>
              </a:endParaRPr>
            </a:p>
          </p:txBody>
        </p:sp>
      </p:grpSp>
      <p:sp>
        <p:nvSpPr>
          <p:cNvPr id="36" name="Rectangle 35"/>
          <p:cNvSpPr>
            <a:spLocks noChangeArrowheads="1"/>
          </p:cNvSpPr>
          <p:nvPr/>
        </p:nvSpPr>
        <p:spPr bwMode="auto">
          <a:xfrm>
            <a:off x="2400300" y="4425464"/>
            <a:ext cx="5410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dirty="0" smtClean="0">
                <a:solidFill>
                  <a:schemeClr val="accent3"/>
                </a:solidFill>
              </a:rPr>
              <a:t>…</a:t>
            </a:r>
          </a:p>
          <a:p>
            <a:pPr lvl="1"/>
            <a:r>
              <a:rPr lang="en-US" sz="1400" dirty="0" smtClean="0">
                <a:solidFill>
                  <a:schemeClr val="accent3"/>
                </a:solidFill>
              </a:rPr>
              <a:t>…</a:t>
            </a:r>
          </a:p>
          <a:p>
            <a:pPr lvl="1"/>
            <a:r>
              <a:rPr lang="en-US" sz="1400" b="0" dirty="0" smtClean="0">
                <a:solidFill>
                  <a:schemeClr val="accent3"/>
                </a:solidFill>
              </a:rPr>
              <a:t>…</a:t>
            </a:r>
            <a:endParaRPr lang="en-US" sz="1400" b="0" dirty="0">
              <a:solidFill>
                <a:schemeClr val="accent3"/>
              </a:solidFill>
            </a:endParaRPr>
          </a:p>
        </p:txBody>
      </p:sp>
      <p:grpSp>
        <p:nvGrpSpPr>
          <p:cNvPr id="37" name="Group 36"/>
          <p:cNvGrpSpPr>
            <a:grpSpLocks/>
          </p:cNvGrpSpPr>
          <p:nvPr>
            <p:custDataLst>
              <p:tags r:id="rId4"/>
            </p:custDataLst>
          </p:nvPr>
        </p:nvGrpSpPr>
        <p:grpSpPr bwMode="auto">
          <a:xfrm>
            <a:off x="419100" y="5420552"/>
            <a:ext cx="1828800" cy="768350"/>
            <a:chOff x="3720" y="1968"/>
            <a:chExt cx="1152" cy="576"/>
          </a:xfrm>
        </p:grpSpPr>
        <p:sp>
          <p:nvSpPr>
            <p:cNvPr id="38" name="Freeform 37"/>
            <p:cNvSpPr>
              <a:spLocks/>
            </p:cNvSpPr>
            <p:nvPr>
              <p:custDataLst>
                <p:tags r:id="rId8"/>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Rectangle 38"/>
            <p:cNvSpPr>
              <a:spLocks noChangeArrowheads="1"/>
            </p:cNvSpPr>
            <p:nvPr>
              <p:custDataLst>
                <p:tags r:id="rId9"/>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1" dirty="0" smtClean="0">
                  <a:solidFill>
                    <a:schemeClr val="accent3"/>
                  </a:solidFill>
                </a:rPr>
                <a:t>Questions for the working groups</a:t>
              </a:r>
              <a:endParaRPr lang="en-US" sz="1400" b="1" dirty="0">
                <a:solidFill>
                  <a:schemeClr val="accent3"/>
                </a:solidFill>
              </a:endParaRPr>
            </a:p>
          </p:txBody>
        </p:sp>
      </p:grpSp>
      <p:sp>
        <p:nvSpPr>
          <p:cNvPr id="40" name="Rectangle 39"/>
          <p:cNvSpPr>
            <a:spLocks noChangeArrowheads="1"/>
          </p:cNvSpPr>
          <p:nvPr/>
        </p:nvSpPr>
        <p:spPr bwMode="auto">
          <a:xfrm>
            <a:off x="2400300" y="5420552"/>
            <a:ext cx="5410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dirty="0" smtClean="0">
                <a:solidFill>
                  <a:schemeClr val="accent3"/>
                </a:solidFill>
              </a:rPr>
              <a:t>…</a:t>
            </a:r>
          </a:p>
          <a:p>
            <a:pPr lvl="1"/>
            <a:r>
              <a:rPr lang="en-US" sz="1400" dirty="0" smtClean="0">
                <a:solidFill>
                  <a:schemeClr val="accent3"/>
                </a:solidFill>
              </a:rPr>
              <a:t>…</a:t>
            </a:r>
          </a:p>
          <a:p>
            <a:pPr lvl="1"/>
            <a:r>
              <a:rPr lang="en-US" sz="1400" b="0" dirty="0" smtClean="0">
                <a:solidFill>
                  <a:schemeClr val="accent3"/>
                </a:solidFill>
              </a:rPr>
              <a:t>…</a:t>
            </a:r>
            <a:endParaRPr lang="en-US" sz="1400" b="0" dirty="0">
              <a:solidFill>
                <a:schemeClr val="accent3"/>
              </a:solidFill>
            </a:endParaRPr>
          </a:p>
        </p:txBody>
      </p:sp>
      <p:grpSp>
        <p:nvGrpSpPr>
          <p:cNvPr id="27" name="Group 26"/>
          <p:cNvGrpSpPr>
            <a:grpSpLocks/>
          </p:cNvGrpSpPr>
          <p:nvPr>
            <p:custDataLst>
              <p:tags r:id="rId5"/>
            </p:custDataLst>
          </p:nvPr>
        </p:nvGrpSpPr>
        <p:grpSpPr bwMode="auto">
          <a:xfrm>
            <a:off x="419100" y="2324398"/>
            <a:ext cx="1828800" cy="768350"/>
            <a:chOff x="3720" y="1968"/>
            <a:chExt cx="1152" cy="576"/>
          </a:xfrm>
        </p:grpSpPr>
        <p:sp>
          <p:nvSpPr>
            <p:cNvPr id="41" name="Freeform 40"/>
            <p:cNvSpPr>
              <a:spLocks/>
            </p:cNvSpPr>
            <p:nvPr>
              <p:custDataLst>
                <p:tags r:id="rId6"/>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tx2"/>
            </a:solidFill>
            <a:ln w="9525">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Rectangle 41"/>
            <p:cNvSpPr>
              <a:spLocks noChangeArrowheads="1"/>
            </p:cNvSpPr>
            <p:nvPr>
              <p:custDataLst>
                <p:tags r:id="rId7"/>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1" dirty="0">
                  <a:solidFill>
                    <a:schemeClr val="accent3"/>
                  </a:solidFill>
                </a:rPr>
                <a:t>H</a:t>
              </a:r>
              <a:r>
                <a:rPr lang="en-US" sz="1400" b="1" dirty="0" smtClean="0">
                  <a:solidFill>
                    <a:schemeClr val="accent3"/>
                  </a:solidFill>
                </a:rPr>
                <a:t>ow we’ll know</a:t>
              </a:r>
              <a:endParaRPr lang="en-US" sz="1400" b="1" dirty="0">
                <a:solidFill>
                  <a:schemeClr val="accent3"/>
                </a:solidFill>
              </a:endParaRPr>
            </a:p>
          </p:txBody>
        </p:sp>
      </p:grpSp>
      <p:sp>
        <p:nvSpPr>
          <p:cNvPr id="43" name="Rectangle 42"/>
          <p:cNvSpPr>
            <a:spLocks noChangeArrowheads="1"/>
          </p:cNvSpPr>
          <p:nvPr/>
        </p:nvSpPr>
        <p:spPr bwMode="auto">
          <a:xfrm>
            <a:off x="2400300" y="2324398"/>
            <a:ext cx="5410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dirty="0" smtClean="0">
                <a:solidFill>
                  <a:schemeClr val="accent3"/>
                </a:solidFill>
              </a:rPr>
              <a:t>…</a:t>
            </a:r>
          </a:p>
          <a:p>
            <a:pPr lvl="1"/>
            <a:r>
              <a:rPr lang="en-US" sz="1400" dirty="0" smtClean="0">
                <a:solidFill>
                  <a:schemeClr val="accent3"/>
                </a:solidFill>
              </a:rPr>
              <a:t>…</a:t>
            </a:r>
          </a:p>
          <a:p>
            <a:pPr lvl="1"/>
            <a:r>
              <a:rPr lang="en-US" sz="1400" b="0" dirty="0" smtClean="0">
                <a:solidFill>
                  <a:schemeClr val="accent3"/>
                </a:solidFill>
              </a:rPr>
              <a:t>…</a:t>
            </a:r>
            <a:endParaRPr lang="en-US" sz="1400" b="0" dirty="0">
              <a:solidFill>
                <a:schemeClr val="accent3"/>
              </a:solidFill>
            </a:endParaRPr>
          </a:p>
        </p:txBody>
      </p:sp>
    </p:spTree>
    <p:extLst>
      <p:ext uri="{BB962C8B-B14F-4D97-AF65-F5344CB8AC3E}">
        <p14:creationId xmlns:p14="http://schemas.microsoft.com/office/powerpoint/2010/main" xmlns="" val="258849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Title 1"/>
          <p:cNvSpPr>
            <a:spLocks noGrp="1"/>
          </p:cNvSpPr>
          <p:nvPr>
            <p:ph type="title"/>
          </p:nvPr>
        </p:nvSpPr>
        <p:spPr>
          <a:xfrm>
            <a:off x="119063" y="179718"/>
            <a:ext cx="8620900" cy="584775"/>
          </a:xfrm>
        </p:spPr>
        <p:txBody>
          <a:bodyPr/>
          <a:lstStyle/>
          <a:p>
            <a:pPr eaLnBrk="1" hangingPunct="1"/>
            <a:r>
              <a:rPr lang="en-US" dirty="0" smtClean="0"/>
              <a:t>Change will not be easy and will require communication with the industry</a:t>
            </a:r>
          </a:p>
        </p:txBody>
      </p:sp>
      <p:sp>
        <p:nvSpPr>
          <p:cNvPr id="478211" name="McK 5. Source"/>
          <p:cNvSpPr>
            <a:spLocks noChangeArrowheads="1"/>
          </p:cNvSpPr>
          <p:nvPr>
            <p:custDataLst>
              <p:tags r:id="rId1"/>
            </p:custDataLst>
          </p:nvPr>
        </p:nvSpPr>
        <p:spPr bwMode="auto">
          <a:xfrm>
            <a:off x="119062" y="6434981"/>
            <a:ext cx="6862762" cy="153888"/>
          </a:xfrm>
          <a:prstGeom prst="rect">
            <a:avLst/>
          </a:prstGeom>
          <a:noFill/>
          <a:ln>
            <a:noFill/>
          </a:ln>
          <a:effectLst/>
        </p:spPr>
        <p:txBody>
          <a:bodyPr lIns="0" tIns="0" rIns="0" bIns="0" anchor="ctr">
            <a:spAutoFit/>
          </a:bodyPr>
          <a:lstStyle/>
          <a:p>
            <a:pPr marL="609600" indent="-609600" defTabSz="895350">
              <a:tabLst>
                <a:tab pos="612775" algn="l"/>
              </a:tabLst>
            </a:pPr>
            <a:r>
              <a:rPr lang="en-GB" altLang="zh-CN" sz="1000" dirty="0">
                <a:solidFill>
                  <a:srgbClr val="000000"/>
                </a:solidFill>
                <a:latin typeface="Arial"/>
                <a:ea typeface="+mn-ea"/>
                <a:cs typeface="+mn-cs"/>
              </a:rPr>
              <a:t>SOURCE: </a:t>
            </a:r>
            <a:r>
              <a:rPr lang="en-GB" altLang="zh-CN" sz="1000" dirty="0" smtClean="0">
                <a:solidFill>
                  <a:srgbClr val="000000"/>
                </a:solidFill>
                <a:latin typeface="Arial"/>
                <a:ea typeface="+mn-ea"/>
                <a:cs typeface="+mn-cs"/>
              </a:rPr>
              <a:t>McKinsey Organization and Change Management Practice</a:t>
            </a:r>
            <a:endParaRPr lang="en-GB" altLang="zh-CN" sz="1000" dirty="0">
              <a:solidFill>
                <a:srgbClr val="000000"/>
              </a:solidFill>
              <a:latin typeface="Arial"/>
              <a:ea typeface="+mn-ea"/>
              <a:cs typeface="+mn-cs"/>
            </a:endParaRPr>
          </a:p>
        </p:txBody>
      </p:sp>
      <p:sp>
        <p:nvSpPr>
          <p:cNvPr id="9" name="Freeform 10"/>
          <p:cNvSpPr>
            <a:spLocks noChangeAspect="1"/>
          </p:cNvSpPr>
          <p:nvPr>
            <p:custDataLst>
              <p:tags r:id="rId2"/>
            </p:custDataLst>
          </p:nvPr>
        </p:nvSpPr>
        <p:spPr bwMode="gray">
          <a:xfrm flipH="1">
            <a:off x="4769019" y="1171462"/>
            <a:ext cx="1944529" cy="2413158"/>
          </a:xfrm>
          <a:custGeom>
            <a:avLst/>
            <a:gdLst>
              <a:gd name="T0" fmla="*/ 832 w 832"/>
              <a:gd name="T1" fmla="*/ 354 h 1032"/>
              <a:gd name="T2" fmla="*/ 750 w 832"/>
              <a:gd name="T3" fmla="*/ 354 h 1032"/>
              <a:gd name="T4" fmla="*/ 748 w 832"/>
              <a:gd name="T5" fmla="*/ 353 h 1032"/>
              <a:gd name="T6" fmla="*/ 707 w 832"/>
              <a:gd name="T7" fmla="*/ 340 h 1032"/>
              <a:gd name="T8" fmla="*/ 634 w 832"/>
              <a:gd name="T9" fmla="*/ 414 h 1032"/>
              <a:gd name="T10" fmla="*/ 707 w 832"/>
              <a:gd name="T11" fmla="*/ 487 h 1032"/>
              <a:gd name="T12" fmla="*/ 749 w 832"/>
              <a:gd name="T13" fmla="*/ 474 h 1032"/>
              <a:gd name="T14" fmla="*/ 750 w 832"/>
              <a:gd name="T15" fmla="*/ 473 h 1032"/>
              <a:gd name="T16" fmla="*/ 832 w 832"/>
              <a:gd name="T17" fmla="*/ 474 h 1032"/>
              <a:gd name="T18" fmla="*/ 832 w 832"/>
              <a:gd name="T19" fmla="*/ 601 h 1032"/>
              <a:gd name="T20" fmla="*/ 832 w 832"/>
              <a:gd name="T21" fmla="*/ 618 h 1032"/>
              <a:gd name="T22" fmla="*/ 832 w 832"/>
              <a:gd name="T23" fmla="*/ 822 h 1032"/>
              <a:gd name="T24" fmla="*/ 832 w 832"/>
              <a:gd name="T25" fmla="*/ 834 h 1032"/>
              <a:gd name="T26" fmla="*/ 490 w 832"/>
              <a:gd name="T27" fmla="*/ 834 h 1032"/>
              <a:gd name="T28" fmla="*/ 474 w 832"/>
              <a:gd name="T29" fmla="*/ 834 h 1032"/>
              <a:gd name="T30" fmla="*/ 473 w 832"/>
              <a:gd name="T31" fmla="*/ 915 h 1032"/>
              <a:gd name="T32" fmla="*/ 475 w 832"/>
              <a:gd name="T33" fmla="*/ 916 h 1032"/>
              <a:gd name="T34" fmla="*/ 487 w 832"/>
              <a:gd name="T35" fmla="*/ 958 h 1032"/>
              <a:gd name="T36" fmla="*/ 414 w 832"/>
              <a:gd name="T37" fmla="*/ 1032 h 1032"/>
              <a:gd name="T38" fmla="*/ 340 w 832"/>
              <a:gd name="T39" fmla="*/ 958 h 1032"/>
              <a:gd name="T40" fmla="*/ 352 w 832"/>
              <a:gd name="T41" fmla="*/ 917 h 1032"/>
              <a:gd name="T42" fmla="*/ 354 w 832"/>
              <a:gd name="T43" fmla="*/ 915 h 1032"/>
              <a:gd name="T44" fmla="*/ 353 w 832"/>
              <a:gd name="T45" fmla="*/ 834 h 1032"/>
              <a:gd name="T46" fmla="*/ 337 w 832"/>
              <a:gd name="T47" fmla="*/ 834 h 1032"/>
              <a:gd name="T48" fmla="*/ 0 w 832"/>
              <a:gd name="T49" fmla="*/ 834 h 1032"/>
              <a:gd name="T50" fmla="*/ 0 w 832"/>
              <a:gd name="T51" fmla="*/ 513 h 1032"/>
              <a:gd name="T52" fmla="*/ 0 w 832"/>
              <a:gd name="T53" fmla="*/ 270 h 1032"/>
              <a:gd name="T54" fmla="*/ 0 w 832"/>
              <a:gd name="T55" fmla="*/ 0 h 1032"/>
              <a:gd name="T56" fmla="*/ 832 w 832"/>
              <a:gd name="T57" fmla="*/ 0 h 1032"/>
              <a:gd name="T58" fmla="*/ 832 w 832"/>
              <a:gd name="T59" fmla="*/ 228 h 1032"/>
              <a:gd name="T60" fmla="*/ 832 w 832"/>
              <a:gd name="T61" fmla="*/ 238 h 1032"/>
              <a:gd name="T62" fmla="*/ 832 w 832"/>
              <a:gd name="T63" fmla="*/ 354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2"/>
              <a:gd name="T97" fmla="*/ 0 h 1032"/>
              <a:gd name="T98" fmla="*/ 832 w 832"/>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2" h="1032">
                <a:moveTo>
                  <a:pt x="832" y="354"/>
                </a:moveTo>
                <a:cubicBezTo>
                  <a:pt x="832" y="354"/>
                  <a:pt x="828" y="435"/>
                  <a:pt x="750" y="354"/>
                </a:cubicBezTo>
                <a:cubicBezTo>
                  <a:pt x="748" y="353"/>
                  <a:pt x="748" y="353"/>
                  <a:pt x="748" y="353"/>
                </a:cubicBezTo>
                <a:cubicBezTo>
                  <a:pt x="737" y="345"/>
                  <a:pt x="722" y="340"/>
                  <a:pt x="707" y="340"/>
                </a:cubicBezTo>
                <a:cubicBezTo>
                  <a:pt x="667" y="340"/>
                  <a:pt x="634" y="373"/>
                  <a:pt x="634" y="414"/>
                </a:cubicBezTo>
                <a:cubicBezTo>
                  <a:pt x="634" y="454"/>
                  <a:pt x="667" y="487"/>
                  <a:pt x="707" y="487"/>
                </a:cubicBezTo>
                <a:cubicBezTo>
                  <a:pt x="723" y="487"/>
                  <a:pt x="737" y="483"/>
                  <a:pt x="749" y="474"/>
                </a:cubicBezTo>
                <a:cubicBezTo>
                  <a:pt x="750" y="473"/>
                  <a:pt x="750" y="473"/>
                  <a:pt x="750" y="473"/>
                </a:cubicBezTo>
                <a:cubicBezTo>
                  <a:pt x="828" y="392"/>
                  <a:pt x="832" y="474"/>
                  <a:pt x="832" y="474"/>
                </a:cubicBezTo>
                <a:cubicBezTo>
                  <a:pt x="832" y="601"/>
                  <a:pt x="832" y="601"/>
                  <a:pt x="832" y="601"/>
                </a:cubicBezTo>
                <a:cubicBezTo>
                  <a:pt x="832" y="618"/>
                  <a:pt x="832" y="618"/>
                  <a:pt x="832" y="618"/>
                </a:cubicBezTo>
                <a:cubicBezTo>
                  <a:pt x="832" y="822"/>
                  <a:pt x="832" y="822"/>
                  <a:pt x="832" y="822"/>
                </a:cubicBezTo>
                <a:cubicBezTo>
                  <a:pt x="832" y="834"/>
                  <a:pt x="832" y="834"/>
                  <a:pt x="832" y="834"/>
                </a:cubicBezTo>
                <a:cubicBezTo>
                  <a:pt x="490" y="834"/>
                  <a:pt x="490" y="834"/>
                  <a:pt x="490" y="834"/>
                </a:cubicBezTo>
                <a:cubicBezTo>
                  <a:pt x="474" y="834"/>
                  <a:pt x="474" y="834"/>
                  <a:pt x="474" y="834"/>
                </a:cubicBezTo>
                <a:cubicBezTo>
                  <a:pt x="474" y="834"/>
                  <a:pt x="392" y="837"/>
                  <a:pt x="473" y="915"/>
                </a:cubicBezTo>
                <a:cubicBezTo>
                  <a:pt x="475" y="916"/>
                  <a:pt x="475" y="916"/>
                  <a:pt x="475" y="916"/>
                </a:cubicBezTo>
                <a:cubicBezTo>
                  <a:pt x="483" y="929"/>
                  <a:pt x="487" y="942"/>
                  <a:pt x="487" y="958"/>
                </a:cubicBezTo>
                <a:cubicBezTo>
                  <a:pt x="487" y="999"/>
                  <a:pt x="454" y="1032"/>
                  <a:pt x="414" y="1032"/>
                </a:cubicBezTo>
                <a:cubicBezTo>
                  <a:pt x="373" y="1032"/>
                  <a:pt x="340" y="999"/>
                  <a:pt x="340" y="958"/>
                </a:cubicBezTo>
                <a:cubicBezTo>
                  <a:pt x="340" y="943"/>
                  <a:pt x="344" y="929"/>
                  <a:pt x="352" y="917"/>
                </a:cubicBezTo>
                <a:cubicBezTo>
                  <a:pt x="354" y="915"/>
                  <a:pt x="354" y="915"/>
                  <a:pt x="354" y="915"/>
                </a:cubicBezTo>
                <a:cubicBezTo>
                  <a:pt x="435" y="837"/>
                  <a:pt x="353" y="834"/>
                  <a:pt x="353" y="834"/>
                </a:cubicBezTo>
                <a:cubicBezTo>
                  <a:pt x="337" y="834"/>
                  <a:pt x="337" y="834"/>
                  <a:pt x="337" y="834"/>
                </a:cubicBezTo>
                <a:cubicBezTo>
                  <a:pt x="0" y="834"/>
                  <a:pt x="0" y="834"/>
                  <a:pt x="0" y="834"/>
                </a:cubicBezTo>
                <a:cubicBezTo>
                  <a:pt x="0" y="513"/>
                  <a:pt x="0" y="513"/>
                  <a:pt x="0" y="513"/>
                </a:cubicBezTo>
                <a:cubicBezTo>
                  <a:pt x="0" y="270"/>
                  <a:pt x="0" y="270"/>
                  <a:pt x="0" y="270"/>
                </a:cubicBezTo>
                <a:cubicBezTo>
                  <a:pt x="0" y="0"/>
                  <a:pt x="0" y="0"/>
                  <a:pt x="0" y="0"/>
                </a:cubicBezTo>
                <a:cubicBezTo>
                  <a:pt x="832" y="0"/>
                  <a:pt x="832" y="0"/>
                  <a:pt x="832" y="0"/>
                </a:cubicBezTo>
                <a:cubicBezTo>
                  <a:pt x="832" y="228"/>
                  <a:pt x="832" y="228"/>
                  <a:pt x="832" y="228"/>
                </a:cubicBezTo>
                <a:cubicBezTo>
                  <a:pt x="832" y="238"/>
                  <a:pt x="832" y="238"/>
                  <a:pt x="832" y="238"/>
                </a:cubicBezTo>
                <a:lnTo>
                  <a:pt x="832" y="354"/>
                </a:lnTo>
                <a:close/>
              </a:path>
            </a:pathLst>
          </a:custGeom>
          <a:solidFill>
            <a:schemeClr val="accent1"/>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0" name="Freeform 12"/>
          <p:cNvSpPr>
            <a:spLocks noChangeAspect="1"/>
          </p:cNvSpPr>
          <p:nvPr>
            <p:custDataLst>
              <p:tags r:id="rId3"/>
            </p:custDataLst>
          </p:nvPr>
        </p:nvSpPr>
        <p:spPr bwMode="gray">
          <a:xfrm flipH="1">
            <a:off x="4306725" y="3690443"/>
            <a:ext cx="2421732" cy="1955959"/>
          </a:xfrm>
          <a:custGeom>
            <a:avLst/>
            <a:gdLst>
              <a:gd name="T0" fmla="*/ 354 w 1032"/>
              <a:gd name="T1" fmla="*/ 0 h 834"/>
              <a:gd name="T2" fmla="*/ 354 w 1032"/>
              <a:gd name="T3" fmla="*/ 82 h 834"/>
              <a:gd name="T4" fmla="*/ 353 w 1032"/>
              <a:gd name="T5" fmla="*/ 84 h 834"/>
              <a:gd name="T6" fmla="*/ 340 w 1032"/>
              <a:gd name="T7" fmla="*/ 125 h 834"/>
              <a:gd name="T8" fmla="*/ 414 w 1032"/>
              <a:gd name="T9" fmla="*/ 199 h 834"/>
              <a:gd name="T10" fmla="*/ 487 w 1032"/>
              <a:gd name="T11" fmla="*/ 125 h 834"/>
              <a:gd name="T12" fmla="*/ 475 w 1032"/>
              <a:gd name="T13" fmla="*/ 83 h 834"/>
              <a:gd name="T14" fmla="*/ 473 w 1032"/>
              <a:gd name="T15" fmla="*/ 82 h 834"/>
              <a:gd name="T16" fmla="*/ 474 w 1032"/>
              <a:gd name="T17" fmla="*/ 0 h 834"/>
              <a:gd name="T18" fmla="*/ 601 w 1032"/>
              <a:gd name="T19" fmla="*/ 0 h 834"/>
              <a:gd name="T20" fmla="*/ 618 w 1032"/>
              <a:gd name="T21" fmla="*/ 0 h 834"/>
              <a:gd name="T22" fmla="*/ 823 w 1032"/>
              <a:gd name="T23" fmla="*/ 0 h 834"/>
              <a:gd name="T24" fmla="*/ 834 w 1032"/>
              <a:gd name="T25" fmla="*/ 0 h 834"/>
              <a:gd name="T26" fmla="*/ 834 w 1032"/>
              <a:gd name="T27" fmla="*/ 343 h 834"/>
              <a:gd name="T28" fmla="*/ 834 w 1032"/>
              <a:gd name="T29" fmla="*/ 359 h 834"/>
              <a:gd name="T30" fmla="*/ 915 w 1032"/>
              <a:gd name="T31" fmla="*/ 359 h 834"/>
              <a:gd name="T32" fmla="*/ 917 w 1032"/>
              <a:gd name="T33" fmla="*/ 358 h 834"/>
              <a:gd name="T34" fmla="*/ 958 w 1032"/>
              <a:gd name="T35" fmla="*/ 345 h 834"/>
              <a:gd name="T36" fmla="*/ 1032 w 1032"/>
              <a:gd name="T37" fmla="*/ 419 h 834"/>
              <a:gd name="T38" fmla="*/ 958 w 1032"/>
              <a:gd name="T39" fmla="*/ 493 h 834"/>
              <a:gd name="T40" fmla="*/ 917 w 1032"/>
              <a:gd name="T41" fmla="*/ 480 h 834"/>
              <a:gd name="T42" fmla="*/ 915 w 1032"/>
              <a:gd name="T43" fmla="*/ 479 h 834"/>
              <a:gd name="T44" fmla="*/ 834 w 1032"/>
              <a:gd name="T45" fmla="*/ 479 h 834"/>
              <a:gd name="T46" fmla="*/ 834 w 1032"/>
              <a:gd name="T47" fmla="*/ 496 h 834"/>
              <a:gd name="T48" fmla="*/ 834 w 1032"/>
              <a:gd name="T49" fmla="*/ 834 h 834"/>
              <a:gd name="T50" fmla="*/ 513 w 1032"/>
              <a:gd name="T51" fmla="*/ 834 h 834"/>
              <a:gd name="T52" fmla="*/ 270 w 1032"/>
              <a:gd name="T53" fmla="*/ 834 h 834"/>
              <a:gd name="T54" fmla="*/ 0 w 1032"/>
              <a:gd name="T55" fmla="*/ 834 h 834"/>
              <a:gd name="T56" fmla="*/ 0 w 1032"/>
              <a:gd name="T57" fmla="*/ 0 h 834"/>
              <a:gd name="T58" fmla="*/ 228 w 1032"/>
              <a:gd name="T59" fmla="*/ 0 h 834"/>
              <a:gd name="T60" fmla="*/ 238 w 1032"/>
              <a:gd name="T61" fmla="*/ 0 h 834"/>
              <a:gd name="T62" fmla="*/ 354 w 1032"/>
              <a:gd name="T63" fmla="*/ 0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2"/>
              <a:gd name="T97" fmla="*/ 0 h 834"/>
              <a:gd name="T98" fmla="*/ 1032 w 1032"/>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2" h="834">
                <a:moveTo>
                  <a:pt x="354" y="0"/>
                </a:moveTo>
                <a:cubicBezTo>
                  <a:pt x="354" y="0"/>
                  <a:pt x="435" y="3"/>
                  <a:pt x="354" y="82"/>
                </a:cubicBezTo>
                <a:cubicBezTo>
                  <a:pt x="353" y="84"/>
                  <a:pt x="353" y="84"/>
                  <a:pt x="353" y="84"/>
                </a:cubicBezTo>
                <a:cubicBezTo>
                  <a:pt x="345" y="95"/>
                  <a:pt x="340" y="110"/>
                  <a:pt x="340" y="125"/>
                </a:cubicBezTo>
                <a:cubicBezTo>
                  <a:pt x="340" y="166"/>
                  <a:pt x="373" y="199"/>
                  <a:pt x="414" y="199"/>
                </a:cubicBezTo>
                <a:cubicBezTo>
                  <a:pt x="454" y="199"/>
                  <a:pt x="487" y="166"/>
                  <a:pt x="487" y="125"/>
                </a:cubicBezTo>
                <a:cubicBezTo>
                  <a:pt x="487" y="109"/>
                  <a:pt x="483" y="95"/>
                  <a:pt x="475" y="83"/>
                </a:cubicBezTo>
                <a:cubicBezTo>
                  <a:pt x="473" y="82"/>
                  <a:pt x="473" y="82"/>
                  <a:pt x="473" y="82"/>
                </a:cubicBezTo>
                <a:cubicBezTo>
                  <a:pt x="392" y="3"/>
                  <a:pt x="474" y="0"/>
                  <a:pt x="474" y="0"/>
                </a:cubicBezTo>
                <a:cubicBezTo>
                  <a:pt x="601" y="0"/>
                  <a:pt x="601" y="0"/>
                  <a:pt x="601" y="0"/>
                </a:cubicBezTo>
                <a:cubicBezTo>
                  <a:pt x="618" y="0"/>
                  <a:pt x="618" y="0"/>
                  <a:pt x="618" y="0"/>
                </a:cubicBezTo>
                <a:cubicBezTo>
                  <a:pt x="823" y="0"/>
                  <a:pt x="823" y="0"/>
                  <a:pt x="823" y="0"/>
                </a:cubicBezTo>
                <a:cubicBezTo>
                  <a:pt x="834" y="0"/>
                  <a:pt x="834" y="0"/>
                  <a:pt x="834" y="0"/>
                </a:cubicBezTo>
                <a:cubicBezTo>
                  <a:pt x="834" y="343"/>
                  <a:pt x="834" y="343"/>
                  <a:pt x="834" y="343"/>
                </a:cubicBezTo>
                <a:cubicBezTo>
                  <a:pt x="834" y="359"/>
                  <a:pt x="834" y="359"/>
                  <a:pt x="834" y="359"/>
                </a:cubicBezTo>
                <a:cubicBezTo>
                  <a:pt x="834" y="359"/>
                  <a:pt x="837" y="441"/>
                  <a:pt x="915" y="359"/>
                </a:cubicBezTo>
                <a:cubicBezTo>
                  <a:pt x="917" y="358"/>
                  <a:pt x="917" y="358"/>
                  <a:pt x="917" y="358"/>
                </a:cubicBezTo>
                <a:cubicBezTo>
                  <a:pt x="929" y="349"/>
                  <a:pt x="942" y="345"/>
                  <a:pt x="958" y="345"/>
                </a:cubicBezTo>
                <a:cubicBezTo>
                  <a:pt x="999" y="345"/>
                  <a:pt x="1032" y="378"/>
                  <a:pt x="1032" y="419"/>
                </a:cubicBezTo>
                <a:cubicBezTo>
                  <a:pt x="1032" y="460"/>
                  <a:pt x="999" y="493"/>
                  <a:pt x="958" y="493"/>
                </a:cubicBezTo>
                <a:cubicBezTo>
                  <a:pt x="943" y="493"/>
                  <a:pt x="929" y="488"/>
                  <a:pt x="917" y="480"/>
                </a:cubicBezTo>
                <a:cubicBezTo>
                  <a:pt x="915" y="479"/>
                  <a:pt x="915" y="479"/>
                  <a:pt x="915" y="479"/>
                </a:cubicBezTo>
                <a:cubicBezTo>
                  <a:pt x="837" y="397"/>
                  <a:pt x="834" y="479"/>
                  <a:pt x="834" y="479"/>
                </a:cubicBezTo>
                <a:cubicBezTo>
                  <a:pt x="834" y="496"/>
                  <a:pt x="834" y="496"/>
                  <a:pt x="834" y="496"/>
                </a:cubicBezTo>
                <a:cubicBezTo>
                  <a:pt x="834" y="834"/>
                  <a:pt x="834" y="834"/>
                  <a:pt x="834" y="834"/>
                </a:cubicBezTo>
                <a:cubicBezTo>
                  <a:pt x="513" y="834"/>
                  <a:pt x="513" y="834"/>
                  <a:pt x="513" y="834"/>
                </a:cubicBezTo>
                <a:cubicBezTo>
                  <a:pt x="270" y="834"/>
                  <a:pt x="270" y="834"/>
                  <a:pt x="270" y="834"/>
                </a:cubicBezTo>
                <a:cubicBezTo>
                  <a:pt x="0" y="834"/>
                  <a:pt x="0" y="834"/>
                  <a:pt x="0" y="834"/>
                </a:cubicBezTo>
                <a:cubicBezTo>
                  <a:pt x="0" y="0"/>
                  <a:pt x="0" y="0"/>
                  <a:pt x="0" y="0"/>
                </a:cubicBezTo>
                <a:cubicBezTo>
                  <a:pt x="228" y="0"/>
                  <a:pt x="228" y="0"/>
                  <a:pt x="228" y="0"/>
                </a:cubicBezTo>
                <a:cubicBezTo>
                  <a:pt x="238" y="0"/>
                  <a:pt x="238" y="0"/>
                  <a:pt x="238" y="0"/>
                </a:cubicBezTo>
                <a:lnTo>
                  <a:pt x="354" y="0"/>
                </a:lnTo>
                <a:close/>
              </a:path>
            </a:pathLst>
          </a:custGeom>
          <a:solidFill>
            <a:schemeClr val="tx2">
              <a:lumMod val="25000"/>
              <a:lumOff val="75000"/>
            </a:schemeClr>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1" name="Freeform 13"/>
          <p:cNvSpPr>
            <a:spLocks noChangeAspect="1"/>
          </p:cNvSpPr>
          <p:nvPr>
            <p:custDataLst>
              <p:tags r:id="rId4"/>
            </p:custDataLst>
          </p:nvPr>
        </p:nvSpPr>
        <p:spPr bwMode="gray">
          <a:xfrm flipH="1">
            <a:off x="2251146" y="3120530"/>
            <a:ext cx="1988820" cy="2468880"/>
          </a:xfrm>
          <a:custGeom>
            <a:avLst/>
            <a:gdLst>
              <a:gd name="T0" fmla="*/ 0 w 830"/>
              <a:gd name="T1" fmla="*/ 678 h 1032"/>
              <a:gd name="T2" fmla="*/ 81 w 830"/>
              <a:gd name="T3" fmla="*/ 677 h 1032"/>
              <a:gd name="T4" fmla="*/ 83 w 830"/>
              <a:gd name="T5" fmla="*/ 679 h 1032"/>
              <a:gd name="T6" fmla="*/ 124 w 830"/>
              <a:gd name="T7" fmla="*/ 691 h 1032"/>
              <a:gd name="T8" fmla="*/ 198 w 830"/>
              <a:gd name="T9" fmla="*/ 618 h 1032"/>
              <a:gd name="T10" fmla="*/ 124 w 830"/>
              <a:gd name="T11" fmla="*/ 544 h 1032"/>
              <a:gd name="T12" fmla="*/ 83 w 830"/>
              <a:gd name="T13" fmla="*/ 557 h 1032"/>
              <a:gd name="T14" fmla="*/ 81 w 830"/>
              <a:gd name="T15" fmla="*/ 558 h 1032"/>
              <a:gd name="T16" fmla="*/ 0 w 830"/>
              <a:gd name="T17" fmla="*/ 558 h 1032"/>
              <a:gd name="T18" fmla="*/ 0 w 830"/>
              <a:gd name="T19" fmla="*/ 431 h 1032"/>
              <a:gd name="T20" fmla="*/ 0 w 830"/>
              <a:gd name="T21" fmla="*/ 413 h 1032"/>
              <a:gd name="T22" fmla="*/ 0 w 830"/>
              <a:gd name="T23" fmla="*/ 209 h 1032"/>
              <a:gd name="T24" fmla="*/ 0 w 830"/>
              <a:gd name="T25" fmla="*/ 198 h 1032"/>
              <a:gd name="T26" fmla="*/ 341 w 830"/>
              <a:gd name="T27" fmla="*/ 198 h 1032"/>
              <a:gd name="T28" fmla="*/ 357 w 830"/>
              <a:gd name="T29" fmla="*/ 198 h 1032"/>
              <a:gd name="T30" fmla="*/ 358 w 830"/>
              <a:gd name="T31" fmla="*/ 116 h 1032"/>
              <a:gd name="T32" fmla="*/ 356 w 830"/>
              <a:gd name="T33" fmla="*/ 115 h 1032"/>
              <a:gd name="T34" fmla="*/ 343 w 830"/>
              <a:gd name="T35" fmla="*/ 73 h 1032"/>
              <a:gd name="T36" fmla="*/ 417 w 830"/>
              <a:gd name="T37" fmla="*/ 0 h 1032"/>
              <a:gd name="T38" fmla="*/ 491 w 830"/>
              <a:gd name="T39" fmla="*/ 73 h 1032"/>
              <a:gd name="T40" fmla="*/ 478 w 830"/>
              <a:gd name="T41" fmla="*/ 114 h 1032"/>
              <a:gd name="T42" fmla="*/ 477 w 830"/>
              <a:gd name="T43" fmla="*/ 116 h 1032"/>
              <a:gd name="T44" fmla="*/ 477 w 830"/>
              <a:gd name="T45" fmla="*/ 198 h 1032"/>
              <a:gd name="T46" fmla="*/ 493 w 830"/>
              <a:gd name="T47" fmla="*/ 198 h 1032"/>
              <a:gd name="T48" fmla="*/ 830 w 830"/>
              <a:gd name="T49" fmla="*/ 198 h 1032"/>
              <a:gd name="T50" fmla="*/ 830 w 830"/>
              <a:gd name="T51" fmla="*/ 518 h 1032"/>
              <a:gd name="T52" fmla="*/ 830 w 830"/>
              <a:gd name="T53" fmla="*/ 762 h 1032"/>
              <a:gd name="T54" fmla="*/ 830 w 830"/>
              <a:gd name="T55" fmla="*/ 1032 h 1032"/>
              <a:gd name="T56" fmla="*/ 0 w 830"/>
              <a:gd name="T57" fmla="*/ 1032 h 1032"/>
              <a:gd name="T58" fmla="*/ 0 w 830"/>
              <a:gd name="T59" fmla="*/ 803 h 1032"/>
              <a:gd name="T60" fmla="*/ 0 w 830"/>
              <a:gd name="T61" fmla="*/ 794 h 1032"/>
              <a:gd name="T62" fmla="*/ 0 w 830"/>
              <a:gd name="T63" fmla="*/ 678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1032"/>
              <a:gd name="T98" fmla="*/ 830 w 830"/>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1032">
                <a:moveTo>
                  <a:pt x="0" y="678"/>
                </a:moveTo>
                <a:cubicBezTo>
                  <a:pt x="0" y="678"/>
                  <a:pt x="3" y="596"/>
                  <a:pt x="81" y="677"/>
                </a:cubicBezTo>
                <a:cubicBezTo>
                  <a:pt x="83" y="679"/>
                  <a:pt x="83" y="679"/>
                  <a:pt x="83" y="679"/>
                </a:cubicBezTo>
                <a:cubicBezTo>
                  <a:pt x="95" y="687"/>
                  <a:pt x="109" y="691"/>
                  <a:pt x="124" y="691"/>
                </a:cubicBezTo>
                <a:cubicBezTo>
                  <a:pt x="165" y="691"/>
                  <a:pt x="198" y="658"/>
                  <a:pt x="198" y="618"/>
                </a:cubicBezTo>
                <a:cubicBezTo>
                  <a:pt x="198" y="577"/>
                  <a:pt x="165" y="544"/>
                  <a:pt x="124" y="544"/>
                </a:cubicBezTo>
                <a:cubicBezTo>
                  <a:pt x="108" y="544"/>
                  <a:pt x="95" y="548"/>
                  <a:pt x="83" y="557"/>
                </a:cubicBezTo>
                <a:cubicBezTo>
                  <a:pt x="81" y="558"/>
                  <a:pt x="81" y="558"/>
                  <a:pt x="81" y="558"/>
                </a:cubicBezTo>
                <a:cubicBezTo>
                  <a:pt x="3" y="639"/>
                  <a:pt x="0" y="558"/>
                  <a:pt x="0" y="558"/>
                </a:cubicBezTo>
                <a:cubicBezTo>
                  <a:pt x="0" y="431"/>
                  <a:pt x="0" y="431"/>
                  <a:pt x="0" y="431"/>
                </a:cubicBezTo>
                <a:cubicBezTo>
                  <a:pt x="0" y="413"/>
                  <a:pt x="0" y="413"/>
                  <a:pt x="0" y="413"/>
                </a:cubicBezTo>
                <a:cubicBezTo>
                  <a:pt x="0" y="209"/>
                  <a:pt x="0" y="209"/>
                  <a:pt x="0" y="209"/>
                </a:cubicBezTo>
                <a:cubicBezTo>
                  <a:pt x="0" y="198"/>
                  <a:pt x="0" y="198"/>
                  <a:pt x="0" y="198"/>
                </a:cubicBezTo>
                <a:cubicBezTo>
                  <a:pt x="341" y="198"/>
                  <a:pt x="341" y="198"/>
                  <a:pt x="341" y="198"/>
                </a:cubicBezTo>
                <a:cubicBezTo>
                  <a:pt x="357" y="198"/>
                  <a:pt x="357" y="198"/>
                  <a:pt x="357" y="198"/>
                </a:cubicBezTo>
                <a:cubicBezTo>
                  <a:pt x="357" y="198"/>
                  <a:pt x="439" y="194"/>
                  <a:pt x="358" y="116"/>
                </a:cubicBezTo>
                <a:cubicBezTo>
                  <a:pt x="356" y="115"/>
                  <a:pt x="356" y="115"/>
                  <a:pt x="356" y="115"/>
                </a:cubicBezTo>
                <a:cubicBezTo>
                  <a:pt x="348" y="103"/>
                  <a:pt x="343" y="89"/>
                  <a:pt x="343" y="73"/>
                </a:cubicBezTo>
                <a:cubicBezTo>
                  <a:pt x="343" y="33"/>
                  <a:pt x="376" y="0"/>
                  <a:pt x="417" y="0"/>
                </a:cubicBezTo>
                <a:cubicBezTo>
                  <a:pt x="458" y="0"/>
                  <a:pt x="491" y="33"/>
                  <a:pt x="491" y="73"/>
                </a:cubicBezTo>
                <a:cubicBezTo>
                  <a:pt x="491" y="88"/>
                  <a:pt x="486" y="102"/>
                  <a:pt x="478" y="114"/>
                </a:cubicBezTo>
                <a:cubicBezTo>
                  <a:pt x="477" y="116"/>
                  <a:pt x="477" y="116"/>
                  <a:pt x="477" y="116"/>
                </a:cubicBezTo>
                <a:cubicBezTo>
                  <a:pt x="396" y="194"/>
                  <a:pt x="477" y="198"/>
                  <a:pt x="477" y="198"/>
                </a:cubicBezTo>
                <a:cubicBezTo>
                  <a:pt x="493" y="198"/>
                  <a:pt x="493" y="198"/>
                  <a:pt x="493" y="198"/>
                </a:cubicBezTo>
                <a:cubicBezTo>
                  <a:pt x="830" y="198"/>
                  <a:pt x="830" y="198"/>
                  <a:pt x="830" y="198"/>
                </a:cubicBezTo>
                <a:cubicBezTo>
                  <a:pt x="830" y="518"/>
                  <a:pt x="830" y="518"/>
                  <a:pt x="830" y="518"/>
                </a:cubicBezTo>
                <a:cubicBezTo>
                  <a:pt x="830" y="762"/>
                  <a:pt x="830" y="762"/>
                  <a:pt x="830" y="762"/>
                </a:cubicBezTo>
                <a:cubicBezTo>
                  <a:pt x="830" y="1032"/>
                  <a:pt x="830" y="1032"/>
                  <a:pt x="830" y="1032"/>
                </a:cubicBezTo>
                <a:cubicBezTo>
                  <a:pt x="0" y="1032"/>
                  <a:pt x="0" y="1032"/>
                  <a:pt x="0" y="1032"/>
                </a:cubicBezTo>
                <a:cubicBezTo>
                  <a:pt x="0" y="803"/>
                  <a:pt x="0" y="803"/>
                  <a:pt x="0" y="803"/>
                </a:cubicBezTo>
                <a:cubicBezTo>
                  <a:pt x="0" y="794"/>
                  <a:pt x="0" y="794"/>
                  <a:pt x="0" y="794"/>
                </a:cubicBezTo>
                <a:lnTo>
                  <a:pt x="0" y="678"/>
                </a:lnTo>
                <a:close/>
              </a:path>
            </a:pathLst>
          </a:custGeom>
          <a:solidFill>
            <a:schemeClr val="tx2">
              <a:lumMod val="50000"/>
              <a:lumOff val="50000"/>
            </a:schemeClr>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12" name="Freeform 14"/>
          <p:cNvSpPr>
            <a:spLocks noChangeAspect="1"/>
          </p:cNvSpPr>
          <p:nvPr>
            <p:custDataLst>
              <p:tags r:id="rId5"/>
            </p:custDataLst>
          </p:nvPr>
        </p:nvSpPr>
        <p:spPr bwMode="gray">
          <a:xfrm flipH="1">
            <a:off x="2251146" y="1171462"/>
            <a:ext cx="2477453" cy="1947386"/>
          </a:xfrm>
          <a:custGeom>
            <a:avLst/>
            <a:gdLst>
              <a:gd name="T0" fmla="*/ 675 w 1027"/>
              <a:gd name="T1" fmla="*/ 834 h 834"/>
              <a:gd name="T2" fmla="*/ 674 w 1027"/>
              <a:gd name="T3" fmla="*/ 752 h 834"/>
              <a:gd name="T4" fmla="*/ 676 w 1027"/>
              <a:gd name="T5" fmla="*/ 750 h 834"/>
              <a:gd name="T6" fmla="*/ 688 w 1027"/>
              <a:gd name="T7" fmla="*/ 709 h 834"/>
              <a:gd name="T8" fmla="*/ 615 w 1027"/>
              <a:gd name="T9" fmla="*/ 635 h 834"/>
              <a:gd name="T10" fmla="*/ 542 w 1027"/>
              <a:gd name="T11" fmla="*/ 709 h 834"/>
              <a:gd name="T12" fmla="*/ 554 w 1027"/>
              <a:gd name="T13" fmla="*/ 750 h 834"/>
              <a:gd name="T14" fmla="*/ 556 w 1027"/>
              <a:gd name="T15" fmla="*/ 752 h 834"/>
              <a:gd name="T16" fmla="*/ 555 w 1027"/>
              <a:gd name="T17" fmla="*/ 834 h 834"/>
              <a:gd name="T18" fmla="*/ 429 w 1027"/>
              <a:gd name="T19" fmla="*/ 834 h 834"/>
              <a:gd name="T20" fmla="*/ 411 w 1027"/>
              <a:gd name="T21" fmla="*/ 834 h 834"/>
              <a:gd name="T22" fmla="*/ 208 w 1027"/>
              <a:gd name="T23" fmla="*/ 834 h 834"/>
              <a:gd name="T24" fmla="*/ 197 w 1027"/>
              <a:gd name="T25" fmla="*/ 834 h 834"/>
              <a:gd name="T26" fmla="*/ 197 w 1027"/>
              <a:gd name="T27" fmla="*/ 490 h 834"/>
              <a:gd name="T28" fmla="*/ 197 w 1027"/>
              <a:gd name="T29" fmla="*/ 474 h 834"/>
              <a:gd name="T30" fmla="*/ 116 w 1027"/>
              <a:gd name="T31" fmla="*/ 474 h 834"/>
              <a:gd name="T32" fmla="*/ 115 w 1027"/>
              <a:gd name="T33" fmla="*/ 475 h 834"/>
              <a:gd name="T34" fmla="*/ 73 w 1027"/>
              <a:gd name="T35" fmla="*/ 488 h 834"/>
              <a:gd name="T36" fmla="*/ 0 w 1027"/>
              <a:gd name="T37" fmla="*/ 414 h 834"/>
              <a:gd name="T38" fmla="*/ 73 w 1027"/>
              <a:gd name="T39" fmla="*/ 340 h 834"/>
              <a:gd name="T40" fmla="*/ 114 w 1027"/>
              <a:gd name="T41" fmla="*/ 353 h 834"/>
              <a:gd name="T42" fmla="*/ 116 w 1027"/>
              <a:gd name="T43" fmla="*/ 354 h 834"/>
              <a:gd name="T44" fmla="*/ 197 w 1027"/>
              <a:gd name="T45" fmla="*/ 354 h 834"/>
              <a:gd name="T46" fmla="*/ 197 w 1027"/>
              <a:gd name="T47" fmla="*/ 338 h 834"/>
              <a:gd name="T48" fmla="*/ 197 w 1027"/>
              <a:gd name="T49" fmla="*/ 0 h 834"/>
              <a:gd name="T50" fmla="*/ 516 w 1027"/>
              <a:gd name="T51" fmla="*/ 0 h 834"/>
              <a:gd name="T52" fmla="*/ 758 w 1027"/>
              <a:gd name="T53" fmla="*/ 0 h 834"/>
              <a:gd name="T54" fmla="*/ 1027 w 1027"/>
              <a:gd name="T55" fmla="*/ 0 h 834"/>
              <a:gd name="T56" fmla="*/ 1027 w 1027"/>
              <a:gd name="T57" fmla="*/ 834 h 834"/>
              <a:gd name="T58" fmla="*/ 800 w 1027"/>
              <a:gd name="T59" fmla="*/ 834 h 834"/>
              <a:gd name="T60" fmla="*/ 790 w 1027"/>
              <a:gd name="T61" fmla="*/ 834 h 834"/>
              <a:gd name="T62" fmla="*/ 675 w 1027"/>
              <a:gd name="T63" fmla="*/ 834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7"/>
              <a:gd name="T97" fmla="*/ 0 h 834"/>
              <a:gd name="T98" fmla="*/ 1027 w 1027"/>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7" h="834">
                <a:moveTo>
                  <a:pt x="675" y="834"/>
                </a:moveTo>
                <a:cubicBezTo>
                  <a:pt x="675" y="834"/>
                  <a:pt x="594" y="830"/>
                  <a:pt x="674" y="752"/>
                </a:cubicBezTo>
                <a:cubicBezTo>
                  <a:pt x="676" y="750"/>
                  <a:pt x="676" y="750"/>
                  <a:pt x="676" y="750"/>
                </a:cubicBezTo>
                <a:cubicBezTo>
                  <a:pt x="684" y="738"/>
                  <a:pt x="688" y="724"/>
                  <a:pt x="688" y="709"/>
                </a:cubicBezTo>
                <a:cubicBezTo>
                  <a:pt x="688" y="668"/>
                  <a:pt x="655" y="635"/>
                  <a:pt x="615" y="635"/>
                </a:cubicBezTo>
                <a:cubicBezTo>
                  <a:pt x="574" y="635"/>
                  <a:pt x="542" y="668"/>
                  <a:pt x="542" y="709"/>
                </a:cubicBezTo>
                <a:cubicBezTo>
                  <a:pt x="542" y="725"/>
                  <a:pt x="546" y="738"/>
                  <a:pt x="554" y="750"/>
                </a:cubicBezTo>
                <a:cubicBezTo>
                  <a:pt x="556" y="752"/>
                  <a:pt x="556" y="752"/>
                  <a:pt x="556" y="752"/>
                </a:cubicBezTo>
                <a:cubicBezTo>
                  <a:pt x="637" y="830"/>
                  <a:pt x="555" y="834"/>
                  <a:pt x="555" y="834"/>
                </a:cubicBezTo>
                <a:cubicBezTo>
                  <a:pt x="429" y="834"/>
                  <a:pt x="429" y="834"/>
                  <a:pt x="429" y="834"/>
                </a:cubicBezTo>
                <a:cubicBezTo>
                  <a:pt x="411" y="834"/>
                  <a:pt x="411" y="834"/>
                  <a:pt x="411" y="834"/>
                </a:cubicBezTo>
                <a:cubicBezTo>
                  <a:pt x="208" y="834"/>
                  <a:pt x="208" y="834"/>
                  <a:pt x="208" y="834"/>
                </a:cubicBezTo>
                <a:cubicBezTo>
                  <a:pt x="197" y="834"/>
                  <a:pt x="197" y="834"/>
                  <a:pt x="197" y="834"/>
                </a:cubicBezTo>
                <a:cubicBezTo>
                  <a:pt x="197" y="490"/>
                  <a:pt x="197" y="490"/>
                  <a:pt x="197" y="490"/>
                </a:cubicBezTo>
                <a:cubicBezTo>
                  <a:pt x="197" y="474"/>
                  <a:pt x="197" y="474"/>
                  <a:pt x="197" y="474"/>
                </a:cubicBezTo>
                <a:cubicBezTo>
                  <a:pt x="197" y="474"/>
                  <a:pt x="193" y="393"/>
                  <a:pt x="116" y="474"/>
                </a:cubicBezTo>
                <a:cubicBezTo>
                  <a:pt x="115" y="475"/>
                  <a:pt x="115" y="475"/>
                  <a:pt x="115" y="475"/>
                </a:cubicBezTo>
                <a:cubicBezTo>
                  <a:pt x="103" y="484"/>
                  <a:pt x="89" y="488"/>
                  <a:pt x="73" y="488"/>
                </a:cubicBezTo>
                <a:cubicBezTo>
                  <a:pt x="33" y="488"/>
                  <a:pt x="0" y="455"/>
                  <a:pt x="0" y="414"/>
                </a:cubicBezTo>
                <a:cubicBezTo>
                  <a:pt x="0" y="374"/>
                  <a:pt x="33" y="340"/>
                  <a:pt x="73" y="340"/>
                </a:cubicBezTo>
                <a:cubicBezTo>
                  <a:pt x="88" y="340"/>
                  <a:pt x="102" y="345"/>
                  <a:pt x="114" y="353"/>
                </a:cubicBezTo>
                <a:cubicBezTo>
                  <a:pt x="116" y="354"/>
                  <a:pt x="116" y="354"/>
                  <a:pt x="116" y="354"/>
                </a:cubicBezTo>
                <a:cubicBezTo>
                  <a:pt x="193" y="436"/>
                  <a:pt x="197" y="354"/>
                  <a:pt x="197" y="354"/>
                </a:cubicBezTo>
                <a:cubicBezTo>
                  <a:pt x="197" y="338"/>
                  <a:pt x="197" y="338"/>
                  <a:pt x="197" y="338"/>
                </a:cubicBezTo>
                <a:cubicBezTo>
                  <a:pt x="197" y="0"/>
                  <a:pt x="197" y="0"/>
                  <a:pt x="197" y="0"/>
                </a:cubicBezTo>
                <a:cubicBezTo>
                  <a:pt x="516" y="0"/>
                  <a:pt x="516" y="0"/>
                  <a:pt x="516" y="0"/>
                </a:cubicBezTo>
                <a:cubicBezTo>
                  <a:pt x="758" y="0"/>
                  <a:pt x="758" y="0"/>
                  <a:pt x="758" y="0"/>
                </a:cubicBezTo>
                <a:cubicBezTo>
                  <a:pt x="1027" y="0"/>
                  <a:pt x="1027" y="0"/>
                  <a:pt x="1027" y="0"/>
                </a:cubicBezTo>
                <a:cubicBezTo>
                  <a:pt x="1027" y="834"/>
                  <a:pt x="1027" y="834"/>
                  <a:pt x="1027" y="834"/>
                </a:cubicBezTo>
                <a:cubicBezTo>
                  <a:pt x="800" y="834"/>
                  <a:pt x="800" y="834"/>
                  <a:pt x="800" y="834"/>
                </a:cubicBezTo>
                <a:cubicBezTo>
                  <a:pt x="790" y="834"/>
                  <a:pt x="790" y="834"/>
                  <a:pt x="790" y="834"/>
                </a:cubicBezTo>
                <a:lnTo>
                  <a:pt x="675" y="834"/>
                </a:lnTo>
                <a:close/>
              </a:path>
            </a:pathLst>
          </a:custGeom>
          <a:solidFill>
            <a:schemeClr val="accent3"/>
          </a:solidFill>
          <a:ln w="9525">
            <a:solidFill>
              <a:srgbClr val="D8E1EA"/>
            </a:solidFill>
            <a:miter lim="800000"/>
            <a:headEnd/>
            <a:tailEnd/>
          </a:ln>
          <a:effectLst>
            <a:outerShdw blurRad="50800" dist="38100" dir="2700000" algn="tl" rotWithShape="0">
              <a:prstClr val="black">
                <a:alpha val="40000"/>
              </a:prstClr>
            </a:outerShdw>
          </a:effectLst>
        </p:spPr>
        <p:txBody>
          <a:bodyPr lIns="91436" tIns="45718" rIns="91436" bIns="45718"/>
          <a:lstStyle/>
          <a:p>
            <a:pPr>
              <a:defRPr/>
            </a:pPr>
            <a:endParaRPr lang="en-US" sz="1000">
              <a:cs typeface="+mn-cs"/>
            </a:endParaRPr>
          </a:p>
        </p:txBody>
      </p:sp>
      <p:sp>
        <p:nvSpPr>
          <p:cNvPr id="478216" name="Rectangle 18"/>
          <p:cNvSpPr>
            <a:spLocks noChangeAspect="1" noChangeArrowheads="1"/>
          </p:cNvSpPr>
          <p:nvPr>
            <p:custDataLst>
              <p:tags r:id="rId6"/>
            </p:custDataLst>
          </p:nvPr>
        </p:nvSpPr>
        <p:spPr bwMode="gray">
          <a:xfrm>
            <a:off x="2309724" y="5074071"/>
            <a:ext cx="1871663" cy="553998"/>
          </a:xfrm>
          <a:prstGeom prst="rect">
            <a:avLst/>
          </a:prstGeom>
          <a:noFill/>
          <a:ln w="9525">
            <a:noFill/>
            <a:miter lim="800000"/>
            <a:headEnd/>
            <a:tailEnd/>
          </a:ln>
        </p:spPr>
        <p:txBody>
          <a:bodyPr lIns="0" tIns="0" rIns="0" bIns="0">
            <a:spAutoFit/>
          </a:bodyPr>
          <a:lstStyle/>
          <a:p>
            <a:pPr algn="ctr" defTabSz="895350">
              <a:lnSpc>
                <a:spcPct val="90000"/>
              </a:lnSpc>
              <a:buClr>
                <a:srgbClr val="002960"/>
              </a:buClr>
            </a:pPr>
            <a:r>
              <a:rPr lang="en-GB" sz="2000" dirty="0" smtClean="0">
                <a:solidFill>
                  <a:schemeClr val="bg1"/>
                </a:solidFill>
              </a:rPr>
              <a:t>Teamwork and</a:t>
            </a:r>
          </a:p>
          <a:p>
            <a:pPr algn="ctr" defTabSz="895350">
              <a:lnSpc>
                <a:spcPct val="90000"/>
              </a:lnSpc>
              <a:buClr>
                <a:srgbClr val="002960"/>
              </a:buClr>
            </a:pPr>
            <a:r>
              <a:rPr lang="en-GB" sz="2000" dirty="0" smtClean="0">
                <a:solidFill>
                  <a:schemeClr val="bg1"/>
                </a:solidFill>
              </a:rPr>
              <a:t>Coordination</a:t>
            </a:r>
            <a:endParaRPr lang="en-GB" sz="2000" dirty="0">
              <a:solidFill>
                <a:schemeClr val="bg1"/>
              </a:solidFill>
            </a:endParaRPr>
          </a:p>
        </p:txBody>
      </p:sp>
      <p:sp>
        <p:nvSpPr>
          <p:cNvPr id="478217" name="Rectangle 19"/>
          <p:cNvSpPr>
            <a:spLocks noChangeAspect="1" noChangeArrowheads="1"/>
          </p:cNvSpPr>
          <p:nvPr>
            <p:custDataLst>
              <p:tags r:id="rId7"/>
            </p:custDataLst>
          </p:nvPr>
        </p:nvSpPr>
        <p:spPr bwMode="gray">
          <a:xfrm>
            <a:off x="2478158" y="3685712"/>
            <a:ext cx="1462088" cy="1292662"/>
          </a:xfrm>
          <a:prstGeom prst="rect">
            <a:avLst/>
          </a:prstGeom>
          <a:noFill/>
          <a:ln w="9525">
            <a:noFill/>
            <a:miter lim="800000"/>
            <a:headEnd/>
            <a:tailEnd/>
          </a:ln>
        </p:spPr>
        <p:txBody>
          <a:bodyPr lIns="0" tIns="0" rIns="0" bIns="0">
            <a:spAutoFit/>
          </a:bodyPr>
          <a:lstStyle/>
          <a:p>
            <a:pPr>
              <a:buSzPct val="120000"/>
            </a:pPr>
            <a:r>
              <a:rPr lang="en-GB" dirty="0">
                <a:solidFill>
                  <a:schemeClr val="bg1"/>
                </a:solidFill>
              </a:rPr>
              <a:t>“…I have the information and opportunities to </a:t>
            </a:r>
            <a:r>
              <a:rPr lang="en-GB" dirty="0" smtClean="0">
                <a:solidFill>
                  <a:schemeClr val="bg1"/>
                </a:solidFill>
              </a:rPr>
              <a:t>work together effectively with others.”</a:t>
            </a:r>
            <a:endParaRPr lang="en-GB" dirty="0">
              <a:solidFill>
                <a:schemeClr val="bg1"/>
              </a:solidFill>
            </a:endParaRPr>
          </a:p>
        </p:txBody>
      </p:sp>
      <p:sp>
        <p:nvSpPr>
          <p:cNvPr id="478218" name="Rectangle 12"/>
          <p:cNvSpPr>
            <a:spLocks noChangeAspect="1" noChangeArrowheads="1"/>
          </p:cNvSpPr>
          <p:nvPr>
            <p:custDataLst>
              <p:tags r:id="rId8"/>
            </p:custDataLst>
          </p:nvPr>
        </p:nvSpPr>
        <p:spPr bwMode="gray">
          <a:xfrm>
            <a:off x="4849054" y="1322274"/>
            <a:ext cx="1762125" cy="553998"/>
          </a:xfrm>
          <a:prstGeom prst="rect">
            <a:avLst/>
          </a:prstGeom>
          <a:noFill/>
          <a:ln w="9525">
            <a:noFill/>
            <a:miter lim="800000"/>
            <a:headEnd/>
            <a:tailEnd/>
          </a:ln>
        </p:spPr>
        <p:txBody>
          <a:bodyPr lIns="0" tIns="0" rIns="0" bIns="0">
            <a:spAutoFit/>
          </a:bodyPr>
          <a:lstStyle/>
          <a:p>
            <a:pPr algn="ctr" defTabSz="895350">
              <a:lnSpc>
                <a:spcPct val="90000"/>
              </a:lnSpc>
              <a:buClr>
                <a:srgbClr val="002960"/>
              </a:buClr>
            </a:pPr>
            <a:r>
              <a:rPr lang="en-GB" sz="2000" dirty="0">
                <a:solidFill>
                  <a:schemeClr val="accent3"/>
                </a:solidFill>
              </a:rPr>
              <a:t>A </a:t>
            </a:r>
            <a:r>
              <a:rPr lang="en-GB" sz="2000" dirty="0" smtClean="0">
                <a:solidFill>
                  <a:schemeClr val="accent3"/>
                </a:solidFill>
              </a:rPr>
              <a:t>Compelling </a:t>
            </a:r>
            <a:endParaRPr lang="en-GB" sz="2000" dirty="0">
              <a:solidFill>
                <a:schemeClr val="accent3"/>
              </a:solidFill>
            </a:endParaRPr>
          </a:p>
          <a:p>
            <a:pPr algn="ctr" defTabSz="895350">
              <a:lnSpc>
                <a:spcPct val="90000"/>
              </a:lnSpc>
              <a:buClr>
                <a:srgbClr val="002960"/>
              </a:buClr>
            </a:pPr>
            <a:r>
              <a:rPr lang="en-GB" sz="2000" dirty="0" smtClean="0">
                <a:solidFill>
                  <a:schemeClr val="accent3"/>
                </a:solidFill>
              </a:rPr>
              <a:t>‘Change Story’</a:t>
            </a:r>
            <a:endParaRPr lang="en-GB" sz="2000" dirty="0">
              <a:solidFill>
                <a:schemeClr val="accent3"/>
              </a:solidFill>
            </a:endParaRPr>
          </a:p>
        </p:txBody>
      </p:sp>
      <p:sp>
        <p:nvSpPr>
          <p:cNvPr id="478219" name="Rectangle 13"/>
          <p:cNvSpPr>
            <a:spLocks noChangeAspect="1" noChangeArrowheads="1"/>
          </p:cNvSpPr>
          <p:nvPr>
            <p:custDataLst>
              <p:tags r:id="rId9"/>
            </p:custDataLst>
          </p:nvPr>
        </p:nvSpPr>
        <p:spPr bwMode="gray">
          <a:xfrm>
            <a:off x="5284035" y="1941730"/>
            <a:ext cx="1393825" cy="1077218"/>
          </a:xfrm>
          <a:prstGeom prst="rect">
            <a:avLst/>
          </a:prstGeom>
          <a:noFill/>
          <a:ln w="9525">
            <a:noFill/>
            <a:miter lim="800000"/>
            <a:headEnd/>
            <a:tailEnd/>
          </a:ln>
        </p:spPr>
        <p:txBody>
          <a:bodyPr lIns="0" tIns="0" rIns="0" bIns="0">
            <a:spAutoFit/>
          </a:bodyPr>
          <a:lstStyle/>
          <a:p>
            <a:pPr>
              <a:buSzPct val="120000"/>
            </a:pPr>
            <a:r>
              <a:rPr lang="en-GB" dirty="0">
                <a:solidFill>
                  <a:srgbClr val="000000"/>
                </a:solidFill>
              </a:rPr>
              <a:t>“... I understand what is being asked of me and </a:t>
            </a:r>
            <a:r>
              <a:rPr lang="en-GB" dirty="0" smtClean="0">
                <a:solidFill>
                  <a:srgbClr val="000000"/>
                </a:solidFill>
              </a:rPr>
              <a:t>why it </a:t>
            </a:r>
            <a:r>
              <a:rPr lang="en-GB" dirty="0">
                <a:solidFill>
                  <a:srgbClr val="000000"/>
                </a:solidFill>
              </a:rPr>
              <a:t>makes sense.”</a:t>
            </a:r>
          </a:p>
        </p:txBody>
      </p:sp>
      <p:sp>
        <p:nvSpPr>
          <p:cNvPr id="478220" name="Rectangle 14"/>
          <p:cNvSpPr>
            <a:spLocks noChangeAspect="1" noChangeArrowheads="1"/>
          </p:cNvSpPr>
          <p:nvPr>
            <p:custDataLst>
              <p:tags r:id="rId10"/>
            </p:custDataLst>
          </p:nvPr>
        </p:nvSpPr>
        <p:spPr bwMode="gray">
          <a:xfrm>
            <a:off x="2297397" y="1244486"/>
            <a:ext cx="1863725" cy="553998"/>
          </a:xfrm>
          <a:prstGeom prst="rect">
            <a:avLst/>
          </a:prstGeom>
          <a:noFill/>
          <a:ln w="9525">
            <a:noFill/>
            <a:miter lim="800000"/>
            <a:headEnd/>
            <a:tailEnd/>
          </a:ln>
        </p:spPr>
        <p:txBody>
          <a:bodyPr wrap="square" lIns="0" tIns="0" rIns="0" bIns="0">
            <a:spAutoFit/>
          </a:bodyPr>
          <a:lstStyle/>
          <a:p>
            <a:pPr algn="ctr" defTabSz="895350">
              <a:lnSpc>
                <a:spcPct val="90000"/>
              </a:lnSpc>
              <a:buClr>
                <a:srgbClr val="002960"/>
              </a:buClr>
            </a:pPr>
            <a:r>
              <a:rPr lang="en-GB" sz="2000" dirty="0" smtClean="0">
                <a:solidFill>
                  <a:schemeClr val="bg1"/>
                </a:solidFill>
              </a:rPr>
              <a:t>Strong Leadership</a:t>
            </a:r>
            <a:endParaRPr lang="en-GB" sz="2000" dirty="0">
              <a:solidFill>
                <a:schemeClr val="bg1"/>
              </a:solidFill>
            </a:endParaRPr>
          </a:p>
        </p:txBody>
      </p:sp>
      <p:sp>
        <p:nvSpPr>
          <p:cNvPr id="478221" name="Rectangle 15"/>
          <p:cNvSpPr>
            <a:spLocks noChangeAspect="1" noChangeArrowheads="1"/>
          </p:cNvSpPr>
          <p:nvPr>
            <p:custDataLst>
              <p:tags r:id="rId11"/>
            </p:custDataLst>
          </p:nvPr>
        </p:nvSpPr>
        <p:spPr bwMode="gray">
          <a:xfrm>
            <a:off x="2407680" y="1803948"/>
            <a:ext cx="2073275" cy="861774"/>
          </a:xfrm>
          <a:prstGeom prst="rect">
            <a:avLst/>
          </a:prstGeom>
          <a:noFill/>
          <a:ln w="9525">
            <a:noFill/>
            <a:miter lim="800000"/>
            <a:headEnd/>
            <a:tailEnd/>
          </a:ln>
        </p:spPr>
        <p:txBody>
          <a:bodyPr lIns="0" tIns="0" rIns="0" bIns="0">
            <a:spAutoFit/>
          </a:bodyPr>
          <a:lstStyle/>
          <a:p>
            <a:pPr>
              <a:buSzPct val="120000"/>
            </a:pPr>
            <a:r>
              <a:rPr lang="en-GB" dirty="0">
                <a:solidFill>
                  <a:schemeClr val="bg1"/>
                </a:solidFill>
              </a:rPr>
              <a:t>“…I see </a:t>
            </a:r>
            <a:r>
              <a:rPr lang="en-GB" dirty="0" smtClean="0">
                <a:solidFill>
                  <a:schemeClr val="bg1"/>
                </a:solidFill>
              </a:rPr>
              <a:t>a clear set of leaders </a:t>
            </a:r>
            <a:r>
              <a:rPr lang="en-GB" dirty="0">
                <a:solidFill>
                  <a:schemeClr val="bg1"/>
                </a:solidFill>
              </a:rPr>
              <a:t>all behaving differently and </a:t>
            </a:r>
            <a:r>
              <a:rPr lang="en-GB" dirty="0" smtClean="0">
                <a:solidFill>
                  <a:schemeClr val="bg1"/>
                </a:solidFill>
              </a:rPr>
              <a:t>saying/ doing </a:t>
            </a:r>
            <a:r>
              <a:rPr lang="en-GB" dirty="0">
                <a:solidFill>
                  <a:schemeClr val="bg1"/>
                </a:solidFill>
              </a:rPr>
              <a:t>the same thing.”</a:t>
            </a:r>
          </a:p>
        </p:txBody>
      </p:sp>
      <p:sp>
        <p:nvSpPr>
          <p:cNvPr id="478222" name="Rectangle 16"/>
          <p:cNvSpPr>
            <a:spLocks noChangeAspect="1" noChangeArrowheads="1"/>
          </p:cNvSpPr>
          <p:nvPr>
            <p:custDataLst>
              <p:tags r:id="rId12"/>
            </p:custDataLst>
          </p:nvPr>
        </p:nvSpPr>
        <p:spPr bwMode="gray">
          <a:xfrm>
            <a:off x="4934118" y="5084604"/>
            <a:ext cx="1637412" cy="553998"/>
          </a:xfrm>
          <a:prstGeom prst="rect">
            <a:avLst/>
          </a:prstGeom>
          <a:noFill/>
          <a:ln w="9525">
            <a:noFill/>
            <a:miter lim="800000"/>
            <a:headEnd/>
            <a:tailEnd/>
          </a:ln>
        </p:spPr>
        <p:txBody>
          <a:bodyPr wrap="square" lIns="0" tIns="0" rIns="0" bIns="0">
            <a:spAutoFit/>
          </a:bodyPr>
          <a:lstStyle/>
          <a:p>
            <a:pPr algn="ctr" defTabSz="895350">
              <a:lnSpc>
                <a:spcPct val="90000"/>
              </a:lnSpc>
              <a:buClr>
                <a:srgbClr val="002960"/>
              </a:buClr>
            </a:pPr>
            <a:r>
              <a:rPr lang="en-GB" sz="2000" dirty="0" smtClean="0">
                <a:solidFill>
                  <a:schemeClr val="accent3"/>
                </a:solidFill>
              </a:rPr>
              <a:t>Formal Systems</a:t>
            </a:r>
            <a:endParaRPr lang="en-GB" sz="2000" dirty="0">
              <a:solidFill>
                <a:schemeClr val="accent3"/>
              </a:solidFill>
            </a:endParaRPr>
          </a:p>
        </p:txBody>
      </p:sp>
      <p:sp>
        <p:nvSpPr>
          <p:cNvPr id="478223" name="Rectangle 17"/>
          <p:cNvSpPr>
            <a:spLocks noChangeAspect="1" noChangeArrowheads="1"/>
          </p:cNvSpPr>
          <p:nvPr>
            <p:custDataLst>
              <p:tags r:id="rId13"/>
            </p:custDataLst>
          </p:nvPr>
        </p:nvSpPr>
        <p:spPr bwMode="gray">
          <a:xfrm>
            <a:off x="4808259" y="4153364"/>
            <a:ext cx="1995487" cy="1063625"/>
          </a:xfrm>
          <a:prstGeom prst="rect">
            <a:avLst/>
          </a:prstGeom>
          <a:noFill/>
          <a:ln w="9525">
            <a:noFill/>
            <a:miter lim="800000"/>
            <a:headEnd/>
            <a:tailEnd/>
          </a:ln>
        </p:spPr>
        <p:txBody>
          <a:bodyPr lIns="0" tIns="0" rIns="0" bIns="0">
            <a:spAutoFit/>
          </a:bodyPr>
          <a:lstStyle/>
          <a:p>
            <a:pPr>
              <a:buSzPct val="120000"/>
            </a:pPr>
            <a:r>
              <a:rPr lang="en-GB" dirty="0">
                <a:solidFill>
                  <a:srgbClr val="000000"/>
                </a:solidFill>
              </a:rPr>
              <a:t>“…I see the structures, processes, and systems support the changes I am being asked to make.”</a:t>
            </a:r>
          </a:p>
        </p:txBody>
      </p:sp>
      <p:pic>
        <p:nvPicPr>
          <p:cNvPr id="36" name="Picture 11" descr="3"/>
          <p:cNvPicPr preferRelativeResize="0">
            <a:picLocks noChangeArrowheads="1"/>
          </p:cNvPicPr>
          <p:nvPr>
            <p:custDataLst>
              <p:tags r:id="rId14"/>
            </p:custDataLst>
          </p:nvPr>
        </p:nvPicPr>
        <p:blipFill>
          <a:blip r:embed="rId19" cstate="print"/>
          <a:srcRect/>
          <a:stretch>
            <a:fillRect/>
          </a:stretch>
        </p:blipFill>
        <p:spPr bwMode="gray">
          <a:xfrm>
            <a:off x="2057306" y="5357380"/>
            <a:ext cx="430212" cy="398462"/>
          </a:xfrm>
          <a:prstGeom prst="rect">
            <a:avLst/>
          </a:prstGeom>
          <a:noFill/>
          <a:effectLst>
            <a:outerShdw dist="35921" dir="2700000" algn="ctr" rotWithShape="0">
              <a:srgbClr val="808080">
                <a:alpha val="32000"/>
              </a:srgbClr>
            </a:outerShdw>
          </a:effectLst>
        </p:spPr>
      </p:pic>
      <p:pic>
        <p:nvPicPr>
          <p:cNvPr id="37" name="Picture 5" descr="1"/>
          <p:cNvPicPr preferRelativeResize="0">
            <a:picLocks noChangeArrowheads="1"/>
          </p:cNvPicPr>
          <p:nvPr>
            <p:custDataLst>
              <p:tags r:id="rId15"/>
            </p:custDataLst>
          </p:nvPr>
        </p:nvPicPr>
        <p:blipFill>
          <a:blip r:embed="rId20" cstate="print"/>
          <a:srcRect/>
          <a:stretch>
            <a:fillRect/>
          </a:stretch>
        </p:blipFill>
        <p:spPr bwMode="gray">
          <a:xfrm>
            <a:off x="6458118" y="5384037"/>
            <a:ext cx="441325" cy="414337"/>
          </a:xfrm>
          <a:prstGeom prst="rect">
            <a:avLst/>
          </a:prstGeom>
          <a:noFill/>
          <a:effectLst>
            <a:outerShdw dist="35921" dir="2700000" algn="ctr" rotWithShape="0">
              <a:srgbClr val="808080">
                <a:alpha val="32000"/>
              </a:srgbClr>
            </a:outerShdw>
          </a:effectLst>
        </p:spPr>
      </p:pic>
      <p:pic>
        <p:nvPicPr>
          <p:cNvPr id="38" name="Picture 9" descr="4"/>
          <p:cNvPicPr preferRelativeResize="0">
            <a:picLocks noChangeArrowheads="1"/>
          </p:cNvPicPr>
          <p:nvPr>
            <p:custDataLst>
              <p:tags r:id="rId16"/>
            </p:custDataLst>
          </p:nvPr>
        </p:nvPicPr>
        <p:blipFill>
          <a:blip r:embed="rId21" cstate="print"/>
          <a:srcRect/>
          <a:stretch>
            <a:fillRect/>
          </a:stretch>
        </p:blipFill>
        <p:spPr bwMode="gray">
          <a:xfrm>
            <a:off x="2113001" y="1025412"/>
            <a:ext cx="425450" cy="417512"/>
          </a:xfrm>
          <a:prstGeom prst="rect">
            <a:avLst/>
          </a:prstGeom>
          <a:noFill/>
          <a:effectLst>
            <a:outerShdw dist="35921" dir="2700000" algn="ctr" rotWithShape="0">
              <a:srgbClr val="808080">
                <a:alpha val="32000"/>
              </a:srgbClr>
            </a:outerShdw>
          </a:effectLst>
        </p:spPr>
      </p:pic>
      <p:pic>
        <p:nvPicPr>
          <p:cNvPr id="39" name="Picture 10" descr="2"/>
          <p:cNvPicPr preferRelativeResize="0">
            <a:picLocks noChangeArrowheads="1"/>
          </p:cNvPicPr>
          <p:nvPr>
            <p:custDataLst>
              <p:tags r:id="rId17"/>
            </p:custDataLst>
          </p:nvPr>
        </p:nvPicPr>
        <p:blipFill>
          <a:blip r:embed="rId22" cstate="print"/>
          <a:srcRect/>
          <a:stretch>
            <a:fillRect/>
          </a:stretch>
        </p:blipFill>
        <p:spPr bwMode="gray">
          <a:xfrm>
            <a:off x="6458117" y="1035730"/>
            <a:ext cx="441325" cy="396875"/>
          </a:xfrm>
          <a:prstGeom prst="rect">
            <a:avLst/>
          </a:prstGeom>
          <a:noFill/>
          <a:effectLst>
            <a:outerShdw dist="35921" dir="2700000" algn="ctr" rotWithShape="0">
              <a:srgbClr val="808080">
                <a:alpha val="32000"/>
              </a:srgbClr>
            </a:outerShdw>
          </a:effectLst>
        </p:spPr>
      </p:pic>
      <p:sp>
        <p:nvSpPr>
          <p:cNvPr id="20" name="Slide Number Placeholder 2"/>
          <p:cNvSpPr>
            <a:spLocks noGrp="1"/>
          </p:cNvSpPr>
          <p:nvPr>
            <p:ph type="sldNum" sz="quarter" idx="10"/>
          </p:nvPr>
        </p:nvSpPr>
        <p:spPr>
          <a:xfrm>
            <a:off x="8545513" y="6435725"/>
            <a:ext cx="209550" cy="152400"/>
          </a:xfrm>
        </p:spPr>
        <p:txBody>
          <a:bodyPr/>
          <a:lstStyle/>
          <a:p>
            <a:pPr>
              <a:defRPr/>
            </a:pPr>
            <a:fld id="{2D09A1F7-C143-43DF-BDC4-BCD73F13B69E}" type="slidenum">
              <a:rPr lang="en-US" smtClean="0"/>
              <a:pPr>
                <a:defRPr/>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222"/>
                                        </p:tgtEl>
                                        <p:attrNameLst>
                                          <p:attrName>style.visibility</p:attrName>
                                        </p:attrNameLst>
                                      </p:cBhvr>
                                      <p:to>
                                        <p:strVal val="visible"/>
                                      </p:to>
                                    </p:set>
                                    <p:animEffect transition="in" filter="fade">
                                      <p:cBhvr>
                                        <p:cTn id="10" dur="500"/>
                                        <p:tgtEl>
                                          <p:spTgt spid="4782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8223"/>
                                        </p:tgtEl>
                                        <p:attrNameLst>
                                          <p:attrName>style.visibility</p:attrName>
                                        </p:attrNameLst>
                                      </p:cBhvr>
                                      <p:to>
                                        <p:strVal val="visible"/>
                                      </p:to>
                                    </p:set>
                                    <p:animEffect transition="in" filter="fade">
                                      <p:cBhvr>
                                        <p:cTn id="13" dur="500"/>
                                        <p:tgtEl>
                                          <p:spTgt spid="478223"/>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8218"/>
                                        </p:tgtEl>
                                        <p:attrNameLst>
                                          <p:attrName>style.visibility</p:attrName>
                                        </p:attrNameLst>
                                      </p:cBhvr>
                                      <p:to>
                                        <p:strVal val="visible"/>
                                      </p:to>
                                    </p:set>
                                    <p:animEffect transition="in" filter="fade">
                                      <p:cBhvr>
                                        <p:cTn id="24" dur="500"/>
                                        <p:tgtEl>
                                          <p:spTgt spid="4782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8219"/>
                                        </p:tgtEl>
                                        <p:attrNameLst>
                                          <p:attrName>style.visibility</p:attrName>
                                        </p:attrNameLst>
                                      </p:cBhvr>
                                      <p:to>
                                        <p:strVal val="visible"/>
                                      </p:to>
                                    </p:set>
                                    <p:animEffect transition="in" filter="fade">
                                      <p:cBhvr>
                                        <p:cTn id="27" dur="500"/>
                                        <p:tgtEl>
                                          <p:spTgt spid="478219"/>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8216"/>
                                        </p:tgtEl>
                                        <p:attrNameLst>
                                          <p:attrName>style.visibility</p:attrName>
                                        </p:attrNameLst>
                                      </p:cBhvr>
                                      <p:to>
                                        <p:strVal val="visible"/>
                                      </p:to>
                                    </p:set>
                                    <p:animEffect transition="in" filter="fade">
                                      <p:cBhvr>
                                        <p:cTn id="38" dur="500"/>
                                        <p:tgtEl>
                                          <p:spTgt spid="4782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8217"/>
                                        </p:tgtEl>
                                        <p:attrNameLst>
                                          <p:attrName>style.visibility</p:attrName>
                                        </p:attrNameLst>
                                      </p:cBhvr>
                                      <p:to>
                                        <p:strVal val="visible"/>
                                      </p:to>
                                    </p:set>
                                    <p:animEffect transition="in" filter="fade">
                                      <p:cBhvr>
                                        <p:cTn id="41" dur="500"/>
                                        <p:tgtEl>
                                          <p:spTgt spid="478217"/>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8220"/>
                                        </p:tgtEl>
                                        <p:attrNameLst>
                                          <p:attrName>style.visibility</p:attrName>
                                        </p:attrNameLst>
                                      </p:cBhvr>
                                      <p:to>
                                        <p:strVal val="visible"/>
                                      </p:to>
                                    </p:set>
                                    <p:animEffect transition="in" filter="fade">
                                      <p:cBhvr>
                                        <p:cTn id="52" dur="500"/>
                                        <p:tgtEl>
                                          <p:spTgt spid="4782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8221"/>
                                        </p:tgtEl>
                                        <p:attrNameLst>
                                          <p:attrName>style.visibility</p:attrName>
                                        </p:attrNameLst>
                                      </p:cBhvr>
                                      <p:to>
                                        <p:strVal val="visible"/>
                                      </p:to>
                                    </p:set>
                                    <p:animEffect transition="in" filter="fade">
                                      <p:cBhvr>
                                        <p:cTn id="55" dur="500"/>
                                        <p:tgtEl>
                                          <p:spTgt spid="478221"/>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478216" grpId="0"/>
      <p:bldP spid="478217" grpId="0"/>
      <p:bldP spid="478218" grpId="0"/>
      <p:bldP spid="478219" grpId="0"/>
      <p:bldP spid="478220" grpId="0"/>
      <p:bldP spid="478221" grpId="0"/>
      <p:bldP spid="478222" grpId="0"/>
      <p:bldP spid="4782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today’s meeting</a:t>
            </a:r>
            <a:endParaRPr lang="en-US" dirty="0"/>
          </a:p>
        </p:txBody>
      </p:sp>
      <p:sp>
        <p:nvSpPr>
          <p:cNvPr id="3" name="Slide Number Placeholder 2"/>
          <p:cNvSpPr>
            <a:spLocks noGrp="1"/>
          </p:cNvSpPr>
          <p:nvPr>
            <p:ph type="sldNum" sz="quarter" idx="10"/>
          </p:nvPr>
        </p:nvSpPr>
        <p:spPr/>
        <p:txBody>
          <a:bodyPr/>
          <a:lstStyle/>
          <a:p>
            <a:pPr>
              <a:defRPr/>
            </a:pPr>
            <a:fld id="{2D09A1F7-C143-43DF-BDC4-BCD73F13B69E}" type="slidenum">
              <a:rPr lang="en-US" smtClean="0"/>
              <a:pPr>
                <a:defRPr/>
              </a:pPr>
              <a:t>1</a:t>
            </a:fld>
            <a:endParaRPr lang="en-US" dirty="0"/>
          </a:p>
        </p:txBody>
      </p:sp>
      <p:sp>
        <p:nvSpPr>
          <p:cNvPr id="4" name="Rectangle 4"/>
          <p:cNvSpPr txBox="1"/>
          <p:nvPr/>
        </p:nvSpPr>
        <p:spPr>
          <a:xfrm>
            <a:off x="1239912" y="2491625"/>
            <a:ext cx="6521855" cy="15935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576263" lvl="1" indent="-576263">
              <a:lnSpc>
                <a:spcPct val="150000"/>
              </a:lnSpc>
              <a:buFont typeface="Wingdings" pitchFamily="2" charset="2"/>
              <a:buChar char="q"/>
            </a:pPr>
            <a:r>
              <a:rPr lang="en-US" sz="2400" dirty="0" smtClean="0"/>
              <a:t>Agree on roles going forward</a:t>
            </a:r>
          </a:p>
          <a:p>
            <a:pPr marL="576263" lvl="1" indent="-576263">
              <a:lnSpc>
                <a:spcPct val="150000"/>
              </a:lnSpc>
              <a:buFont typeface="Wingdings" pitchFamily="2" charset="2"/>
              <a:buChar char="q"/>
            </a:pPr>
            <a:r>
              <a:rPr lang="en-US" sz="2400" dirty="0" smtClean="0"/>
              <a:t>Clarify objectives for each strategic pillar</a:t>
            </a:r>
          </a:p>
          <a:p>
            <a:pPr marL="576263" lvl="1" indent="-576263">
              <a:lnSpc>
                <a:spcPct val="150000"/>
              </a:lnSpc>
              <a:buFont typeface="Wingdings" pitchFamily="2" charset="2"/>
              <a:buChar char="q"/>
            </a:pPr>
            <a:r>
              <a:rPr lang="en-US" sz="2400" dirty="0" smtClean="0"/>
              <a:t>Plan communication with the industry</a:t>
            </a:r>
          </a:p>
        </p:txBody>
      </p:sp>
    </p:spTree>
    <p:extLst>
      <p:ext uri="{BB962C8B-B14F-4D97-AF65-F5344CB8AC3E}">
        <p14:creationId xmlns:p14="http://schemas.microsoft.com/office/powerpoint/2010/main" xmlns="" val="209601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extLst>
              <p:ext uri="{D42A27DB-BD31-4B8C-83A1-F6EECF244321}">
                <p14:modId xmlns:p14="http://schemas.microsoft.com/office/powerpoint/2010/main" xmlns="" val="3971883676"/>
              </p:ext>
            </p:extLst>
          </p:nvPr>
        </p:nvGraphicFramePr>
        <p:xfrm>
          <a:off x="0" y="0"/>
          <a:ext cx="158750" cy="158750"/>
        </p:xfrm>
        <a:graphic>
          <a:graphicData uri="http://schemas.openxmlformats.org/presentationml/2006/ole">
            <p:oleObj spid="_x0000_s588833" name="think-cell Slide" r:id="rId14" imgW="360" imgH="360" progId="">
              <p:embed/>
            </p:oleObj>
          </a:graphicData>
        </a:graphic>
      </p:graphicFrame>
      <p:sp>
        <p:nvSpPr>
          <p:cNvPr id="18" name="TextBox 10"/>
          <p:cNvSpPr txBox="1"/>
          <p:nvPr>
            <p:custDataLst>
              <p:tags r:id="rId2"/>
            </p:custDataLst>
          </p:nvPr>
        </p:nvSpPr>
        <p:spPr>
          <a:xfrm>
            <a:off x="4603753" y="857733"/>
            <a:ext cx="4151310" cy="4557203"/>
          </a:xfrm>
          <a:prstGeom prst="rect">
            <a:avLst/>
          </a:prstGeom>
          <a:solidFill>
            <a:schemeClr val="bg2"/>
          </a:solidFill>
          <a:ln w="9525">
            <a:solidFill>
              <a:schemeClr val="accent1"/>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dirty="0"/>
          </a:p>
        </p:txBody>
      </p:sp>
      <p:sp>
        <p:nvSpPr>
          <p:cNvPr id="19" name="TextBox 10"/>
          <p:cNvSpPr txBox="1"/>
          <p:nvPr>
            <p:custDataLst>
              <p:tags r:id="rId3"/>
            </p:custDataLst>
          </p:nvPr>
        </p:nvSpPr>
        <p:spPr>
          <a:xfrm>
            <a:off x="198268" y="857733"/>
            <a:ext cx="4151310" cy="4557203"/>
          </a:xfrm>
          <a:prstGeom prst="rect">
            <a:avLst/>
          </a:prstGeom>
          <a:solidFill>
            <a:schemeClr val="bg2"/>
          </a:solidFill>
          <a:ln w="9525">
            <a:solidFill>
              <a:schemeClr val="accent1"/>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dirty="0"/>
          </a:p>
        </p:txBody>
      </p:sp>
      <p:sp>
        <p:nvSpPr>
          <p:cNvPr id="2" name="Title 1"/>
          <p:cNvSpPr>
            <a:spLocks noGrp="1"/>
          </p:cNvSpPr>
          <p:nvPr>
            <p:ph type="title"/>
            <p:custDataLst>
              <p:tags r:id="rId4"/>
            </p:custDataLst>
          </p:nvPr>
        </p:nvSpPr>
        <p:spPr>
          <a:xfrm>
            <a:off x="119063" y="168403"/>
            <a:ext cx="8618537" cy="584775"/>
          </a:xfrm>
        </p:spPr>
        <p:txBody>
          <a:bodyPr/>
          <a:lstStyle/>
          <a:p>
            <a:r>
              <a:rPr lang="en-US" dirty="0" smtClean="0"/>
              <a:t>Change requires significant communication with the industry through multiple channels</a:t>
            </a:r>
            <a:endParaRPr lang="en-US" dirty="0"/>
          </a:p>
        </p:txBody>
      </p:sp>
      <p:sp>
        <p:nvSpPr>
          <p:cNvPr id="3" name="TextBox 54"/>
          <p:cNvSpPr txBox="1"/>
          <p:nvPr>
            <p:custDataLst>
              <p:tags r:id="rId5"/>
            </p:custDataLst>
          </p:nvPr>
        </p:nvSpPr>
        <p:spPr>
          <a:xfrm>
            <a:off x="2330217" y="5571449"/>
            <a:ext cx="4540139" cy="679624"/>
          </a:xfrm>
          <a:prstGeom prst="roundRect">
            <a:avLst/>
          </a:prstGeom>
          <a:solidFill>
            <a:schemeClr val="accent3"/>
          </a:solidFill>
          <a:ln w="9525">
            <a:solidFill>
              <a:schemeClr val="accent6"/>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dirty="0"/>
          </a:p>
        </p:txBody>
      </p:sp>
      <p:sp>
        <p:nvSpPr>
          <p:cNvPr id="4" name="Rectangle 58"/>
          <p:cNvSpPr txBox="1"/>
          <p:nvPr>
            <p:custDataLst>
              <p:tags r:id="rId6"/>
            </p:custDataLst>
          </p:nvPr>
        </p:nvSpPr>
        <p:spPr>
          <a:xfrm>
            <a:off x="2464832" y="5610447"/>
            <a:ext cx="4214576" cy="55399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sz="1800" b="1" dirty="0" smtClean="0">
                <a:solidFill>
                  <a:schemeClr val="bg2"/>
                </a:solidFill>
              </a:rPr>
              <a:t>What  is the purpose and method s of communicating with the industry?</a:t>
            </a:r>
            <a:endParaRPr lang="en-US" sz="1800" b="1" dirty="0">
              <a:solidFill>
                <a:schemeClr val="bg2"/>
              </a:solidFill>
            </a:endParaRPr>
          </a:p>
        </p:txBody>
      </p:sp>
      <p:sp>
        <p:nvSpPr>
          <p:cNvPr id="9" name="Rectangle 286"/>
          <p:cNvSpPr txBox="1">
            <a:spLocks noChangeArrowheads="1"/>
          </p:cNvSpPr>
          <p:nvPr>
            <p:custDataLst>
              <p:tags r:id="rId7"/>
            </p:custDataLst>
          </p:nvPr>
        </p:nvSpPr>
        <p:spPr bwMode="auto">
          <a:xfrm>
            <a:off x="4754102" y="1515685"/>
            <a:ext cx="3945066"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r>
              <a:rPr lang="en-US" sz="1400" b="1" dirty="0" smtClean="0"/>
              <a:t>General industry communication channels</a:t>
            </a:r>
          </a:p>
          <a:p>
            <a:pPr lvl="2"/>
            <a:r>
              <a:rPr lang="en-US" sz="1400" dirty="0" err="1" smtClean="0"/>
              <a:t>CDFA</a:t>
            </a:r>
            <a:r>
              <a:rPr lang="en-US" sz="1400" dirty="0" smtClean="0"/>
              <a:t> communications and events</a:t>
            </a:r>
          </a:p>
          <a:p>
            <a:pPr lvl="2"/>
            <a:r>
              <a:rPr lang="en-US" sz="1400" dirty="0" smtClean="0"/>
              <a:t>Industry newsletters</a:t>
            </a:r>
          </a:p>
          <a:p>
            <a:pPr lvl="1"/>
            <a:endParaRPr lang="en-US" sz="1400" b="1" dirty="0" smtClean="0"/>
          </a:p>
          <a:p>
            <a:pPr lvl="1"/>
            <a:r>
              <a:rPr lang="en-US" sz="1400" b="1" dirty="0" smtClean="0"/>
              <a:t>Media communication channels</a:t>
            </a:r>
          </a:p>
          <a:p>
            <a:pPr lvl="2"/>
            <a:r>
              <a:rPr lang="en-US" sz="1400" dirty="0" smtClean="0"/>
              <a:t>Agriculture reporters</a:t>
            </a:r>
          </a:p>
          <a:p>
            <a:pPr lvl="2"/>
            <a:r>
              <a:rPr lang="en-US" sz="1400" dirty="0" smtClean="0"/>
              <a:t>Dairy reports</a:t>
            </a:r>
          </a:p>
          <a:p>
            <a:pPr lvl="2"/>
            <a:r>
              <a:rPr lang="en-US" sz="1400" dirty="0" smtClean="0"/>
              <a:t>Regional reports</a:t>
            </a:r>
            <a:endParaRPr lang="en-US" sz="1400" dirty="0"/>
          </a:p>
          <a:p>
            <a:pPr lvl="1"/>
            <a:endParaRPr lang="en-US" sz="1400" b="1" dirty="0" smtClean="0"/>
          </a:p>
          <a:p>
            <a:pPr lvl="1"/>
            <a:r>
              <a:rPr lang="en-US" sz="1400" b="1" dirty="0" smtClean="0"/>
              <a:t>Specific communication channels</a:t>
            </a:r>
          </a:p>
          <a:p>
            <a:pPr lvl="2"/>
            <a:r>
              <a:rPr lang="en-US" sz="1400" dirty="0" smtClean="0"/>
              <a:t>Website</a:t>
            </a:r>
          </a:p>
          <a:p>
            <a:pPr lvl="2"/>
            <a:r>
              <a:rPr lang="en-US" sz="1400" dirty="0" smtClean="0"/>
              <a:t>Social media (Facebook, Twitter)</a:t>
            </a:r>
          </a:p>
          <a:p>
            <a:pPr lvl="2"/>
            <a:r>
              <a:rPr lang="en-US" sz="1400" dirty="0" smtClean="0"/>
              <a:t>Town Hall meetings</a:t>
            </a:r>
          </a:p>
          <a:p>
            <a:pPr lvl="2"/>
            <a:r>
              <a:rPr lang="en-US" sz="1400" dirty="0" smtClean="0"/>
              <a:t>Board presentations (e.g. </a:t>
            </a:r>
            <a:r>
              <a:rPr lang="en-US" sz="1400" dirty="0" err="1" smtClean="0"/>
              <a:t>CMAB</a:t>
            </a:r>
            <a:r>
              <a:rPr lang="en-US" sz="1400" dirty="0" smtClean="0"/>
              <a:t>)</a:t>
            </a:r>
          </a:p>
          <a:p>
            <a:pPr lvl="2"/>
            <a:r>
              <a:rPr lang="en-US" sz="1400" dirty="0" smtClean="0"/>
              <a:t>Open Task Force meetings</a:t>
            </a:r>
          </a:p>
        </p:txBody>
      </p:sp>
      <p:sp>
        <p:nvSpPr>
          <p:cNvPr id="12" name="Rectangle 286"/>
          <p:cNvSpPr txBox="1">
            <a:spLocks noChangeArrowheads="1"/>
          </p:cNvSpPr>
          <p:nvPr>
            <p:custDataLst>
              <p:tags r:id="rId8"/>
            </p:custDataLst>
          </p:nvPr>
        </p:nvSpPr>
        <p:spPr bwMode="auto">
          <a:xfrm>
            <a:off x="4754102" y="912225"/>
            <a:ext cx="3734515"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b="1" dirty="0" smtClean="0"/>
              <a:t>Which channels and methods best fit our purpose and message?</a:t>
            </a:r>
            <a:endParaRPr lang="en-US" sz="1400" b="1" dirty="0"/>
          </a:p>
        </p:txBody>
      </p:sp>
      <p:sp>
        <p:nvSpPr>
          <p:cNvPr id="13" name="Rectangle 286"/>
          <p:cNvSpPr txBox="1">
            <a:spLocks noChangeArrowheads="1"/>
          </p:cNvSpPr>
          <p:nvPr>
            <p:custDataLst>
              <p:tags r:id="rId9"/>
            </p:custDataLst>
          </p:nvPr>
        </p:nvSpPr>
        <p:spPr bwMode="auto">
          <a:xfrm>
            <a:off x="316775" y="1515685"/>
            <a:ext cx="3945066" cy="3877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r>
              <a:rPr lang="en-US" sz="1400" b="1" dirty="0" smtClean="0"/>
              <a:t>Sharing information</a:t>
            </a:r>
            <a:endParaRPr lang="en-US" sz="1400" dirty="0" smtClean="0"/>
          </a:p>
          <a:p>
            <a:pPr lvl="2"/>
            <a:r>
              <a:rPr lang="en-US" sz="1400" dirty="0" smtClean="0"/>
              <a:t>Ensure consistency and accuracy of information</a:t>
            </a:r>
          </a:p>
          <a:p>
            <a:pPr lvl="2"/>
            <a:r>
              <a:rPr lang="en-US" sz="1400" dirty="0" smtClean="0"/>
              <a:t>Keeping people informed about the process</a:t>
            </a:r>
          </a:p>
          <a:p>
            <a:pPr lvl="2"/>
            <a:r>
              <a:rPr lang="en-US" sz="1400" dirty="0" smtClean="0"/>
              <a:t>Letting people know the options that are being discussed</a:t>
            </a:r>
          </a:p>
          <a:p>
            <a:pPr lvl="1"/>
            <a:endParaRPr lang="en-US" sz="1400" b="1" dirty="0" smtClean="0"/>
          </a:p>
          <a:p>
            <a:pPr lvl="1"/>
            <a:r>
              <a:rPr lang="en-US" sz="1400" b="1" dirty="0" smtClean="0"/>
              <a:t>Getting input and feedback</a:t>
            </a:r>
          </a:p>
          <a:p>
            <a:pPr lvl="2"/>
            <a:r>
              <a:rPr lang="en-US" sz="1400" dirty="0" smtClean="0"/>
              <a:t>Collection reaction to different ideas</a:t>
            </a:r>
          </a:p>
          <a:p>
            <a:pPr lvl="2"/>
            <a:r>
              <a:rPr lang="en-US" sz="1400" dirty="0" smtClean="0"/>
              <a:t>Identifying faulty assumptions</a:t>
            </a:r>
          </a:p>
          <a:p>
            <a:pPr lvl="2"/>
            <a:r>
              <a:rPr lang="en-US" sz="1400" dirty="0" smtClean="0"/>
              <a:t>Testing possible changes for support</a:t>
            </a:r>
            <a:endParaRPr lang="en-US" sz="1400" dirty="0"/>
          </a:p>
          <a:p>
            <a:pPr lvl="1"/>
            <a:endParaRPr lang="en-US" sz="1400" b="1" dirty="0" smtClean="0"/>
          </a:p>
          <a:p>
            <a:pPr lvl="1"/>
            <a:r>
              <a:rPr lang="en-US" sz="1400" b="1" dirty="0" smtClean="0"/>
              <a:t>Building support for change</a:t>
            </a:r>
          </a:p>
          <a:p>
            <a:pPr lvl="2"/>
            <a:r>
              <a:rPr lang="en-US" sz="1400" dirty="0" smtClean="0"/>
              <a:t>Educating people about the facts</a:t>
            </a:r>
          </a:p>
          <a:p>
            <a:pPr lvl="2"/>
            <a:r>
              <a:rPr lang="en-US" sz="1400" dirty="0" smtClean="0"/>
              <a:t>Getting people excited about options</a:t>
            </a:r>
          </a:p>
          <a:p>
            <a:pPr lvl="2"/>
            <a:r>
              <a:rPr lang="en-US" sz="1400" dirty="0" smtClean="0"/>
              <a:t>Identifying supporters and getting them engaged</a:t>
            </a:r>
          </a:p>
          <a:p>
            <a:pPr lvl="2"/>
            <a:r>
              <a:rPr lang="en-US" sz="1400" dirty="0" smtClean="0"/>
              <a:t>Refining messages</a:t>
            </a:r>
          </a:p>
        </p:txBody>
      </p:sp>
      <p:sp>
        <p:nvSpPr>
          <p:cNvPr id="14" name="Rectangle 286"/>
          <p:cNvSpPr txBox="1">
            <a:spLocks noChangeArrowheads="1"/>
          </p:cNvSpPr>
          <p:nvPr>
            <p:custDataLst>
              <p:tags r:id="rId10"/>
            </p:custDataLst>
          </p:nvPr>
        </p:nvSpPr>
        <p:spPr bwMode="auto">
          <a:xfrm>
            <a:off x="316775" y="912225"/>
            <a:ext cx="3734515"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400" b="1" dirty="0" smtClean="0"/>
              <a:t>What is the purpose of our communication with the industry?</a:t>
            </a:r>
            <a:endParaRPr lang="en-US" sz="1400" b="1" dirty="0"/>
          </a:p>
        </p:txBody>
      </p:sp>
      <p:cxnSp>
        <p:nvCxnSpPr>
          <p:cNvPr id="16" name="Straight Connector 15"/>
          <p:cNvCxnSpPr/>
          <p:nvPr>
            <p:custDataLst>
              <p:tags r:id="rId11"/>
            </p:custDataLst>
          </p:nvPr>
        </p:nvCxnSpPr>
        <p:spPr>
          <a:xfrm>
            <a:off x="316775" y="1404472"/>
            <a:ext cx="39450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2"/>
            </p:custDataLst>
          </p:nvPr>
        </p:nvCxnSpPr>
        <p:spPr>
          <a:xfrm>
            <a:off x="4664665" y="1404472"/>
            <a:ext cx="39450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Slide Number Placeholder 2"/>
          <p:cNvSpPr>
            <a:spLocks noGrp="1"/>
          </p:cNvSpPr>
          <p:nvPr>
            <p:ph type="sldNum" sz="quarter" idx="10"/>
          </p:nvPr>
        </p:nvSpPr>
        <p:spPr>
          <a:xfrm>
            <a:off x="8545513" y="6435725"/>
            <a:ext cx="209550" cy="152400"/>
          </a:xfrm>
        </p:spPr>
        <p:txBody>
          <a:bodyPr/>
          <a:lstStyle/>
          <a:p>
            <a:pPr>
              <a:defRPr/>
            </a:pPr>
            <a:fld id="{2D09A1F7-C143-43DF-BDC4-BCD73F13B69E}" type="slidenum">
              <a:rPr lang="en-US" smtClean="0"/>
              <a:pPr>
                <a:defRPr/>
              </a:pPr>
              <a:t>19</a:t>
            </a:fld>
            <a:endParaRPr lang="en-US" dirty="0"/>
          </a:p>
        </p:txBody>
      </p:sp>
    </p:spTree>
    <p:extLst>
      <p:ext uri="{BB962C8B-B14F-4D97-AF65-F5344CB8AC3E}">
        <p14:creationId xmlns:p14="http://schemas.microsoft.com/office/powerpoint/2010/main" xmlns="" val="2881715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extLst>
              <p:ext uri="{D42A27DB-BD31-4B8C-83A1-F6EECF244321}">
                <p14:modId xmlns:p14="http://schemas.microsoft.com/office/powerpoint/2010/main" xmlns="" val="573376678"/>
              </p:ext>
            </p:extLst>
          </p:nvPr>
        </p:nvGraphicFramePr>
        <p:xfrm>
          <a:off x="0" y="0"/>
          <a:ext cx="158750" cy="158750"/>
        </p:xfrm>
        <a:graphic>
          <a:graphicData uri="http://schemas.openxmlformats.org/presentationml/2006/ole">
            <p:oleObj spid="_x0000_s594972" name="think-cell Slide" r:id="rId24" imgW="360" imgH="360" progId="">
              <p:embed/>
            </p:oleObj>
          </a:graphicData>
        </a:graphic>
      </p:graphicFrame>
      <p:sp>
        <p:nvSpPr>
          <p:cNvPr id="7" name="Rectangle 6"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err="1" smtClean="0">
              <a:solidFill>
                <a:schemeClr val="tx1"/>
              </a:solidFill>
              <a:latin typeface="Arial"/>
              <a:ea typeface="ＭＳ Ｐゴシック"/>
              <a:sym typeface="Arial"/>
            </a:endParaRPr>
          </a:p>
        </p:txBody>
      </p:sp>
      <p:sp>
        <p:nvSpPr>
          <p:cNvPr id="2" name="Title 1"/>
          <p:cNvSpPr>
            <a:spLocks noGrp="1"/>
          </p:cNvSpPr>
          <p:nvPr>
            <p:ph type="title"/>
            <p:custDataLst>
              <p:tags r:id="rId3"/>
            </p:custDataLst>
          </p:nvPr>
        </p:nvSpPr>
        <p:spPr/>
        <p:txBody>
          <a:bodyPr/>
          <a:lstStyle/>
          <a:p>
            <a:r>
              <a:rPr lang="en-US" dirty="0" smtClean="0"/>
              <a:t>The facts you find most compelling from our discussions so far</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613F2B9A-17B1-439C-B8C6-EB722B666503}" type="slidenum">
              <a:rPr lang="en-US" smtClean="0"/>
              <a:pPr>
                <a:defRPr/>
              </a:pPr>
              <a:t>20</a:t>
            </a:fld>
            <a:endParaRPr lang="en-US" dirty="0"/>
          </a:p>
        </p:txBody>
      </p:sp>
      <p:sp>
        <p:nvSpPr>
          <p:cNvPr id="4" name="McK 5. Source"/>
          <p:cNvSpPr>
            <a:spLocks noChangeArrowheads="1"/>
          </p:cNvSpPr>
          <p:nvPr>
            <p:custDataLst>
              <p:tags r:id="rId5"/>
            </p:custDataLst>
          </p:nvPr>
        </p:nvSpPr>
        <p:spPr bwMode="auto">
          <a:xfrm>
            <a:off x="119063" y="6435725"/>
            <a:ext cx="6862762" cy="152400"/>
          </a:xfrm>
          <a:prstGeom prst="rect">
            <a:avLst/>
          </a:prstGeom>
          <a:noFill/>
          <a:ln>
            <a:noFill/>
          </a:ln>
          <a:effectLst/>
          <a:extLst/>
        </p:spPr>
        <p:txBody>
          <a:bodyPr lIns="0" tIns="0" rIns="0" bIns="0" anchor="ctr">
            <a:spAutoFit/>
          </a:bodyPr>
          <a:lstStyle/>
          <a:p>
            <a:pPr marL="609600" indent="-609600" defTabSz="895350">
              <a:tabLst>
                <a:tab pos="612775" algn="l"/>
              </a:tabLst>
            </a:pPr>
            <a:r>
              <a:rPr lang="en-US" sz="1000" dirty="0">
                <a:solidFill>
                  <a:srgbClr val="000000"/>
                </a:solidFill>
                <a:latin typeface="Arial"/>
                <a:ea typeface="ＭＳ Ｐゴシック"/>
              </a:rPr>
              <a:t>SOURCE: California Dairy Future Task Force Survey Feb. 2013, N=22</a:t>
            </a:r>
          </a:p>
        </p:txBody>
      </p:sp>
      <p:graphicFrame>
        <p:nvGraphicFramePr>
          <p:cNvPr id="5" name="Object 4"/>
          <p:cNvGraphicFramePr>
            <a:graphicFrameLocks/>
          </p:cNvGraphicFramePr>
          <p:nvPr>
            <p:extLst>
              <p:ext uri="{D42A27DB-BD31-4B8C-83A1-F6EECF244321}">
                <p14:modId xmlns:p14="http://schemas.microsoft.com/office/powerpoint/2010/main" xmlns="" val="1555002752"/>
              </p:ext>
            </p:extLst>
          </p:nvPr>
        </p:nvGraphicFramePr>
        <p:xfrm>
          <a:off x="5754688" y="1014413"/>
          <a:ext cx="2895600" cy="5038657"/>
        </p:xfrm>
        <a:graphic>
          <a:graphicData uri="http://schemas.openxmlformats.org/presentationml/2006/ole">
            <p:oleObj spid="_x0000_s594973" name="Chart" r:id="rId25" imgW="2895600" imgH="5038657" progId="MSGraph.Chart.8">
              <p:embed followColorScheme="full"/>
            </p:oleObj>
          </a:graphicData>
        </a:graphic>
      </p:graphicFrame>
      <p:sp>
        <p:nvSpPr>
          <p:cNvPr id="34" name="Rectangle 33"/>
          <p:cNvSpPr>
            <a:spLocks noGrp="1" noChangeArrowheads="1"/>
          </p:cNvSpPr>
          <p:nvPr>
            <p:custDataLst>
              <p:tags r:id="rId6"/>
            </p:custDataLst>
          </p:nvPr>
        </p:nvSpPr>
        <p:spPr bwMode="auto">
          <a:xfrm>
            <a:off x="8570912" y="1308100"/>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97C28CAD-FA76-4FE7-BDE9-D4A5787F2639}" type="datetime'''''''''''''''''''8''5''%'''''''''''''''">
              <a:rPr lang="en-US" sz="1400"/>
              <a:pPr marL="0" indent="0"/>
              <a:t>85%</a:t>
            </a:fld>
            <a:endParaRPr lang="en-US" sz="1400" dirty="0" smtClean="0">
              <a:latin typeface="Arial"/>
              <a:ea typeface="ＭＳ Ｐゴシック"/>
              <a:sym typeface="Arial"/>
            </a:endParaRPr>
          </a:p>
        </p:txBody>
      </p:sp>
      <p:sp>
        <p:nvSpPr>
          <p:cNvPr id="36" name="Rectangle 35"/>
          <p:cNvSpPr>
            <a:spLocks noGrp="1" noChangeArrowheads="1"/>
          </p:cNvSpPr>
          <p:nvPr>
            <p:custDataLst>
              <p:tags r:id="rId7"/>
            </p:custDataLst>
          </p:nvPr>
        </p:nvSpPr>
        <p:spPr bwMode="auto">
          <a:xfrm>
            <a:off x="8104187" y="2517775"/>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4D05DD70-4A1A-4160-A346-8AF471B08FEA}" type="datetime'''''''''''''''''''''''''7''''0''''''''''%'''''''''''''''''''">
              <a:rPr lang="en-US" sz="1400"/>
              <a:pPr marL="0" indent="0"/>
              <a:t>70%</a:t>
            </a:fld>
            <a:endParaRPr lang="en-US" sz="1400" smtClean="0">
              <a:latin typeface="Arial"/>
              <a:ea typeface="ＭＳ Ｐゴシック"/>
              <a:sym typeface="Arial"/>
            </a:endParaRPr>
          </a:p>
        </p:txBody>
      </p:sp>
      <p:sp>
        <p:nvSpPr>
          <p:cNvPr id="18" name="Rectangle 17"/>
          <p:cNvSpPr>
            <a:spLocks noGrp="1" noChangeArrowheads="1"/>
          </p:cNvSpPr>
          <p:nvPr>
            <p:custDataLst>
              <p:tags r:id="rId8"/>
            </p:custDataLst>
          </p:nvPr>
        </p:nvSpPr>
        <p:spPr bwMode="auto">
          <a:xfrm>
            <a:off x="193675" y="3016250"/>
            <a:ext cx="3506788" cy="425450"/>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smtClean="0"/>
              <a:t>CA cost </a:t>
            </a:r>
            <a:r>
              <a:rPr lang="en-US" sz="1400" dirty="0"/>
              <a:t>volatility and increases </a:t>
            </a:r>
            <a:r>
              <a:rPr lang="en-US" sz="1400" dirty="0" smtClean="0"/>
              <a:t>have</a:t>
            </a:r>
          </a:p>
          <a:p>
            <a:pPr marL="0" indent="0"/>
            <a:r>
              <a:rPr lang="en-US" sz="1400" dirty="0" smtClean="0"/>
              <a:t>been </a:t>
            </a:r>
            <a:r>
              <a:rPr lang="en-US" sz="1400" dirty="0"/>
              <a:t>primarily due to increases in feed costs</a:t>
            </a:r>
            <a:endParaRPr lang="en-US" sz="1400" dirty="0" smtClean="0">
              <a:latin typeface="Arial"/>
              <a:ea typeface="ＭＳ Ｐゴシック"/>
              <a:sym typeface="Arial"/>
            </a:endParaRPr>
          </a:p>
        </p:txBody>
      </p:sp>
      <p:sp>
        <p:nvSpPr>
          <p:cNvPr id="19" name="Rectangle 18"/>
          <p:cNvSpPr>
            <a:spLocks noGrp="1" noChangeArrowheads="1"/>
          </p:cNvSpPr>
          <p:nvPr>
            <p:custDataLst>
              <p:tags r:id="rId9"/>
            </p:custDataLst>
          </p:nvPr>
        </p:nvSpPr>
        <p:spPr bwMode="auto">
          <a:xfrm>
            <a:off x="193675" y="3727450"/>
            <a:ext cx="5064125"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Both producers and processors face </a:t>
            </a:r>
            <a:r>
              <a:rPr lang="en-US" sz="1400" dirty="0" smtClean="0"/>
              <a:t>regulatory </a:t>
            </a:r>
            <a:r>
              <a:rPr lang="en-US" sz="1400" dirty="0"/>
              <a:t>challenges in </a:t>
            </a:r>
            <a:r>
              <a:rPr lang="en-US" sz="1400" dirty="0" smtClean="0"/>
              <a:t>CA</a:t>
            </a:r>
            <a:endParaRPr lang="en-US" sz="1400" dirty="0" smtClean="0">
              <a:latin typeface="Arial"/>
              <a:ea typeface="ＭＳ Ｐゴシック"/>
              <a:sym typeface="Arial"/>
            </a:endParaRPr>
          </a:p>
        </p:txBody>
      </p:sp>
      <p:sp>
        <p:nvSpPr>
          <p:cNvPr id="20" name="Rectangle 19"/>
          <p:cNvSpPr>
            <a:spLocks noGrp="1" noChangeArrowheads="1"/>
          </p:cNvSpPr>
          <p:nvPr>
            <p:custDataLst>
              <p:tags r:id="rId10"/>
            </p:custDataLst>
          </p:nvPr>
        </p:nvSpPr>
        <p:spPr bwMode="auto">
          <a:xfrm>
            <a:off x="193675" y="4332288"/>
            <a:ext cx="3973513"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smtClean="0"/>
              <a:t>CA processing </a:t>
            </a:r>
            <a:r>
              <a:rPr lang="en-US" sz="1400" dirty="0"/>
              <a:t>capacity has </a:t>
            </a:r>
            <a:r>
              <a:rPr lang="en-US" sz="1400" dirty="0" smtClean="0"/>
              <a:t>not </a:t>
            </a:r>
            <a:r>
              <a:rPr lang="en-US" sz="1400" dirty="0"/>
              <a:t>grown significantly</a:t>
            </a:r>
            <a:endParaRPr lang="en-US" sz="1400" dirty="0" smtClean="0">
              <a:latin typeface="Arial"/>
              <a:ea typeface="ＭＳ Ｐゴシック"/>
              <a:sym typeface="Arial"/>
            </a:endParaRPr>
          </a:p>
        </p:txBody>
      </p:sp>
      <p:sp>
        <p:nvSpPr>
          <p:cNvPr id="21" name="Rectangle 20"/>
          <p:cNvSpPr>
            <a:spLocks noGrp="1" noChangeArrowheads="1"/>
          </p:cNvSpPr>
          <p:nvPr>
            <p:custDataLst>
              <p:tags r:id="rId11"/>
            </p:custDataLst>
          </p:nvPr>
        </p:nvSpPr>
        <p:spPr bwMode="auto">
          <a:xfrm>
            <a:off x="193675" y="4830763"/>
            <a:ext cx="5611813" cy="425450"/>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The CA minimum regulated price is calculated b</a:t>
            </a:r>
            <a:r>
              <a:rPr lang="en-US" sz="1400" dirty="0" smtClean="0"/>
              <a:t>ased </a:t>
            </a:r>
            <a:r>
              <a:rPr lang="en-US" sz="1400" dirty="0"/>
              <a:t>on classes </a:t>
            </a:r>
            <a:r>
              <a:rPr lang="en-US" sz="1400" dirty="0" smtClean="0"/>
              <a:t>price</a:t>
            </a:r>
          </a:p>
          <a:p>
            <a:pPr marL="0" indent="0"/>
            <a:r>
              <a:rPr lang="en-US" sz="1400" dirty="0" smtClean="0"/>
              <a:t> </a:t>
            </a:r>
            <a:r>
              <a:rPr lang="en-US" sz="1400" dirty="0"/>
              <a:t>and pool percentages – </a:t>
            </a:r>
            <a:r>
              <a:rPr lang="en-US" sz="1400" dirty="0" smtClean="0"/>
              <a:t>each </a:t>
            </a:r>
            <a:r>
              <a:rPr lang="en-US" sz="1400" dirty="0"/>
              <a:t>class price is based off complex formulas</a:t>
            </a:r>
            <a:endParaRPr lang="en-US" sz="1400" dirty="0" smtClean="0">
              <a:latin typeface="Arial"/>
              <a:ea typeface="ＭＳ Ｐゴシック"/>
              <a:sym typeface="Arial"/>
            </a:endParaRPr>
          </a:p>
        </p:txBody>
      </p:sp>
      <p:sp>
        <p:nvSpPr>
          <p:cNvPr id="22" name="Rectangle 21"/>
          <p:cNvSpPr>
            <a:spLocks noGrp="1" noChangeArrowheads="1"/>
          </p:cNvSpPr>
          <p:nvPr>
            <p:custDataLst>
              <p:tags r:id="rId12"/>
            </p:custDataLst>
          </p:nvPr>
        </p:nvSpPr>
        <p:spPr bwMode="auto">
          <a:xfrm>
            <a:off x="193675" y="5435600"/>
            <a:ext cx="3852863" cy="425450"/>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CA has retained a competitive cost of production </a:t>
            </a:r>
            <a:endParaRPr lang="en-US" sz="1400" dirty="0" smtClean="0"/>
          </a:p>
          <a:p>
            <a:pPr marL="0" indent="0"/>
            <a:r>
              <a:rPr lang="en-US" sz="1400" dirty="0" smtClean="0"/>
              <a:t>compared </a:t>
            </a:r>
            <a:r>
              <a:rPr lang="en-US" sz="1400" dirty="0"/>
              <a:t>to other dairying states</a:t>
            </a:r>
            <a:endParaRPr lang="en-US" sz="1400" dirty="0" smtClean="0">
              <a:latin typeface="Arial"/>
              <a:ea typeface="ＭＳ Ｐゴシック"/>
              <a:sym typeface="Arial"/>
            </a:endParaRPr>
          </a:p>
        </p:txBody>
      </p:sp>
      <p:sp>
        <p:nvSpPr>
          <p:cNvPr id="6" name="Rectangle 5"/>
          <p:cNvSpPr>
            <a:spLocks noGrp="1" noChangeArrowheads="1"/>
          </p:cNvSpPr>
          <p:nvPr>
            <p:custDataLst>
              <p:tags r:id="rId13"/>
            </p:custDataLst>
          </p:nvPr>
        </p:nvSpPr>
        <p:spPr bwMode="auto">
          <a:xfrm>
            <a:off x="193675" y="1308100"/>
            <a:ext cx="492760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CA consistently earns less revenue </a:t>
            </a:r>
            <a:r>
              <a:rPr lang="en-US" sz="1400" dirty="0" smtClean="0"/>
              <a:t>per </a:t>
            </a:r>
            <a:r>
              <a:rPr lang="en-US" sz="1400" dirty="0" err="1"/>
              <a:t>cwt</a:t>
            </a:r>
            <a:r>
              <a:rPr lang="en-US" sz="1400" dirty="0"/>
              <a:t> than its peer states</a:t>
            </a:r>
            <a:endParaRPr lang="en-US" sz="1400" dirty="0" smtClean="0">
              <a:latin typeface="Arial"/>
              <a:ea typeface="ＭＳ Ｐゴシック"/>
              <a:sym typeface="Arial"/>
            </a:endParaRPr>
          </a:p>
        </p:txBody>
      </p:sp>
      <p:sp>
        <p:nvSpPr>
          <p:cNvPr id="35" name="Rectangle 34"/>
          <p:cNvSpPr>
            <a:spLocks noGrp="1" noChangeArrowheads="1"/>
          </p:cNvSpPr>
          <p:nvPr>
            <p:custDataLst>
              <p:tags r:id="rId14"/>
            </p:custDataLst>
          </p:nvPr>
        </p:nvSpPr>
        <p:spPr bwMode="auto">
          <a:xfrm>
            <a:off x="8104187" y="1912938"/>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E719C7E0-49C8-40DF-9194-7B190E0E4FB3}" type="datetime'''''7''''''''''''''''''''''0''''''''''''''''%'''">
              <a:rPr lang="en-US" sz="1400"/>
              <a:pPr marL="0" indent="0"/>
              <a:t>70%</a:t>
            </a:fld>
            <a:endParaRPr lang="en-US" sz="1400" smtClean="0">
              <a:latin typeface="Arial"/>
              <a:ea typeface="ＭＳ Ｐゴシック"/>
              <a:sym typeface="Arial"/>
            </a:endParaRPr>
          </a:p>
        </p:txBody>
      </p:sp>
      <p:sp>
        <p:nvSpPr>
          <p:cNvPr id="9" name="Rectangle 8"/>
          <p:cNvSpPr>
            <a:spLocks noGrp="1" noChangeArrowheads="1"/>
          </p:cNvSpPr>
          <p:nvPr>
            <p:custDataLst>
              <p:tags r:id="rId15"/>
            </p:custDataLst>
          </p:nvPr>
        </p:nvSpPr>
        <p:spPr bwMode="auto">
          <a:xfrm>
            <a:off x="193675" y="2411413"/>
            <a:ext cx="3986213" cy="425450"/>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CA’s lower revenues have outweighed </a:t>
            </a:r>
            <a:r>
              <a:rPr lang="en-US" sz="1400" dirty="0" smtClean="0"/>
              <a:t>the</a:t>
            </a:r>
          </a:p>
          <a:p>
            <a:pPr marL="0" indent="0"/>
            <a:r>
              <a:rPr lang="en-US" sz="1400" dirty="0" smtClean="0"/>
              <a:t>state’s </a:t>
            </a:r>
            <a:r>
              <a:rPr lang="en-US" sz="1400" dirty="0"/>
              <a:t>cost advantage and led to negative margins</a:t>
            </a:r>
            <a:endParaRPr lang="en-US" sz="1400" dirty="0" smtClean="0">
              <a:latin typeface="Arial"/>
              <a:ea typeface="ＭＳ Ｐゴシック"/>
              <a:sym typeface="Arial"/>
            </a:endParaRPr>
          </a:p>
        </p:txBody>
      </p:sp>
      <p:sp>
        <p:nvSpPr>
          <p:cNvPr id="8" name="Rectangle 7"/>
          <p:cNvSpPr>
            <a:spLocks noGrp="1" noChangeArrowheads="1"/>
          </p:cNvSpPr>
          <p:nvPr>
            <p:custDataLst>
              <p:tags r:id="rId16"/>
            </p:custDataLst>
          </p:nvPr>
        </p:nvSpPr>
        <p:spPr bwMode="auto">
          <a:xfrm>
            <a:off x="193675" y="1912938"/>
            <a:ext cx="544830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400" dirty="0"/>
              <a:t>Producers have faced a </a:t>
            </a:r>
            <a:r>
              <a:rPr lang="en-US" sz="1400" dirty="0" smtClean="0"/>
              <a:t>challenging economic </a:t>
            </a:r>
            <a:r>
              <a:rPr lang="en-US" sz="1400" dirty="0"/>
              <a:t>climate in recent years</a:t>
            </a:r>
            <a:endParaRPr lang="en-US" sz="1400" dirty="0" smtClean="0">
              <a:latin typeface="Arial"/>
              <a:ea typeface="ＭＳ Ｐゴシック"/>
              <a:sym typeface="Arial"/>
            </a:endParaRPr>
          </a:p>
        </p:txBody>
      </p:sp>
      <p:sp>
        <p:nvSpPr>
          <p:cNvPr id="32" name="Rectangle 31"/>
          <p:cNvSpPr>
            <a:spLocks noGrp="1" noChangeArrowheads="1"/>
          </p:cNvSpPr>
          <p:nvPr>
            <p:custDataLst>
              <p:tags r:id="rId17"/>
            </p:custDataLst>
          </p:nvPr>
        </p:nvSpPr>
        <p:spPr bwMode="auto">
          <a:xfrm>
            <a:off x="5959475" y="892175"/>
            <a:ext cx="2568575" cy="182563"/>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b"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sz="1200" dirty="0" smtClean="0">
                <a:solidFill>
                  <a:schemeClr val="accent6"/>
                </a:solidFill>
              </a:rPr>
              <a:t>Percent describing as “very important”</a:t>
            </a:r>
            <a:endParaRPr lang="en-US" sz="1200" dirty="0" smtClean="0">
              <a:solidFill>
                <a:schemeClr val="accent6"/>
              </a:solidFill>
              <a:latin typeface="Arial"/>
              <a:ea typeface="ＭＳ Ｐゴシック"/>
              <a:sym typeface="Arial"/>
            </a:endParaRPr>
          </a:p>
        </p:txBody>
      </p:sp>
      <p:sp>
        <p:nvSpPr>
          <p:cNvPr id="37" name="Rectangle 36"/>
          <p:cNvSpPr>
            <a:spLocks noGrp="1" noChangeArrowheads="1"/>
          </p:cNvSpPr>
          <p:nvPr>
            <p:custDataLst>
              <p:tags r:id="rId18"/>
            </p:custDataLst>
          </p:nvPr>
        </p:nvSpPr>
        <p:spPr bwMode="auto">
          <a:xfrm>
            <a:off x="7332662" y="3122613"/>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274C8F98-A767-4197-81B1-319D3D15B016}" type="datetime'''''''4''''''5''%'''''''''''''''''''''''''''''''''''''''''''">
              <a:rPr lang="en-US" sz="1400"/>
              <a:pPr marL="0" indent="0"/>
              <a:t>45%</a:t>
            </a:fld>
            <a:endParaRPr lang="en-US" sz="1400" smtClean="0">
              <a:latin typeface="Arial"/>
              <a:ea typeface="ＭＳ Ｐゴシック"/>
              <a:sym typeface="Arial"/>
            </a:endParaRPr>
          </a:p>
        </p:txBody>
      </p:sp>
      <p:sp>
        <p:nvSpPr>
          <p:cNvPr id="38" name="Rectangle 37"/>
          <p:cNvSpPr>
            <a:spLocks noGrp="1" noChangeArrowheads="1"/>
          </p:cNvSpPr>
          <p:nvPr>
            <p:custDataLst>
              <p:tags r:id="rId19"/>
            </p:custDataLst>
          </p:nvPr>
        </p:nvSpPr>
        <p:spPr bwMode="auto">
          <a:xfrm>
            <a:off x="7332662" y="3727450"/>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11AA2883-A571-4A85-BE69-964EC8786094}" type="datetime'''''''''''''''''''''''''''''''''4''''''5''''''''''''''''%'">
              <a:rPr lang="en-US" sz="1400"/>
              <a:pPr marL="0" indent="0"/>
              <a:t>45%</a:t>
            </a:fld>
            <a:endParaRPr lang="en-US" sz="1400" smtClean="0">
              <a:latin typeface="Arial"/>
              <a:ea typeface="ＭＳ Ｐゴシック"/>
              <a:sym typeface="Arial"/>
            </a:endParaRPr>
          </a:p>
        </p:txBody>
      </p:sp>
      <p:sp>
        <p:nvSpPr>
          <p:cNvPr id="39" name="Rectangle 38"/>
          <p:cNvSpPr>
            <a:spLocks noGrp="1" noChangeArrowheads="1"/>
          </p:cNvSpPr>
          <p:nvPr>
            <p:custDataLst>
              <p:tags r:id="rId20"/>
            </p:custDataLst>
          </p:nvPr>
        </p:nvSpPr>
        <p:spPr bwMode="auto">
          <a:xfrm>
            <a:off x="7170737" y="4332288"/>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1AF172BD-8D6E-40F2-AC1A-636E97C67A6A}" type="datetime'''''''''4''''''''''''0''''''''''''''''%'''">
              <a:rPr lang="en-US" sz="1400"/>
              <a:pPr marL="0" indent="0"/>
              <a:t>40%</a:t>
            </a:fld>
            <a:endParaRPr lang="en-US" sz="1400" smtClean="0">
              <a:latin typeface="Arial"/>
              <a:ea typeface="ＭＳ Ｐゴシック"/>
              <a:sym typeface="Arial"/>
            </a:endParaRPr>
          </a:p>
        </p:txBody>
      </p:sp>
      <p:sp>
        <p:nvSpPr>
          <p:cNvPr id="41" name="Rectangle 40"/>
          <p:cNvSpPr>
            <a:spLocks noGrp="1" noChangeArrowheads="1"/>
          </p:cNvSpPr>
          <p:nvPr>
            <p:custDataLst>
              <p:tags r:id="rId21"/>
            </p:custDataLst>
          </p:nvPr>
        </p:nvSpPr>
        <p:spPr bwMode="auto">
          <a:xfrm>
            <a:off x="6865937" y="5541963"/>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5F70A92D-4683-427F-ACB7-62BD4DA76180}" type="datetime'''''''''''''''''3''''''''''''''0''''%'''''''''''''''''''''">
              <a:rPr lang="en-US" sz="1400"/>
              <a:pPr marL="0" indent="0"/>
              <a:t>30%</a:t>
            </a:fld>
            <a:endParaRPr lang="en-US" sz="1400" smtClean="0">
              <a:latin typeface="Arial"/>
              <a:ea typeface="ＭＳ Ｐゴシック"/>
              <a:sym typeface="Arial"/>
            </a:endParaRPr>
          </a:p>
        </p:txBody>
      </p:sp>
      <p:sp>
        <p:nvSpPr>
          <p:cNvPr id="40" name="Rectangle 39"/>
          <p:cNvSpPr>
            <a:spLocks noGrp="1" noChangeArrowheads="1"/>
          </p:cNvSpPr>
          <p:nvPr>
            <p:custDataLst>
              <p:tags r:id="rId22"/>
            </p:custDataLst>
          </p:nvPr>
        </p:nvSpPr>
        <p:spPr bwMode="auto">
          <a:xfrm>
            <a:off x="7018337" y="4937125"/>
            <a:ext cx="400050" cy="21272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2225" tIns="0" rIns="22225"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A5092C9C-ABBE-44D5-9D7E-CE6324B370A8}" type="datetime'''''''''''''''3''5''''''''''''''''''%'''''''''">
              <a:rPr lang="en-US" sz="1400"/>
              <a:pPr marL="0" indent="0"/>
              <a:t>35%</a:t>
            </a:fld>
            <a:endParaRPr lang="en-US" sz="1400" smtClean="0">
              <a:latin typeface="Arial"/>
              <a:ea typeface="ＭＳ Ｐゴシック"/>
              <a:sym typeface="Arial"/>
            </a:endParaRPr>
          </a:p>
        </p:txBody>
      </p:sp>
    </p:spTree>
    <p:extLst>
      <p:ext uri="{BB962C8B-B14F-4D97-AF65-F5344CB8AC3E}">
        <p14:creationId xmlns:p14="http://schemas.microsoft.com/office/powerpoint/2010/main" xmlns="" val="1452281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30188"/>
            <a:ext cx="8618537" cy="292388"/>
          </a:xfrm>
        </p:spPr>
        <p:txBody>
          <a:bodyPr/>
          <a:lstStyle/>
          <a:p>
            <a:r>
              <a:rPr lang="en-US" dirty="0" smtClean="0"/>
              <a:t>Key messages and our role in communication</a:t>
            </a:r>
            <a:endParaRPr lang="en-US" dirty="0"/>
          </a:p>
        </p:txBody>
      </p:sp>
      <p:sp>
        <p:nvSpPr>
          <p:cNvPr id="3" name="Slide Number Placeholder 2"/>
          <p:cNvSpPr>
            <a:spLocks noGrp="1"/>
          </p:cNvSpPr>
          <p:nvPr>
            <p:ph type="sldNum" sz="quarter" idx="10"/>
          </p:nvPr>
        </p:nvSpPr>
        <p:spPr/>
        <p:txBody>
          <a:bodyPr/>
          <a:lstStyle/>
          <a:p>
            <a:pPr>
              <a:defRPr/>
            </a:pPr>
            <a:fld id="{613F2B9A-17B1-439C-B8C6-EB722B666503}" type="slidenum">
              <a:rPr lang="en-US" smtClean="0"/>
              <a:pPr>
                <a:defRPr/>
              </a:pPr>
              <a:t>21</a:t>
            </a:fld>
            <a:endParaRPr lang="en-US" dirty="0"/>
          </a:p>
        </p:txBody>
      </p:sp>
      <p:sp>
        <p:nvSpPr>
          <p:cNvPr id="4" name="Rectangle 4"/>
          <p:cNvSpPr txBox="1"/>
          <p:nvPr/>
        </p:nvSpPr>
        <p:spPr>
          <a:xfrm>
            <a:off x="527529" y="1802182"/>
            <a:ext cx="7840293" cy="29546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sz="1800" b="1" dirty="0" smtClean="0"/>
              <a:t>In pairs with the person next to you discuss the following questions:</a:t>
            </a:r>
          </a:p>
          <a:p>
            <a:pPr lvl="1"/>
            <a:endParaRPr lang="en-US" sz="2400" dirty="0"/>
          </a:p>
          <a:p>
            <a:pPr lvl="1">
              <a:lnSpc>
                <a:spcPct val="150000"/>
              </a:lnSpc>
            </a:pPr>
            <a:r>
              <a:rPr lang="en-US" sz="2000" dirty="0" smtClean="0"/>
              <a:t>What are the key messages we should share with the industry?</a:t>
            </a:r>
          </a:p>
          <a:p>
            <a:pPr lvl="1">
              <a:lnSpc>
                <a:spcPct val="150000"/>
              </a:lnSpc>
            </a:pPr>
            <a:r>
              <a:rPr lang="en-US" sz="2000" dirty="0" smtClean="0"/>
              <a:t>What have you learned so far that would be surprising to some of your peers?</a:t>
            </a:r>
          </a:p>
          <a:p>
            <a:pPr lvl="1">
              <a:lnSpc>
                <a:spcPct val="150000"/>
              </a:lnSpc>
            </a:pPr>
            <a:r>
              <a:rPr lang="en-US" sz="2000" dirty="0" smtClean="0"/>
              <a:t>What are the multi-channels to get those messages out?</a:t>
            </a:r>
          </a:p>
          <a:p>
            <a:pPr lvl="1">
              <a:lnSpc>
                <a:spcPct val="150000"/>
              </a:lnSpc>
            </a:pPr>
            <a:r>
              <a:rPr lang="en-US" sz="2000" dirty="0" smtClean="0"/>
              <a:t>What will you do personally to share those messages?</a:t>
            </a:r>
            <a:endParaRPr lang="en-US" sz="2000" dirty="0"/>
          </a:p>
        </p:txBody>
      </p:sp>
    </p:spTree>
    <p:extLst>
      <p:ext uri="{BB962C8B-B14F-4D97-AF65-F5344CB8AC3E}">
        <p14:creationId xmlns:p14="http://schemas.microsoft.com/office/powerpoint/2010/main" xmlns="" val="2705463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agenda for </a:t>
            </a:r>
            <a:r>
              <a:rPr lang="en-US" dirty="0"/>
              <a:t>n</a:t>
            </a:r>
            <a:r>
              <a:rPr lang="en-US" dirty="0" smtClean="0"/>
              <a:t>ext Task Force meeting </a:t>
            </a:r>
            <a:endParaRPr lang="en-US" dirty="0"/>
          </a:p>
        </p:txBody>
      </p:sp>
      <p:sp>
        <p:nvSpPr>
          <p:cNvPr id="3" name="Slide Number Placeholder 2"/>
          <p:cNvSpPr>
            <a:spLocks noGrp="1"/>
          </p:cNvSpPr>
          <p:nvPr>
            <p:ph type="sldNum" sz="quarter" idx="10"/>
          </p:nvPr>
        </p:nvSpPr>
        <p:spPr/>
        <p:txBody>
          <a:bodyPr/>
          <a:lstStyle/>
          <a:p>
            <a:pPr>
              <a:defRPr/>
            </a:pPr>
            <a:fld id="{613F2B9A-17B1-439C-B8C6-EB722B666503}" type="slidenum">
              <a:rPr lang="en-US" smtClean="0"/>
              <a:pPr>
                <a:defRPr/>
              </a:pPr>
              <a:t>22</a:t>
            </a:fld>
            <a:endParaRPr lang="en-US" dirty="0"/>
          </a:p>
        </p:txBody>
      </p:sp>
      <p:sp>
        <p:nvSpPr>
          <p:cNvPr id="4" name="Rectangle 4"/>
          <p:cNvSpPr txBox="1"/>
          <p:nvPr/>
        </p:nvSpPr>
        <p:spPr>
          <a:xfrm>
            <a:off x="1261177" y="1674591"/>
            <a:ext cx="6649446" cy="39395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lnSpc>
                <a:spcPct val="200000"/>
              </a:lnSpc>
            </a:pPr>
            <a:r>
              <a:rPr lang="en-US" sz="2000" dirty="0" smtClean="0"/>
              <a:t>Report back on long term perspective from industry</a:t>
            </a:r>
          </a:p>
          <a:p>
            <a:pPr lvl="1">
              <a:lnSpc>
                <a:spcPct val="200000"/>
              </a:lnSpc>
            </a:pPr>
            <a:r>
              <a:rPr lang="en-US" sz="2000" dirty="0" smtClean="0"/>
              <a:t>Briefing on pricing approaches around the world</a:t>
            </a:r>
          </a:p>
          <a:p>
            <a:pPr lvl="1">
              <a:lnSpc>
                <a:spcPct val="200000"/>
              </a:lnSpc>
            </a:pPr>
            <a:r>
              <a:rPr lang="en-US" sz="2000" dirty="0" smtClean="0"/>
              <a:t>Review initial “deep dives” by working groups</a:t>
            </a:r>
          </a:p>
          <a:p>
            <a:pPr lvl="1">
              <a:lnSpc>
                <a:spcPct val="200000"/>
              </a:lnSpc>
            </a:pPr>
            <a:r>
              <a:rPr lang="en-US" sz="2000" dirty="0" smtClean="0"/>
              <a:t>Agree on decision making approach and governance</a:t>
            </a:r>
          </a:p>
          <a:p>
            <a:pPr lvl="1">
              <a:lnSpc>
                <a:spcPct val="200000"/>
              </a:lnSpc>
            </a:pPr>
            <a:r>
              <a:rPr lang="en-US" sz="2000" dirty="0" smtClean="0"/>
              <a:t>…</a:t>
            </a:r>
          </a:p>
          <a:p>
            <a:pPr lvl="1">
              <a:lnSpc>
                <a:spcPct val="200000"/>
              </a:lnSpc>
            </a:pPr>
            <a:r>
              <a:rPr lang="en-US" sz="2000" dirty="0" smtClean="0"/>
              <a:t>…</a:t>
            </a:r>
          </a:p>
          <a:p>
            <a:pPr lvl="1"/>
            <a:endParaRPr lang="en-US" dirty="0"/>
          </a:p>
        </p:txBody>
      </p:sp>
    </p:spTree>
    <p:extLst>
      <p:ext uri="{BB962C8B-B14F-4D97-AF65-F5344CB8AC3E}">
        <p14:creationId xmlns:p14="http://schemas.microsoft.com/office/powerpoint/2010/main" xmlns="" val="1286739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365913673"/>
              </p:ext>
            </p:extLst>
          </p:nvPr>
        </p:nvGraphicFramePr>
        <p:xfrm>
          <a:off x="0" y="0"/>
          <a:ext cx="158750" cy="158750"/>
        </p:xfrm>
        <a:graphic>
          <a:graphicData uri="http://schemas.openxmlformats.org/presentationml/2006/ole">
            <p:oleObj spid="_x0000_s591895" name="think-cell Slide" r:id="rId22" imgW="360" imgH="360" progId="">
              <p:embed/>
            </p:oleObj>
          </a:graphicData>
        </a:graphic>
      </p:graphicFrame>
      <p:sp>
        <p:nvSpPr>
          <p:cNvPr id="38" name="Line 75"/>
          <p:cNvSpPr>
            <a:spLocks noChangeShapeType="1"/>
          </p:cNvSpPr>
          <p:nvPr/>
        </p:nvSpPr>
        <p:spPr bwMode="auto">
          <a:xfrm>
            <a:off x="4902562" y="1573079"/>
            <a:ext cx="208777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8209" name="Title 1"/>
          <p:cNvSpPr>
            <a:spLocks noGrp="1"/>
          </p:cNvSpPr>
          <p:nvPr>
            <p:ph type="title"/>
            <p:custDataLst>
              <p:tags r:id="rId3"/>
            </p:custDataLst>
          </p:nvPr>
        </p:nvSpPr>
        <p:spPr>
          <a:xfrm>
            <a:off x="119063" y="179718"/>
            <a:ext cx="8618537" cy="292388"/>
          </a:xfrm>
        </p:spPr>
        <p:txBody>
          <a:bodyPr/>
          <a:lstStyle/>
          <a:p>
            <a:pPr eaLnBrk="1" hangingPunct="1"/>
            <a:r>
              <a:rPr lang="en-US" dirty="0" smtClean="0"/>
              <a:t>Draft process for 2013 and beyond</a:t>
            </a:r>
          </a:p>
        </p:txBody>
      </p:sp>
      <p:sp>
        <p:nvSpPr>
          <p:cNvPr id="4" name="Freeform 41"/>
          <p:cNvSpPr>
            <a:spLocks/>
          </p:cNvSpPr>
          <p:nvPr>
            <p:custDataLst>
              <p:tags r:id="rId4"/>
            </p:custDataLst>
          </p:nvPr>
        </p:nvSpPr>
        <p:spPr bwMode="gray">
          <a:xfrm>
            <a:off x="2562726" y="734879"/>
            <a:ext cx="2270125" cy="708025"/>
          </a:xfrm>
          <a:custGeom>
            <a:avLst/>
            <a:gdLst>
              <a:gd name="T0" fmla="*/ 0 w 1968"/>
              <a:gd name="T1" fmla="*/ 0 h 446"/>
              <a:gd name="T2" fmla="*/ 2147483647 w 1968"/>
              <a:gd name="T3" fmla="*/ 0 h 446"/>
              <a:gd name="T4" fmla="*/ 2147483647 w 1968"/>
              <a:gd name="T5" fmla="*/ 2147483647 h 446"/>
              <a:gd name="T6" fmla="*/ 2147483647 w 1968"/>
              <a:gd name="T7" fmla="*/ 2147483647 h 446"/>
              <a:gd name="T8" fmla="*/ 0 w 1968"/>
              <a:gd name="T9" fmla="*/ 2147483647 h 446"/>
              <a:gd name="T10" fmla="*/ 2147483647 w 1968"/>
              <a:gd name="T11" fmla="*/ 2147483647 h 446"/>
              <a:gd name="T12" fmla="*/ 0 w 1968"/>
              <a:gd name="T13" fmla="*/ 0 h 446"/>
              <a:gd name="T14" fmla="*/ 0 60000 65536"/>
              <a:gd name="T15" fmla="*/ 0 60000 65536"/>
              <a:gd name="T16" fmla="*/ 0 60000 65536"/>
              <a:gd name="T17" fmla="*/ 0 60000 65536"/>
              <a:gd name="T18" fmla="*/ 0 60000 65536"/>
              <a:gd name="T19" fmla="*/ 0 60000 65536"/>
              <a:gd name="T20" fmla="*/ 0 60000 65536"/>
              <a:gd name="T21" fmla="*/ 0 w 1968"/>
              <a:gd name="T22" fmla="*/ 0 h 446"/>
              <a:gd name="T23" fmla="*/ 1495 w 196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46">
                <a:moveTo>
                  <a:pt x="0" y="0"/>
                </a:moveTo>
                <a:lnTo>
                  <a:pt x="1903" y="0"/>
                </a:lnTo>
                <a:lnTo>
                  <a:pt x="1968" y="218"/>
                </a:lnTo>
                <a:lnTo>
                  <a:pt x="1903" y="446"/>
                </a:lnTo>
                <a:lnTo>
                  <a:pt x="0" y="446"/>
                </a:lnTo>
                <a:lnTo>
                  <a:pt x="59" y="218"/>
                </a:lnTo>
                <a:lnTo>
                  <a:pt x="0" y="0"/>
                </a:lnTo>
                <a:close/>
              </a:path>
            </a:pathLst>
          </a:custGeom>
          <a:gradFill rotWithShape="1">
            <a:gsLst>
              <a:gs pos="0">
                <a:srgbClr val="1E708A"/>
              </a:gs>
              <a:gs pos="50000">
                <a:srgbClr val="30A3C7"/>
              </a:gs>
              <a:gs pos="100000">
                <a:srgbClr val="3BC2ED"/>
              </a:gs>
            </a:gsLst>
            <a:lin ang="2700000" scaled="1"/>
          </a:gra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sz="1200"/>
          </a:p>
        </p:txBody>
      </p:sp>
      <p:sp>
        <p:nvSpPr>
          <p:cNvPr id="5" name="Freeform 41"/>
          <p:cNvSpPr>
            <a:spLocks/>
          </p:cNvSpPr>
          <p:nvPr>
            <p:custDataLst>
              <p:tags r:id="rId5"/>
            </p:custDataLst>
          </p:nvPr>
        </p:nvSpPr>
        <p:spPr bwMode="gray">
          <a:xfrm>
            <a:off x="4889861" y="734879"/>
            <a:ext cx="2270125" cy="708025"/>
          </a:xfrm>
          <a:custGeom>
            <a:avLst/>
            <a:gdLst>
              <a:gd name="T0" fmla="*/ 0 w 2318"/>
              <a:gd name="T1" fmla="*/ 0 h 446"/>
              <a:gd name="T2" fmla="*/ 2147483647 w 2318"/>
              <a:gd name="T3" fmla="*/ 0 h 446"/>
              <a:gd name="T4" fmla="*/ 2147483647 w 2318"/>
              <a:gd name="T5" fmla="*/ 2147483647 h 446"/>
              <a:gd name="T6" fmla="*/ 2147483647 w 2318"/>
              <a:gd name="T7" fmla="*/ 2147483647 h 446"/>
              <a:gd name="T8" fmla="*/ 0 w 2318"/>
              <a:gd name="T9" fmla="*/ 2147483647 h 446"/>
              <a:gd name="T10" fmla="*/ 2147483647 w 2318"/>
              <a:gd name="T11" fmla="*/ 2147483647 h 446"/>
              <a:gd name="T12" fmla="*/ 0 w 2318"/>
              <a:gd name="T13" fmla="*/ 0 h 446"/>
              <a:gd name="T14" fmla="*/ 0 60000 65536"/>
              <a:gd name="T15" fmla="*/ 0 60000 65536"/>
              <a:gd name="T16" fmla="*/ 0 60000 65536"/>
              <a:gd name="T17" fmla="*/ 0 60000 65536"/>
              <a:gd name="T18" fmla="*/ 0 60000 65536"/>
              <a:gd name="T19" fmla="*/ 0 60000 65536"/>
              <a:gd name="T20" fmla="*/ 0 60000 65536"/>
              <a:gd name="T21" fmla="*/ 0 w 2318"/>
              <a:gd name="T22" fmla="*/ 0 h 446"/>
              <a:gd name="T23" fmla="*/ 1495 w 231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8" h="446">
                <a:moveTo>
                  <a:pt x="0" y="0"/>
                </a:moveTo>
                <a:lnTo>
                  <a:pt x="2243" y="0"/>
                </a:lnTo>
                <a:lnTo>
                  <a:pt x="2318" y="214"/>
                </a:lnTo>
                <a:lnTo>
                  <a:pt x="2243" y="446"/>
                </a:lnTo>
                <a:lnTo>
                  <a:pt x="0" y="446"/>
                </a:lnTo>
                <a:lnTo>
                  <a:pt x="94" y="221"/>
                </a:lnTo>
                <a:lnTo>
                  <a:pt x="0" y="0"/>
                </a:lnTo>
                <a:close/>
              </a:path>
            </a:pathLst>
          </a:custGeom>
          <a:gradFill rotWithShape="1">
            <a:gsLst>
              <a:gs pos="0">
                <a:srgbClr val="1E708A"/>
              </a:gs>
              <a:gs pos="50000">
                <a:srgbClr val="30A3C7"/>
              </a:gs>
              <a:gs pos="100000">
                <a:srgbClr val="3BC2ED"/>
              </a:gs>
            </a:gsLst>
            <a:lin ang="2700000" scaled="1"/>
          </a:gradFill>
          <a:ln w="19050" algn="ctr">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6" name="Rectangle 42"/>
          <p:cNvSpPr>
            <a:spLocks noChangeArrowheads="1"/>
          </p:cNvSpPr>
          <p:nvPr>
            <p:custDataLst>
              <p:tags r:id="rId6"/>
            </p:custDataLst>
          </p:nvPr>
        </p:nvSpPr>
        <p:spPr bwMode="gray">
          <a:xfrm>
            <a:off x="5102421" y="774566"/>
            <a:ext cx="1887916"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Phase 3: Building and launching the action plan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gray">
          <a:xfrm>
            <a:off x="5422492" y="1496879"/>
            <a:ext cx="1304882" cy="15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a:r>
              <a:rPr lang="en-US" sz="1000" dirty="0">
                <a:latin typeface="Arial" pitchFamily="34" charset="0"/>
                <a:cs typeface="Arial" pitchFamily="34" charset="0"/>
              </a:rPr>
              <a:t>3 months </a:t>
            </a:r>
            <a:r>
              <a:rPr lang="en-US" sz="1000" dirty="0" smtClean="0">
                <a:latin typeface="Arial" pitchFamily="34" charset="0"/>
                <a:cs typeface="Arial" pitchFamily="34" charset="0"/>
              </a:rPr>
              <a:t>(~May-Aug)</a:t>
            </a:r>
            <a:endParaRPr lang="en-US" sz="1000" dirty="0">
              <a:latin typeface="Arial" pitchFamily="34" charset="0"/>
              <a:cs typeface="Arial" pitchFamily="34" charset="0"/>
            </a:endParaRPr>
          </a:p>
        </p:txBody>
      </p:sp>
      <p:sp>
        <p:nvSpPr>
          <p:cNvPr id="8" name="Line 75"/>
          <p:cNvSpPr>
            <a:spLocks noChangeShapeType="1"/>
          </p:cNvSpPr>
          <p:nvPr>
            <p:custDataLst>
              <p:tags r:id="rId7"/>
            </p:custDataLst>
          </p:nvPr>
        </p:nvSpPr>
        <p:spPr bwMode="auto">
          <a:xfrm>
            <a:off x="2562726" y="1573079"/>
            <a:ext cx="212959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Rectangle 45"/>
          <p:cNvSpPr>
            <a:spLocks noChangeArrowheads="1"/>
          </p:cNvSpPr>
          <p:nvPr>
            <p:custDataLst>
              <p:tags r:id="rId8"/>
            </p:custDataLst>
          </p:nvPr>
        </p:nvSpPr>
        <p:spPr bwMode="gray">
          <a:xfrm>
            <a:off x="2606155" y="774566"/>
            <a:ext cx="2191994"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Phase 2: Assessing viable options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5"/>
          <p:cNvSpPr>
            <a:spLocks noChangeArrowheads="1"/>
          </p:cNvSpPr>
          <p:nvPr>
            <p:custDataLst>
              <p:tags r:id="rId9"/>
            </p:custDataLst>
          </p:nvPr>
        </p:nvSpPr>
        <p:spPr bwMode="gray">
          <a:xfrm>
            <a:off x="2967241" y="1496879"/>
            <a:ext cx="1457804" cy="15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a:latin typeface="Arial" pitchFamily="34" charset="0"/>
                <a:cs typeface="Arial" pitchFamily="34" charset="0"/>
              </a:rPr>
              <a:t>3</a:t>
            </a:r>
            <a:r>
              <a:rPr kumimoji="0" lang="en-US" sz="1000" b="0" i="0" u="none" strike="noStrike" cap="none" normalizeH="0" baseline="0" dirty="0" smtClean="0">
                <a:ln>
                  <a:noFill/>
                </a:ln>
                <a:solidFill>
                  <a:schemeClr val="tx1"/>
                </a:solidFill>
                <a:effectLst/>
                <a:latin typeface="Arial" pitchFamily="34" charset="0"/>
                <a:cs typeface="Arial" pitchFamily="34" charset="0"/>
              </a:rPr>
              <a:t> months (~Feb-May)</a:t>
            </a:r>
          </a:p>
        </p:txBody>
      </p:sp>
      <p:sp>
        <p:nvSpPr>
          <p:cNvPr id="34" name="Line 74"/>
          <p:cNvSpPr>
            <a:spLocks noChangeShapeType="1"/>
          </p:cNvSpPr>
          <p:nvPr>
            <p:custDataLst>
              <p:tags r:id="rId10"/>
            </p:custDataLst>
          </p:nvPr>
        </p:nvSpPr>
        <p:spPr bwMode="auto">
          <a:xfrm flipV="1">
            <a:off x="203680" y="1573079"/>
            <a:ext cx="212863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1" name="Rectangle 6"/>
          <p:cNvSpPr>
            <a:spLocks noChangeArrowheads="1"/>
          </p:cNvSpPr>
          <p:nvPr>
            <p:custDataLst>
              <p:tags r:id="rId11"/>
            </p:custDataLst>
          </p:nvPr>
        </p:nvSpPr>
        <p:spPr bwMode="gray">
          <a:xfrm>
            <a:off x="670560" y="1511166"/>
            <a:ext cx="1146019" cy="15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a:latin typeface="Arial" pitchFamily="34" charset="0"/>
                <a:cs typeface="Arial" pitchFamily="34" charset="0"/>
              </a:rPr>
              <a:t>1</a:t>
            </a:r>
            <a:r>
              <a:rPr kumimoji="0" lang="en-US" sz="1000" b="0" i="0" u="none" strike="noStrike" cap="none" normalizeH="0" baseline="0" dirty="0" smtClean="0">
                <a:ln>
                  <a:noFill/>
                </a:ln>
                <a:solidFill>
                  <a:schemeClr val="tx1"/>
                </a:solidFill>
                <a:effectLst/>
                <a:latin typeface="Arial" pitchFamily="34" charset="0"/>
                <a:cs typeface="Arial" pitchFamily="34" charset="0"/>
              </a:rPr>
              <a:t> month (Jan-Feb)</a:t>
            </a:r>
          </a:p>
        </p:txBody>
      </p:sp>
      <p:sp>
        <p:nvSpPr>
          <p:cNvPr id="9" name="Rectangle 9"/>
          <p:cNvSpPr txBox="1"/>
          <p:nvPr>
            <p:custDataLst>
              <p:tags r:id="rId12"/>
            </p:custDataLst>
          </p:nvPr>
        </p:nvSpPr>
        <p:spPr>
          <a:xfrm>
            <a:off x="203680" y="1803304"/>
            <a:ext cx="2128639" cy="21852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Aft>
                <a:spcPts val="600"/>
              </a:spcAft>
            </a:pPr>
            <a:r>
              <a:rPr lang="en-US" sz="1200" b="1" dirty="0" smtClean="0"/>
              <a:t>Agree upon governance and decision making process </a:t>
            </a:r>
            <a:r>
              <a:rPr lang="en-US" sz="1200" dirty="0" smtClean="0"/>
              <a:t>for long term action plan, </a:t>
            </a:r>
          </a:p>
          <a:p>
            <a:pPr lvl="1">
              <a:spcAft>
                <a:spcPts val="600"/>
              </a:spcAft>
            </a:pPr>
            <a:r>
              <a:rPr lang="en-US" sz="1200" b="1" dirty="0" smtClean="0"/>
              <a:t>Set </a:t>
            </a:r>
            <a:r>
              <a:rPr lang="en-US" sz="1200" b="1" dirty="0"/>
              <a:t>up process to develop long-term action plan</a:t>
            </a:r>
            <a:r>
              <a:rPr lang="en-US" sz="1200" dirty="0"/>
              <a:t> (e.g., </a:t>
            </a:r>
            <a:r>
              <a:rPr lang="en-US" sz="1200" dirty="0" smtClean="0"/>
              <a:t>how </a:t>
            </a:r>
            <a:r>
              <a:rPr lang="en-US" sz="1200" dirty="0"/>
              <a:t>work will get </a:t>
            </a:r>
            <a:r>
              <a:rPr lang="en-US" sz="1200" dirty="0" smtClean="0"/>
              <a:t>done)</a:t>
            </a:r>
          </a:p>
          <a:p>
            <a:pPr lvl="1">
              <a:spcAft>
                <a:spcPts val="600"/>
              </a:spcAft>
            </a:pPr>
            <a:r>
              <a:rPr lang="en-US" sz="1200" b="1" dirty="0" smtClean="0"/>
              <a:t>Identify and collect data needed for technical teams</a:t>
            </a:r>
          </a:p>
        </p:txBody>
      </p:sp>
      <p:sp>
        <p:nvSpPr>
          <p:cNvPr id="11" name="Rectangle 11"/>
          <p:cNvSpPr txBox="1"/>
          <p:nvPr>
            <p:custDataLst>
              <p:tags r:id="rId13"/>
            </p:custDataLst>
          </p:nvPr>
        </p:nvSpPr>
        <p:spPr>
          <a:xfrm>
            <a:off x="2562727" y="1803304"/>
            <a:ext cx="2129590" cy="41549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Aft>
                <a:spcPts val="600"/>
              </a:spcAft>
            </a:pPr>
            <a:r>
              <a:rPr lang="en-US" sz="1200" b="1" dirty="0" smtClean="0"/>
              <a:t>Technical teams do detailed analysis </a:t>
            </a:r>
            <a:r>
              <a:rPr lang="en-US" sz="1200" dirty="0" smtClean="0"/>
              <a:t>(e.g. options, scenarios, pros/cons) for 4 </a:t>
            </a:r>
            <a:r>
              <a:rPr lang="en-US" sz="1200" dirty="0"/>
              <a:t>priority strategic </a:t>
            </a:r>
            <a:r>
              <a:rPr lang="en-US" sz="1200" dirty="0" smtClean="0"/>
              <a:t>pillars to build an action plan:</a:t>
            </a:r>
            <a:endParaRPr lang="en-US" sz="1200" dirty="0"/>
          </a:p>
          <a:p>
            <a:pPr lvl="2">
              <a:spcAft>
                <a:spcPts val="600"/>
              </a:spcAft>
            </a:pPr>
            <a:r>
              <a:rPr lang="en-US" sz="1200" dirty="0"/>
              <a:t>21st century pricing </a:t>
            </a:r>
            <a:r>
              <a:rPr lang="en-US" sz="1200" dirty="0" smtClean="0"/>
              <a:t>approach</a:t>
            </a:r>
          </a:p>
          <a:p>
            <a:pPr lvl="2">
              <a:spcAft>
                <a:spcPts val="600"/>
              </a:spcAft>
            </a:pPr>
            <a:r>
              <a:rPr lang="en-US" sz="1200" dirty="0" smtClean="0"/>
              <a:t>Growing </a:t>
            </a:r>
            <a:r>
              <a:rPr lang="en-US" sz="1200" dirty="0"/>
              <a:t>processing </a:t>
            </a:r>
            <a:r>
              <a:rPr lang="en-US" sz="1200" dirty="0" smtClean="0"/>
              <a:t>capacity</a:t>
            </a:r>
          </a:p>
          <a:p>
            <a:pPr lvl="2">
              <a:spcAft>
                <a:spcPts val="600"/>
              </a:spcAft>
            </a:pPr>
            <a:r>
              <a:rPr lang="en-US" sz="1200" dirty="0" smtClean="0"/>
              <a:t>Comprehensive export growth plan</a:t>
            </a:r>
          </a:p>
          <a:p>
            <a:pPr lvl="2">
              <a:spcAft>
                <a:spcPts val="600"/>
              </a:spcAft>
            </a:pPr>
            <a:r>
              <a:rPr lang="en-US" sz="1200" dirty="0" smtClean="0"/>
              <a:t>Product </a:t>
            </a:r>
            <a:r>
              <a:rPr lang="en-US" sz="1200" dirty="0"/>
              <a:t>differentiation and </a:t>
            </a:r>
            <a:r>
              <a:rPr lang="en-US" sz="1200" dirty="0" smtClean="0"/>
              <a:t>innovation</a:t>
            </a:r>
            <a:endParaRPr lang="en-US" sz="1200" dirty="0"/>
          </a:p>
          <a:p>
            <a:pPr lvl="1">
              <a:spcAft>
                <a:spcPts val="600"/>
              </a:spcAft>
            </a:pPr>
            <a:r>
              <a:rPr lang="en-US" sz="1200" b="1" dirty="0" smtClean="0"/>
              <a:t>Bring </a:t>
            </a:r>
            <a:r>
              <a:rPr lang="en-US" sz="1200" b="1" dirty="0"/>
              <a:t>options for strategic pillars </a:t>
            </a:r>
            <a:r>
              <a:rPr lang="en-US" sz="1200" b="1" dirty="0" smtClean="0"/>
              <a:t>to </a:t>
            </a:r>
            <a:r>
              <a:rPr lang="en-US" sz="1200" b="1" dirty="0"/>
              <a:t>Task </a:t>
            </a:r>
            <a:r>
              <a:rPr lang="en-US" sz="1200" b="1" dirty="0" smtClean="0"/>
              <a:t>Force and Advisory Committee </a:t>
            </a:r>
            <a:r>
              <a:rPr lang="en-US" sz="1200" b="1" dirty="0"/>
              <a:t>for </a:t>
            </a:r>
            <a:r>
              <a:rPr lang="en-US" sz="1200" b="1" dirty="0" smtClean="0"/>
              <a:t>input </a:t>
            </a:r>
            <a:r>
              <a:rPr lang="en-US" sz="1200" dirty="0" smtClean="0"/>
              <a:t>(e.g</a:t>
            </a:r>
            <a:r>
              <a:rPr lang="en-US" sz="1200" dirty="0"/>
              <a:t>., potential pricing </a:t>
            </a:r>
            <a:r>
              <a:rPr lang="en-US" sz="1200" dirty="0" smtClean="0"/>
              <a:t>approach options</a:t>
            </a:r>
            <a:r>
              <a:rPr lang="en-US" sz="1200" dirty="0"/>
              <a:t>)</a:t>
            </a:r>
          </a:p>
          <a:p>
            <a:pPr lvl="1">
              <a:spcAft>
                <a:spcPts val="600"/>
              </a:spcAft>
            </a:pPr>
            <a:endParaRPr lang="en-US" sz="1200" dirty="0"/>
          </a:p>
        </p:txBody>
      </p:sp>
      <p:sp>
        <p:nvSpPr>
          <p:cNvPr id="19" name="Rectangle 19"/>
          <p:cNvSpPr txBox="1"/>
          <p:nvPr/>
        </p:nvSpPr>
        <p:spPr>
          <a:xfrm>
            <a:off x="4902562" y="1803304"/>
            <a:ext cx="2087775" cy="26314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Aft>
                <a:spcPts val="600"/>
              </a:spcAft>
            </a:pPr>
            <a:r>
              <a:rPr lang="en-US" sz="1200" b="1" dirty="0" smtClean="0"/>
              <a:t>Share options across </a:t>
            </a:r>
            <a:r>
              <a:rPr lang="en-US" sz="1200" b="1" dirty="0"/>
              <a:t>industry in small group </a:t>
            </a:r>
            <a:r>
              <a:rPr lang="en-US" sz="1200" b="1" dirty="0" smtClean="0"/>
              <a:t>workshops</a:t>
            </a:r>
            <a:endParaRPr lang="en-US" sz="1200" b="1" dirty="0"/>
          </a:p>
          <a:p>
            <a:pPr lvl="1">
              <a:spcAft>
                <a:spcPts val="600"/>
              </a:spcAft>
            </a:pPr>
            <a:r>
              <a:rPr lang="en-US" sz="1200" b="1" dirty="0" smtClean="0"/>
              <a:t>Select key initiatives from the options and integrate into an action plan</a:t>
            </a:r>
          </a:p>
          <a:p>
            <a:pPr lvl="1">
              <a:spcAft>
                <a:spcPts val="600"/>
              </a:spcAft>
            </a:pPr>
            <a:r>
              <a:rPr lang="en-US" sz="1200" b="1" dirty="0" smtClean="0"/>
              <a:t>Launch key initiatives in plan with working teams</a:t>
            </a:r>
            <a:endParaRPr lang="en-US" sz="1200" dirty="0"/>
          </a:p>
          <a:p>
            <a:pPr lvl="1">
              <a:spcAft>
                <a:spcPts val="600"/>
              </a:spcAft>
            </a:pPr>
            <a:r>
              <a:rPr lang="en-US" sz="1200" b="1" dirty="0"/>
              <a:t>Set up “project-management office” </a:t>
            </a:r>
            <a:r>
              <a:rPr lang="en-US" sz="1200" dirty="0"/>
              <a:t>(e.g., permanent Task Force) to oversee and </a:t>
            </a:r>
            <a:r>
              <a:rPr lang="en-US" sz="1200" dirty="0" smtClean="0"/>
              <a:t>implement action plan</a:t>
            </a:r>
            <a:endParaRPr lang="en-US" sz="1200" dirty="0"/>
          </a:p>
        </p:txBody>
      </p:sp>
      <p:sp>
        <p:nvSpPr>
          <p:cNvPr id="36" name="Freeform 41"/>
          <p:cNvSpPr>
            <a:spLocks/>
          </p:cNvSpPr>
          <p:nvPr>
            <p:custDataLst>
              <p:tags r:id="rId14"/>
            </p:custDataLst>
          </p:nvPr>
        </p:nvSpPr>
        <p:spPr bwMode="gray">
          <a:xfrm>
            <a:off x="203680" y="734879"/>
            <a:ext cx="2270125" cy="708025"/>
          </a:xfrm>
          <a:custGeom>
            <a:avLst/>
            <a:gdLst>
              <a:gd name="T0" fmla="*/ 0 w 2318"/>
              <a:gd name="T1" fmla="*/ 0 h 446"/>
              <a:gd name="T2" fmla="*/ 2147483647 w 2318"/>
              <a:gd name="T3" fmla="*/ 0 h 446"/>
              <a:gd name="T4" fmla="*/ 2147483647 w 2318"/>
              <a:gd name="T5" fmla="*/ 2147483647 h 446"/>
              <a:gd name="T6" fmla="*/ 2147483647 w 2318"/>
              <a:gd name="T7" fmla="*/ 2147483647 h 446"/>
              <a:gd name="T8" fmla="*/ 0 w 2318"/>
              <a:gd name="T9" fmla="*/ 2147483647 h 446"/>
              <a:gd name="T10" fmla="*/ 2147483647 w 2318"/>
              <a:gd name="T11" fmla="*/ 2147483647 h 446"/>
              <a:gd name="T12" fmla="*/ 0 w 2318"/>
              <a:gd name="T13" fmla="*/ 0 h 446"/>
              <a:gd name="T14" fmla="*/ 0 60000 65536"/>
              <a:gd name="T15" fmla="*/ 0 60000 65536"/>
              <a:gd name="T16" fmla="*/ 0 60000 65536"/>
              <a:gd name="T17" fmla="*/ 0 60000 65536"/>
              <a:gd name="T18" fmla="*/ 0 60000 65536"/>
              <a:gd name="T19" fmla="*/ 0 60000 65536"/>
              <a:gd name="T20" fmla="*/ 0 60000 65536"/>
              <a:gd name="T21" fmla="*/ 0 w 2318"/>
              <a:gd name="T22" fmla="*/ 0 h 446"/>
              <a:gd name="T23" fmla="*/ 1495 w 231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8" h="446">
                <a:moveTo>
                  <a:pt x="0" y="0"/>
                </a:moveTo>
                <a:lnTo>
                  <a:pt x="2243" y="0"/>
                </a:lnTo>
                <a:lnTo>
                  <a:pt x="2318" y="214"/>
                </a:lnTo>
                <a:lnTo>
                  <a:pt x="2243" y="446"/>
                </a:lnTo>
                <a:lnTo>
                  <a:pt x="0" y="446"/>
                </a:lnTo>
                <a:lnTo>
                  <a:pt x="94" y="221"/>
                </a:lnTo>
                <a:lnTo>
                  <a:pt x="0" y="0"/>
                </a:lnTo>
                <a:close/>
              </a:path>
            </a:pathLst>
          </a:custGeom>
          <a:gradFill rotWithShape="1">
            <a:gsLst>
              <a:gs pos="0">
                <a:srgbClr val="1E708A"/>
              </a:gs>
              <a:gs pos="50000">
                <a:srgbClr val="30A3C7"/>
              </a:gs>
              <a:gs pos="100000">
                <a:srgbClr val="3BC2ED"/>
              </a:gs>
            </a:gsLst>
            <a:lin ang="2700000" scaled="1"/>
          </a:gradFill>
          <a:ln w="19050" algn="ctr">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7" name="Rectangle 42"/>
          <p:cNvSpPr>
            <a:spLocks noChangeArrowheads="1"/>
          </p:cNvSpPr>
          <p:nvPr>
            <p:custDataLst>
              <p:tags r:id="rId15"/>
            </p:custDataLst>
          </p:nvPr>
        </p:nvSpPr>
        <p:spPr bwMode="gray">
          <a:xfrm>
            <a:off x="345165" y="774566"/>
            <a:ext cx="1987154"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pitchFamily="34" charset="0"/>
                <a:cs typeface="Arial" pitchFamily="34" charset="0"/>
              </a:rPr>
              <a:t>Phase 1: </a:t>
            </a:r>
            <a:r>
              <a:rPr lang="en-US" sz="1200" b="1" dirty="0">
                <a:solidFill>
                  <a:schemeClr val="bg2"/>
                </a:solidFill>
                <a:latin typeface="Arial" pitchFamily="34" charset="0"/>
                <a:cs typeface="Arial" pitchFamily="34" charset="0"/>
              </a:rPr>
              <a:t>B</a:t>
            </a:r>
            <a:r>
              <a:rPr kumimoji="0" lang="en-US" sz="1200" b="1" i="0" u="none" strike="noStrike" cap="none" normalizeH="0" baseline="0" dirty="0" smtClean="0">
                <a:ln>
                  <a:noFill/>
                </a:ln>
                <a:solidFill>
                  <a:schemeClr val="bg2"/>
                </a:solidFill>
                <a:effectLst/>
                <a:latin typeface="Arial" pitchFamily="34" charset="0"/>
                <a:cs typeface="Arial" pitchFamily="34" charset="0"/>
              </a:rPr>
              <a:t>uilding a </a:t>
            </a:r>
            <a:r>
              <a:rPr kumimoji="0" lang="en-US" sz="1200" b="1" i="0" u="none" strike="noStrike" cap="none" normalizeH="0" dirty="0" smtClean="0">
                <a:ln>
                  <a:noFill/>
                </a:ln>
                <a:solidFill>
                  <a:schemeClr val="bg2"/>
                </a:solidFill>
                <a:effectLst/>
                <a:latin typeface="Arial" pitchFamily="34" charset="0"/>
                <a:cs typeface="Arial" pitchFamily="34" charset="0"/>
              </a:rPr>
              <a:t>path forward</a:t>
            </a:r>
            <a:endParaRPr kumimoji="0" lang="en-US" sz="1200" b="0" i="0" u="none" strike="noStrike" cap="none" normalizeH="0" baseline="0" dirty="0" smtClean="0">
              <a:ln>
                <a:noFill/>
              </a:ln>
              <a:solidFill>
                <a:schemeClr val="bg2"/>
              </a:solidFill>
              <a:effectLst/>
              <a:latin typeface="Arial" pitchFamily="34" charset="0"/>
              <a:cs typeface="Arial" pitchFamily="34" charset="0"/>
            </a:endParaRPr>
          </a:p>
        </p:txBody>
      </p:sp>
      <p:sp>
        <p:nvSpPr>
          <p:cNvPr id="39" name="Line 75"/>
          <p:cNvSpPr>
            <a:spLocks noChangeShapeType="1"/>
          </p:cNvSpPr>
          <p:nvPr>
            <p:custDataLst>
              <p:tags r:id="rId16"/>
            </p:custDataLst>
          </p:nvPr>
        </p:nvSpPr>
        <p:spPr bwMode="auto">
          <a:xfrm>
            <a:off x="7212624" y="1573079"/>
            <a:ext cx="154091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2" name="Freeform 41"/>
          <p:cNvSpPr>
            <a:spLocks/>
          </p:cNvSpPr>
          <p:nvPr>
            <p:custDataLst>
              <p:tags r:id="rId17"/>
            </p:custDataLst>
          </p:nvPr>
        </p:nvSpPr>
        <p:spPr bwMode="gray">
          <a:xfrm>
            <a:off x="7199923" y="734879"/>
            <a:ext cx="1553618" cy="708025"/>
          </a:xfrm>
          <a:custGeom>
            <a:avLst/>
            <a:gdLst>
              <a:gd name="T0" fmla="*/ 0 w 2318"/>
              <a:gd name="T1" fmla="*/ 0 h 446"/>
              <a:gd name="T2" fmla="*/ 2147483647 w 2318"/>
              <a:gd name="T3" fmla="*/ 0 h 446"/>
              <a:gd name="T4" fmla="*/ 2147483647 w 2318"/>
              <a:gd name="T5" fmla="*/ 2147483647 h 446"/>
              <a:gd name="T6" fmla="*/ 2147483647 w 2318"/>
              <a:gd name="T7" fmla="*/ 2147483647 h 446"/>
              <a:gd name="T8" fmla="*/ 0 w 2318"/>
              <a:gd name="T9" fmla="*/ 2147483647 h 446"/>
              <a:gd name="T10" fmla="*/ 2147483647 w 2318"/>
              <a:gd name="T11" fmla="*/ 2147483647 h 446"/>
              <a:gd name="T12" fmla="*/ 0 w 2318"/>
              <a:gd name="T13" fmla="*/ 0 h 446"/>
              <a:gd name="T14" fmla="*/ 0 60000 65536"/>
              <a:gd name="T15" fmla="*/ 0 60000 65536"/>
              <a:gd name="T16" fmla="*/ 0 60000 65536"/>
              <a:gd name="T17" fmla="*/ 0 60000 65536"/>
              <a:gd name="T18" fmla="*/ 0 60000 65536"/>
              <a:gd name="T19" fmla="*/ 0 60000 65536"/>
              <a:gd name="T20" fmla="*/ 0 60000 65536"/>
              <a:gd name="T21" fmla="*/ 0 w 2318"/>
              <a:gd name="T22" fmla="*/ 0 h 446"/>
              <a:gd name="T23" fmla="*/ 1495 w 2318"/>
              <a:gd name="T24" fmla="*/ 500 h 4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8" h="446">
                <a:moveTo>
                  <a:pt x="0" y="0"/>
                </a:moveTo>
                <a:lnTo>
                  <a:pt x="2243" y="0"/>
                </a:lnTo>
                <a:lnTo>
                  <a:pt x="2318" y="214"/>
                </a:lnTo>
                <a:lnTo>
                  <a:pt x="2243" y="446"/>
                </a:lnTo>
                <a:lnTo>
                  <a:pt x="0" y="446"/>
                </a:lnTo>
                <a:lnTo>
                  <a:pt x="94" y="221"/>
                </a:lnTo>
                <a:lnTo>
                  <a:pt x="0" y="0"/>
                </a:lnTo>
                <a:close/>
              </a:path>
            </a:pathLst>
          </a:custGeom>
          <a:solidFill>
            <a:schemeClr val="accent6">
              <a:lumMod val="40000"/>
              <a:lumOff val="60000"/>
            </a:schemeClr>
          </a:solidFill>
          <a:ln w="19050" algn="ctr">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3" name="Rectangle 42"/>
          <p:cNvSpPr>
            <a:spLocks noChangeArrowheads="1"/>
          </p:cNvSpPr>
          <p:nvPr>
            <p:custDataLst>
              <p:tags r:id="rId18"/>
            </p:custDataLst>
          </p:nvPr>
        </p:nvSpPr>
        <p:spPr bwMode="gray">
          <a:xfrm>
            <a:off x="7412482" y="774566"/>
            <a:ext cx="1141971"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810" tIns="0" rIns="381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cs typeface="Arial" pitchFamily="34" charset="0"/>
              </a:rPr>
              <a:t>Phase </a:t>
            </a:r>
            <a:r>
              <a:rPr lang="en-US" sz="1200" b="1" dirty="0">
                <a:latin typeface="Arial" pitchFamily="34" charset="0"/>
                <a:cs typeface="Arial" pitchFamily="34" charset="0"/>
              </a:rPr>
              <a:t>4</a:t>
            </a:r>
            <a:r>
              <a:rPr kumimoji="0" lang="en-US" sz="1200" b="1" i="0" u="none" strike="noStrike" cap="none" normalizeH="0" baseline="0" dirty="0" smtClean="0">
                <a:ln>
                  <a:noFill/>
                </a:ln>
                <a:effectLst/>
                <a:latin typeface="Arial" pitchFamily="34" charset="0"/>
                <a:cs typeface="Arial" pitchFamily="34" charset="0"/>
              </a:rPr>
              <a:t>: Executing  the action plan</a:t>
            </a:r>
            <a:endParaRPr kumimoji="0" lang="en-US" sz="1200" b="0" i="0" u="none" strike="noStrike" cap="none" normalizeH="0" baseline="0" dirty="0" smtClean="0">
              <a:ln>
                <a:noFill/>
              </a:ln>
              <a:effectLst/>
              <a:latin typeface="Arial" pitchFamily="34" charset="0"/>
              <a:cs typeface="Arial" pitchFamily="34" charset="0"/>
            </a:endParaRPr>
          </a:p>
        </p:txBody>
      </p:sp>
      <p:sp>
        <p:nvSpPr>
          <p:cNvPr id="44" name="Rectangle 43"/>
          <p:cNvSpPr>
            <a:spLocks noChangeArrowheads="1"/>
          </p:cNvSpPr>
          <p:nvPr>
            <p:custDataLst>
              <p:tags r:id="rId19"/>
            </p:custDataLst>
          </p:nvPr>
        </p:nvSpPr>
        <p:spPr bwMode="gray">
          <a:xfrm>
            <a:off x="7581289" y="1496879"/>
            <a:ext cx="955675" cy="1538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dirty="0" smtClean="0">
                <a:latin typeface="Arial" pitchFamily="34" charset="0"/>
                <a:cs typeface="Arial" pitchFamily="34" charset="0"/>
              </a:rPr>
              <a:t>Ongoing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19"/>
          <p:cNvSpPr txBox="1"/>
          <p:nvPr>
            <p:custDataLst>
              <p:tags r:id="rId20"/>
            </p:custDataLst>
          </p:nvPr>
        </p:nvSpPr>
        <p:spPr>
          <a:xfrm>
            <a:off x="7212623" y="1803304"/>
            <a:ext cx="1524977" cy="437042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spcAft>
                <a:spcPts val="600"/>
              </a:spcAft>
            </a:pPr>
            <a:r>
              <a:rPr lang="en-US" sz="1200" b="1" dirty="0" smtClean="0"/>
              <a:t>Ongoing industry workshops to share</a:t>
            </a:r>
          </a:p>
          <a:p>
            <a:pPr lvl="1">
              <a:spcAft>
                <a:spcPts val="600"/>
              </a:spcAft>
            </a:pPr>
            <a:r>
              <a:rPr lang="en-US" sz="1200" b="1" dirty="0" smtClean="0"/>
              <a:t>Different sets of stakeholders take action on specific initiatives which </a:t>
            </a:r>
            <a:r>
              <a:rPr lang="en-US" sz="1200" b="1" dirty="0"/>
              <a:t>c</a:t>
            </a:r>
            <a:r>
              <a:rPr lang="en-US" sz="1200" b="1" dirty="0" smtClean="0"/>
              <a:t>ould include:</a:t>
            </a:r>
          </a:p>
          <a:p>
            <a:pPr lvl="2">
              <a:spcAft>
                <a:spcPts val="600"/>
              </a:spcAft>
            </a:pPr>
            <a:r>
              <a:rPr lang="en-US" sz="1200" dirty="0" smtClean="0"/>
              <a:t>Internal industry projects, reform and education</a:t>
            </a:r>
          </a:p>
          <a:p>
            <a:pPr lvl="2">
              <a:spcAft>
                <a:spcPts val="600"/>
              </a:spcAft>
            </a:pPr>
            <a:r>
              <a:rPr lang="en-US" sz="1200" dirty="0" smtClean="0"/>
              <a:t>Assignment of funds and responsibility for new activities to existing groups</a:t>
            </a:r>
          </a:p>
          <a:p>
            <a:pPr lvl="2">
              <a:spcAft>
                <a:spcPts val="600"/>
              </a:spcAft>
            </a:pPr>
            <a:r>
              <a:rPr lang="en-US" sz="1200" dirty="0" smtClean="0"/>
              <a:t>Requests for regulatory or legislative action</a:t>
            </a:r>
          </a:p>
        </p:txBody>
      </p:sp>
    </p:spTree>
    <p:custDataLst>
      <p:tags r:id="rId2"/>
    </p:custDataLst>
    <p:extLst>
      <p:ext uri="{BB962C8B-B14F-4D97-AF65-F5344CB8AC3E}">
        <p14:creationId xmlns:p14="http://schemas.microsoft.com/office/powerpoint/2010/main" xmlns="" val="713999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38" name="Object 2" hidden="1"/>
          <p:cNvGraphicFramePr>
            <a:graphicFrameLocks noChangeAspect="1"/>
          </p:cNvGraphicFramePr>
          <p:nvPr>
            <p:extLst>
              <p:ext uri="{D42A27DB-BD31-4B8C-83A1-F6EECF244321}">
                <p14:modId xmlns:p14="http://schemas.microsoft.com/office/powerpoint/2010/main" xmlns="" val="1564689696"/>
              </p:ext>
            </p:extLst>
          </p:nvPr>
        </p:nvGraphicFramePr>
        <p:xfrm>
          <a:off x="0" y="0"/>
          <a:ext cx="158750" cy="158750"/>
        </p:xfrm>
        <a:graphic>
          <a:graphicData uri="http://schemas.openxmlformats.org/presentationml/2006/ole">
            <p:oleObj spid="_x0000_s572512" name="think-cell Slide" r:id="rId11" imgW="360" imgH="360" progId="">
              <p:embed/>
            </p:oleObj>
          </a:graphicData>
        </a:graphic>
      </p:graphicFrame>
      <p:pic>
        <p:nvPicPr>
          <p:cNvPr id="572421" name="Picture 5"/>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15913" y="-1"/>
            <a:ext cx="8645525" cy="632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20"/>
          <p:cNvSpPr/>
          <p:nvPr>
            <p:custDataLst>
              <p:tags r:id="rId3"/>
            </p:custDataLst>
          </p:nvPr>
        </p:nvSpPr>
        <p:spPr>
          <a:xfrm>
            <a:off x="-1" y="1277256"/>
            <a:ext cx="5624378" cy="4122057"/>
          </a:xfrm>
          <a:prstGeom prst="rect">
            <a:avLst/>
          </a:prstGeom>
          <a:solidFill>
            <a:srgbClr val="0066CC">
              <a:alpha val="81961"/>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 name="Slide Number Placeholder 1"/>
          <p:cNvSpPr txBox="1">
            <a:spLocks noGrp="1"/>
          </p:cNvSpPr>
          <p:nvPr>
            <p:custDataLst>
              <p:tags r:id="rId4"/>
            </p:custDataLst>
          </p:nvPr>
        </p:nvSpPr>
        <p:spPr>
          <a:xfrm>
            <a:off x="8545513" y="6435725"/>
            <a:ext cx="209550" cy="152400"/>
          </a:xfrm>
          <a:prstGeom prst="rect">
            <a:avLst/>
          </a:prstGeom>
          <a:noFill/>
        </p:spPr>
        <p:txBody>
          <a:bodyPr wrap="none" lIns="0" tIns="0" rIns="0" bIns="0" anchor="ctr"/>
          <a:lstStyle/>
          <a:p>
            <a:pPr>
              <a:defRPr/>
            </a:pPr>
            <a:fld id="{054CF629-24D6-430F-B77C-62D184672B15}" type="slidenum">
              <a:rPr lang="en-US" sz="1000">
                <a:solidFill>
                  <a:srgbClr val="000000"/>
                </a:solidFill>
                <a:latin typeface="+mn-lt"/>
                <a:ea typeface="+mn-ea"/>
                <a:cs typeface="+mn-cs"/>
              </a:rPr>
              <a:pPr>
                <a:defRPr/>
              </a:pPr>
              <a:t>24</a:t>
            </a:fld>
            <a:endParaRPr lang="en-US" sz="1000" dirty="0">
              <a:solidFill>
                <a:srgbClr val="000000"/>
              </a:solidFill>
              <a:latin typeface="+mn-lt"/>
              <a:ea typeface="+mn-ea"/>
              <a:cs typeface="+mn-cs"/>
            </a:endParaRPr>
          </a:p>
        </p:txBody>
      </p:sp>
      <p:sp>
        <p:nvSpPr>
          <p:cNvPr id="500740" name="Title 1"/>
          <p:cNvSpPr txBox="1">
            <a:spLocks/>
          </p:cNvSpPr>
          <p:nvPr>
            <p:custDataLst>
              <p:tags r:id="rId5"/>
            </p:custDataLst>
          </p:nvPr>
        </p:nvSpPr>
        <p:spPr bwMode="auto">
          <a:xfrm>
            <a:off x="119063" y="230188"/>
            <a:ext cx="8618537" cy="288925"/>
          </a:xfrm>
          <a:prstGeom prst="rect">
            <a:avLst/>
          </a:prstGeom>
          <a:noFill/>
          <a:ln w="9525">
            <a:noFill/>
            <a:miter lim="800000"/>
            <a:headEnd/>
            <a:tailEnd/>
          </a:ln>
        </p:spPr>
        <p:txBody>
          <a:bodyPr lIns="0" tIns="0" rIns="0" bIns="0">
            <a:spAutoFit/>
          </a:bodyPr>
          <a:lstStyle/>
          <a:p>
            <a:pPr defTabSz="895350">
              <a:tabLst>
                <a:tab pos="269875" algn="l"/>
              </a:tabLst>
            </a:pPr>
            <a:r>
              <a:rPr lang="en-US" sz="1900" b="1">
                <a:solidFill>
                  <a:srgbClr val="002960"/>
                </a:solidFill>
              </a:rPr>
              <a:t>Next steps</a:t>
            </a:r>
          </a:p>
        </p:txBody>
      </p:sp>
      <p:grpSp>
        <p:nvGrpSpPr>
          <p:cNvPr id="16" name="Group 15"/>
          <p:cNvGrpSpPr/>
          <p:nvPr/>
        </p:nvGrpSpPr>
        <p:grpSpPr>
          <a:xfrm>
            <a:off x="190501" y="1578247"/>
            <a:ext cx="5412857" cy="677108"/>
            <a:chOff x="190501" y="1577174"/>
            <a:chExt cx="4874985" cy="677108"/>
          </a:xfrm>
        </p:grpSpPr>
        <p:sp>
          <p:nvSpPr>
            <p:cNvPr id="5" name="Rectangle 5"/>
            <p:cNvSpPr txBox="1"/>
            <p:nvPr>
              <p:custDataLst>
                <p:tags r:id="rId9"/>
              </p:custDataLst>
            </p:nvPr>
          </p:nvSpPr>
          <p:spPr>
            <a:xfrm>
              <a:off x="700429" y="1577174"/>
              <a:ext cx="436505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Working groups to kick-off and start research and analysis</a:t>
              </a:r>
              <a:endParaRPr lang="en-US" sz="2200" dirty="0">
                <a:solidFill>
                  <a:schemeClr val="bg1"/>
                </a:solidFill>
                <a:latin typeface="Arial"/>
              </a:endParaRPr>
            </a:p>
          </p:txBody>
        </p:sp>
        <p:sp>
          <p:nvSpPr>
            <p:cNvPr id="15" name="Right Arrow 14"/>
            <p:cNvSpPr/>
            <p:nvPr/>
          </p:nvSpPr>
          <p:spPr>
            <a:xfrm>
              <a:off x="190501" y="1604932"/>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7" name="Group 16"/>
          <p:cNvGrpSpPr/>
          <p:nvPr/>
        </p:nvGrpSpPr>
        <p:grpSpPr>
          <a:xfrm>
            <a:off x="190501" y="2491899"/>
            <a:ext cx="5106658" cy="2537806"/>
            <a:chOff x="190501" y="2536993"/>
            <a:chExt cx="4599213" cy="2537806"/>
          </a:xfrm>
        </p:grpSpPr>
        <p:sp>
          <p:nvSpPr>
            <p:cNvPr id="7" name="Rectangle 7"/>
            <p:cNvSpPr txBox="1"/>
            <p:nvPr>
              <p:custDataLst>
                <p:tags r:id="rId7"/>
              </p:custDataLst>
            </p:nvPr>
          </p:nvSpPr>
          <p:spPr>
            <a:xfrm>
              <a:off x="700429" y="2536993"/>
              <a:ext cx="4089285"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Finalize process and support plan for this work</a:t>
              </a:r>
              <a:endParaRPr lang="en-US" sz="2200" dirty="0">
                <a:solidFill>
                  <a:schemeClr val="bg1"/>
                </a:solidFill>
                <a:latin typeface="Arial"/>
              </a:endParaRPr>
            </a:p>
          </p:txBody>
        </p:sp>
        <p:sp>
          <p:nvSpPr>
            <p:cNvPr id="23" name="Right Arrow 22"/>
            <p:cNvSpPr/>
            <p:nvPr/>
          </p:nvSpPr>
          <p:spPr>
            <a:xfrm>
              <a:off x="190501" y="2565568"/>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0" name="Rectangle 7"/>
            <p:cNvSpPr txBox="1"/>
            <p:nvPr>
              <p:custDataLst>
                <p:tags r:id="rId8"/>
              </p:custDataLst>
            </p:nvPr>
          </p:nvSpPr>
          <p:spPr>
            <a:xfrm>
              <a:off x="700429" y="4397691"/>
              <a:ext cx="4089285"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Next Task Force meeting in ~2 months to review progress</a:t>
              </a:r>
              <a:endParaRPr lang="en-US" sz="2200" dirty="0">
                <a:solidFill>
                  <a:schemeClr val="bg1"/>
                </a:solidFill>
                <a:latin typeface="Arial"/>
              </a:endParaRPr>
            </a:p>
          </p:txBody>
        </p:sp>
        <p:sp>
          <p:nvSpPr>
            <p:cNvPr id="22" name="Right Arrow 21"/>
            <p:cNvSpPr/>
            <p:nvPr/>
          </p:nvSpPr>
          <p:spPr>
            <a:xfrm>
              <a:off x="190501" y="4426266"/>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8" name="Group 17"/>
          <p:cNvGrpSpPr/>
          <p:nvPr/>
        </p:nvGrpSpPr>
        <p:grpSpPr>
          <a:xfrm>
            <a:off x="190501" y="3391449"/>
            <a:ext cx="5106658" cy="677108"/>
            <a:chOff x="190501" y="4420141"/>
            <a:chExt cx="4599213" cy="677108"/>
          </a:xfrm>
        </p:grpSpPr>
        <p:sp>
          <p:nvSpPr>
            <p:cNvPr id="9" name="Rectangle 9"/>
            <p:cNvSpPr txBox="1"/>
            <p:nvPr>
              <p:custDataLst>
                <p:tags r:id="rId6"/>
              </p:custDataLst>
            </p:nvPr>
          </p:nvSpPr>
          <p:spPr>
            <a:xfrm>
              <a:off x="700429" y="4420141"/>
              <a:ext cx="4089285"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200" dirty="0" smtClean="0">
                  <a:solidFill>
                    <a:schemeClr val="bg1"/>
                  </a:solidFill>
                  <a:latin typeface="Arial"/>
                </a:rPr>
                <a:t>Task Force members communicate with the industry</a:t>
              </a:r>
              <a:endParaRPr lang="en-US" sz="2200" dirty="0">
                <a:solidFill>
                  <a:schemeClr val="bg1"/>
                </a:solidFill>
                <a:latin typeface="Arial"/>
              </a:endParaRPr>
            </a:p>
          </p:txBody>
        </p:sp>
        <p:sp>
          <p:nvSpPr>
            <p:cNvPr id="24" name="Right Arrow 23"/>
            <p:cNvSpPr/>
            <p:nvPr/>
          </p:nvSpPr>
          <p:spPr>
            <a:xfrm>
              <a:off x="190501" y="4447082"/>
              <a:ext cx="404586" cy="283038"/>
            </a:xfrm>
            <a:prstGeom prst="rightArrow">
              <a:avLst>
                <a:gd name="adj1" fmla="val 54000"/>
                <a:gd name="adj2" fmla="val 376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Tree>
    <p:extLst>
      <p:ext uri="{BB962C8B-B14F-4D97-AF65-F5344CB8AC3E}">
        <p14:creationId xmlns:p14="http://schemas.microsoft.com/office/powerpoint/2010/main" xmlns="" val="226645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ext uri="{D42A27DB-BD31-4B8C-83A1-F6EECF244321}">
                <p14:modId xmlns:p14="http://schemas.microsoft.com/office/powerpoint/2010/main" xmlns="" val="3885783476"/>
              </p:ext>
            </p:extLst>
          </p:nvPr>
        </p:nvGraphicFramePr>
        <p:xfrm>
          <a:off x="0" y="0"/>
          <a:ext cx="158750" cy="158750"/>
        </p:xfrm>
        <a:graphic>
          <a:graphicData uri="http://schemas.openxmlformats.org/presentationml/2006/ole">
            <p:oleObj spid="_x0000_s574548" name="think-cell Slide" r:id="rId6" imgW="270" imgH="270" progId="">
              <p:embed/>
            </p:oleObj>
          </a:graphicData>
        </a:graphic>
      </p:graphicFrame>
      <p:pic>
        <p:nvPicPr>
          <p:cNvPr id="8" name="Picture 7"/>
          <p:cNvPicPr>
            <a:picLocks noChangeAspect="1"/>
          </p:cNvPicPr>
          <p:nvPr>
            <p:custDataLst>
              <p:tags r:id="rId2"/>
            </p:custDataLst>
          </p:nvPr>
        </p:nvPicPr>
        <p:blipFill rotWithShape="1">
          <a:blip r:embed="rId7" cstate="print">
            <a:extLst>
              <a:ext uri="{28A0092B-C50C-407E-A947-70E740481C1C}">
                <a14:useLocalDpi xmlns:a14="http://schemas.microsoft.com/office/drawing/2010/main" xmlns="" val="0"/>
              </a:ext>
            </a:extLst>
          </a:blip>
          <a:srcRect/>
          <a:stretch/>
        </p:blipFill>
        <p:spPr>
          <a:xfrm>
            <a:off x="0" y="14514"/>
            <a:ext cx="8961438" cy="6288228"/>
          </a:xfrm>
          <a:prstGeom prst="rect">
            <a:avLst/>
          </a:prstGeom>
        </p:spPr>
      </p:pic>
      <p:sp>
        <p:nvSpPr>
          <p:cNvPr id="2" name="Slide Number Placeholder 1"/>
          <p:cNvSpPr>
            <a:spLocks noGrp="1"/>
          </p:cNvSpPr>
          <p:nvPr>
            <p:ph type="sldNum" sz="quarter" idx="10"/>
            <p:custDataLst>
              <p:tags r:id="rId3"/>
            </p:custDataLst>
          </p:nvPr>
        </p:nvSpPr>
        <p:spPr/>
        <p:txBody>
          <a:bodyPr/>
          <a:lstStyle/>
          <a:p>
            <a:pPr>
              <a:defRPr/>
            </a:pPr>
            <a:fld id="{25E3B777-86F1-4965-82B1-23AF7FEB7E7B}" type="slidenum">
              <a:rPr lang="en-US" smtClean="0"/>
              <a:pPr>
                <a:defRPr/>
              </a:pPr>
              <a:t>25</a:t>
            </a:fld>
            <a:endParaRPr lang="en-US" dirty="0"/>
          </a:p>
        </p:txBody>
      </p:sp>
      <p:sp>
        <p:nvSpPr>
          <p:cNvPr id="6" name="Rectangle 5"/>
          <p:cNvSpPr/>
          <p:nvPr>
            <p:custDataLst>
              <p:tags r:id="rId4"/>
            </p:custDataLst>
          </p:nvPr>
        </p:nvSpPr>
        <p:spPr>
          <a:xfrm>
            <a:off x="370999" y="1988457"/>
            <a:ext cx="4433228" cy="1155657"/>
          </a:xfrm>
          <a:prstGeom prst="rect">
            <a:avLst/>
          </a:prstGeom>
          <a:noFill/>
        </p:spPr>
        <p:txBody>
          <a:bodyPr wrap="none" lIns="91440" tIns="45720" rIns="91440" bIns="45720">
            <a:prstTxWarp prst="textPlain">
              <a:avLst/>
            </a:prstTxWarp>
            <a:spAutoFit/>
          </a:bodyPr>
          <a:lstStyle/>
          <a:p>
            <a:pPr algn="ctr"/>
            <a:r>
              <a:rPr lang="en-US" sz="5400" b="1" cap="none" spc="0" dirty="0" smtClean="0">
                <a:ln w="12700">
                  <a:noFill/>
                  <a:prstDash val="solid"/>
                </a:ln>
                <a:solidFill>
                  <a:schemeClr val="bg1"/>
                </a:solidFill>
                <a:effectLst>
                  <a:reflection blurRad="6350" stA="55000" endA="300" endPos="45500" dir="5400000" sy="-100000" algn="bl" rotWithShape="0"/>
                </a:effectLst>
                <a:latin typeface="Impact" pitchFamily="34" charset="0"/>
                <a:cs typeface="Times New Roman" pitchFamily="18" charset="0"/>
              </a:rPr>
              <a:t>THANK YOU</a:t>
            </a:r>
            <a:endParaRPr lang="en-US" sz="5400" b="1" cap="none" spc="0" dirty="0">
              <a:ln w="12700">
                <a:noFill/>
                <a:prstDash val="solid"/>
              </a:ln>
              <a:solidFill>
                <a:schemeClr val="bg1"/>
              </a:solidFill>
              <a:effectLst>
                <a:reflection blurRad="6350" stA="55000" endA="300" endPos="45500" dir="5400000" sy="-100000" algn="bl" rotWithShape="0"/>
              </a:effectLst>
              <a:latin typeface="Impact" pitchFamily="34" charset="0"/>
              <a:cs typeface="Times New Roman" pitchFamily="18" charset="0"/>
            </a:endParaRPr>
          </a:p>
        </p:txBody>
      </p:sp>
    </p:spTree>
    <p:extLst>
      <p:ext uri="{BB962C8B-B14F-4D97-AF65-F5344CB8AC3E}">
        <p14:creationId xmlns:p14="http://schemas.microsoft.com/office/powerpoint/2010/main" xmlns="" val="1906310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Slide Number Placeholder 2"/>
          <p:cNvSpPr>
            <a:spLocks noGrp="1"/>
          </p:cNvSpPr>
          <p:nvPr>
            <p:ph type="sldNum" sz="quarter" idx="10"/>
          </p:nvPr>
        </p:nvSpPr>
        <p:spPr/>
        <p:txBody>
          <a:bodyPr/>
          <a:lstStyle/>
          <a:p>
            <a:pPr>
              <a:defRPr/>
            </a:pPr>
            <a:fld id="{613F2B9A-17B1-439C-B8C6-EB722B666503}" type="slidenum">
              <a:rPr lang="en-US" smtClean="0"/>
              <a:pPr>
                <a:defRPr/>
              </a:pPr>
              <a:t>26</a:t>
            </a:fld>
            <a:endParaRPr lang="en-US" dirty="0"/>
          </a:p>
        </p:txBody>
      </p:sp>
      <p:sp>
        <p:nvSpPr>
          <p:cNvPr id="6" name="McK 5. Source"/>
          <p:cNvSpPr>
            <a:spLocks noChangeArrowheads="1"/>
          </p:cNvSpPr>
          <p:nvPr/>
        </p:nvSpPr>
        <p:spPr bwMode="auto">
          <a:xfrm>
            <a:off x="119063" y="6435725"/>
            <a:ext cx="6862762" cy="152400"/>
          </a:xfrm>
          <a:prstGeom prst="rect">
            <a:avLst/>
          </a:prstGeom>
          <a:noFill/>
          <a:ln>
            <a:noFill/>
          </a:ln>
          <a:effectLst/>
          <a:extLst/>
        </p:spPr>
        <p:txBody>
          <a:bodyPr lIns="0" tIns="0" rIns="0" bIns="0" anchor="ctr">
            <a:spAutoFit/>
          </a:bodyPr>
          <a:lstStyle/>
          <a:p>
            <a:pPr marL="609600" indent="-609600" defTabSz="895350">
              <a:tabLst>
                <a:tab pos="612775" algn="l"/>
              </a:tabLst>
              <a:defRPr/>
            </a:pPr>
            <a:r>
              <a:rPr lang="en-US" sz="1000">
                <a:solidFill>
                  <a:srgbClr val="000000"/>
                </a:solidFill>
                <a:latin typeface="Arial"/>
                <a:ea typeface="+mn-ea"/>
                <a:cs typeface="+mn-cs"/>
              </a:rPr>
              <a:t>SOURCE: Source</a:t>
            </a:r>
          </a:p>
        </p:txBody>
      </p:sp>
    </p:spTree>
    <p:extLst>
      <p:ext uri="{BB962C8B-B14F-4D97-AF65-F5344CB8AC3E}">
        <p14:creationId xmlns:p14="http://schemas.microsoft.com/office/powerpoint/2010/main" xmlns="" val="92410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563C43B7-8CC7-418C-BCCC-9917B23EF267}" type="slidenum">
              <a:rPr lang="en-US"/>
              <a:pPr/>
              <a:t>27</a:t>
            </a:fld>
            <a:endParaRPr lang="en-US"/>
          </a:p>
        </p:txBody>
      </p:sp>
      <p:sp>
        <p:nvSpPr>
          <p:cNvPr id="2293762" name="Rectangle 2"/>
          <p:cNvSpPr>
            <a:spLocks noGrp="1" noChangeArrowheads="1"/>
          </p:cNvSpPr>
          <p:nvPr>
            <p:ph type="title"/>
          </p:nvPr>
        </p:nvSpPr>
        <p:spPr>
          <a:xfrm>
            <a:off x="119062" y="230188"/>
            <a:ext cx="8618538" cy="292388"/>
          </a:xfrm>
        </p:spPr>
        <p:txBody>
          <a:bodyPr/>
          <a:lstStyle/>
          <a:p>
            <a:r>
              <a:rPr lang="en-US" dirty="0" smtClean="0"/>
              <a:t>21</a:t>
            </a:r>
            <a:r>
              <a:rPr lang="en-US" baseline="30000" dirty="0" smtClean="0"/>
              <a:t>st</a:t>
            </a:r>
            <a:r>
              <a:rPr lang="en-US" dirty="0" smtClean="0"/>
              <a:t> </a:t>
            </a:r>
            <a:r>
              <a:rPr lang="en-US" dirty="0"/>
              <a:t>century pricing system</a:t>
            </a:r>
          </a:p>
        </p:txBody>
      </p:sp>
      <p:grpSp>
        <p:nvGrpSpPr>
          <p:cNvPr id="2293763" name="Group 3"/>
          <p:cNvGrpSpPr>
            <a:grpSpLocks/>
          </p:cNvGrpSpPr>
          <p:nvPr>
            <p:custDataLst>
              <p:tags r:id="rId2"/>
            </p:custDataLst>
          </p:nvPr>
        </p:nvGrpSpPr>
        <p:grpSpPr bwMode="auto">
          <a:xfrm>
            <a:off x="419100" y="1346200"/>
            <a:ext cx="1828800" cy="914400"/>
            <a:chOff x="3720" y="1968"/>
            <a:chExt cx="1152" cy="576"/>
          </a:xfrm>
        </p:grpSpPr>
        <p:sp>
          <p:nvSpPr>
            <p:cNvPr id="2293764"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3765"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3766" name="Group 6"/>
          <p:cNvGrpSpPr>
            <a:grpSpLocks/>
          </p:cNvGrpSpPr>
          <p:nvPr>
            <p:custDataLst>
              <p:tags r:id="rId3"/>
            </p:custDataLst>
          </p:nvPr>
        </p:nvGrpSpPr>
        <p:grpSpPr bwMode="auto">
          <a:xfrm>
            <a:off x="419100" y="2933700"/>
            <a:ext cx="1828800" cy="914400"/>
            <a:chOff x="3720" y="1968"/>
            <a:chExt cx="1152" cy="576"/>
          </a:xfrm>
        </p:grpSpPr>
        <p:sp>
          <p:nvSpPr>
            <p:cNvPr id="2293767"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3768"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3769" name="Group 9"/>
          <p:cNvGrpSpPr>
            <a:grpSpLocks/>
          </p:cNvGrpSpPr>
          <p:nvPr>
            <p:custDataLst>
              <p:tags r:id="rId4"/>
            </p:custDataLst>
          </p:nvPr>
        </p:nvGrpSpPr>
        <p:grpSpPr bwMode="auto">
          <a:xfrm>
            <a:off x="419100" y="4521200"/>
            <a:ext cx="1828800" cy="914400"/>
            <a:chOff x="3720" y="1968"/>
            <a:chExt cx="1152" cy="576"/>
          </a:xfrm>
        </p:grpSpPr>
        <p:sp>
          <p:nvSpPr>
            <p:cNvPr id="2293770"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3771"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3772" name="Rectangle 12"/>
          <p:cNvSpPr>
            <a:spLocks noChangeArrowheads="1"/>
          </p:cNvSpPr>
          <p:nvPr/>
        </p:nvSpPr>
        <p:spPr bwMode="auto">
          <a:xfrm>
            <a:off x="4191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3773" name="Rectangle 13"/>
          <p:cNvSpPr>
            <a:spLocks noChangeArrowheads="1"/>
          </p:cNvSpPr>
          <p:nvPr/>
        </p:nvSpPr>
        <p:spPr bwMode="auto">
          <a:xfrm>
            <a:off x="24003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3774" name="Line 14"/>
          <p:cNvSpPr>
            <a:spLocks noChangeShapeType="1"/>
          </p:cNvSpPr>
          <p:nvPr/>
        </p:nvSpPr>
        <p:spPr bwMode="auto">
          <a:xfrm>
            <a:off x="2400300" y="1135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3775" name="Rectangle 15"/>
          <p:cNvSpPr>
            <a:spLocks noChangeArrowheads="1"/>
          </p:cNvSpPr>
          <p:nvPr/>
        </p:nvSpPr>
        <p:spPr bwMode="auto">
          <a:xfrm>
            <a:off x="2400300" y="13462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Use market driven signals to capture full value of product</a:t>
            </a:r>
          </a:p>
          <a:p>
            <a:pPr lvl="1"/>
            <a:r>
              <a:rPr lang="en-US" sz="1400" b="0"/>
              <a:t>Flexible and competitive</a:t>
            </a:r>
          </a:p>
          <a:p>
            <a:pPr lvl="1"/>
            <a:r>
              <a:rPr lang="en-US" sz="1400" b="0"/>
              <a:t>Real time pricing (i.e., eliminate lags)</a:t>
            </a:r>
          </a:p>
          <a:p>
            <a:pPr lvl="1"/>
            <a:r>
              <a:rPr lang="en-US" sz="1400" b="0"/>
              <a:t>Less regulated process overall</a:t>
            </a:r>
          </a:p>
          <a:p>
            <a:pPr lvl="1"/>
            <a:r>
              <a:rPr lang="en-US" sz="1400" b="0"/>
              <a:t>Use tiered pricing – small processors and enterprise zones</a:t>
            </a:r>
          </a:p>
        </p:txBody>
      </p:sp>
      <p:sp>
        <p:nvSpPr>
          <p:cNvPr id="2293776" name="Rectangle 16"/>
          <p:cNvSpPr>
            <a:spLocks noChangeArrowheads="1"/>
          </p:cNvSpPr>
          <p:nvPr/>
        </p:nvSpPr>
        <p:spPr bwMode="auto">
          <a:xfrm>
            <a:off x="2400300" y="29337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Create sub-group to develop a plan; consider:</a:t>
            </a:r>
          </a:p>
          <a:p>
            <a:pPr lvl="2"/>
            <a:r>
              <a:rPr lang="en-US" sz="1400" b="0"/>
              <a:t>Task force members</a:t>
            </a:r>
          </a:p>
          <a:p>
            <a:pPr lvl="2"/>
            <a:r>
              <a:rPr lang="en-US" sz="1400" b="0"/>
              <a:t>Dairy economists</a:t>
            </a:r>
          </a:p>
          <a:p>
            <a:pPr lvl="2"/>
            <a:r>
              <a:rPr lang="en-US" sz="1400" b="0"/>
              <a:t>Other industry leaders</a:t>
            </a:r>
          </a:p>
          <a:p>
            <a:pPr lvl="1"/>
            <a:r>
              <a:rPr lang="en-US" sz="1400" b="0"/>
              <a:t>Consider using a facilitator or experts to support</a:t>
            </a:r>
          </a:p>
        </p:txBody>
      </p:sp>
      <p:sp>
        <p:nvSpPr>
          <p:cNvPr id="2293777" name="Rectangle 17"/>
          <p:cNvSpPr>
            <a:spLocks noChangeArrowheads="1"/>
          </p:cNvSpPr>
          <p:nvPr/>
        </p:nvSpPr>
        <p:spPr bwMode="auto">
          <a:xfrm>
            <a:off x="2400300" y="4521200"/>
            <a:ext cx="5410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Put together draft plan in 6 months and try to implement</a:t>
            </a:r>
          </a:p>
          <a:p>
            <a:pPr lvl="1"/>
            <a:r>
              <a:rPr lang="en-US" sz="1400" b="0"/>
              <a:t>Revisit and fine tune over a 12 month period</a:t>
            </a:r>
          </a:p>
        </p:txBody>
      </p:sp>
      <p:grpSp>
        <p:nvGrpSpPr>
          <p:cNvPr id="2" name="Group 1"/>
          <p:cNvGrpSpPr/>
          <p:nvPr/>
        </p:nvGrpSpPr>
        <p:grpSpPr>
          <a:xfrm>
            <a:off x="7269506" y="285750"/>
            <a:ext cx="1468094" cy="212366"/>
            <a:chOff x="7269506" y="285750"/>
            <a:chExt cx="1468094" cy="212366"/>
          </a:xfrm>
        </p:grpSpPr>
        <p:sp>
          <p:nvSpPr>
            <p:cNvPr id="20"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1" name="AutoShape 31"/>
            <p:cNvCxnSpPr>
              <a:cxnSpLocks noChangeShapeType="1"/>
              <a:stCxn id="20" idx="2"/>
              <a:endCxn id="20"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2" name="AutoShape 32"/>
            <p:cNvCxnSpPr>
              <a:cxnSpLocks noChangeShapeType="1"/>
              <a:stCxn id="20" idx="4"/>
              <a:endCxn id="20"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383307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A3293CF8-8994-4E8A-9C83-F9AB681E31DB}" type="slidenum">
              <a:rPr lang="en-US"/>
              <a:pPr/>
              <a:t>28</a:t>
            </a:fld>
            <a:endParaRPr lang="en-US"/>
          </a:p>
        </p:txBody>
      </p:sp>
      <p:sp>
        <p:nvSpPr>
          <p:cNvPr id="2295810" name="Rectangle 2"/>
          <p:cNvSpPr>
            <a:spLocks noGrp="1" noChangeArrowheads="1"/>
          </p:cNvSpPr>
          <p:nvPr>
            <p:ph type="title"/>
          </p:nvPr>
        </p:nvSpPr>
        <p:spPr>
          <a:xfrm>
            <a:off x="119062" y="214889"/>
            <a:ext cx="8618538" cy="292388"/>
          </a:xfrm>
        </p:spPr>
        <p:txBody>
          <a:bodyPr/>
          <a:lstStyle/>
          <a:p>
            <a:r>
              <a:rPr lang="en-US" dirty="0" smtClean="0"/>
              <a:t>Growing </a:t>
            </a:r>
            <a:r>
              <a:rPr lang="en-US" dirty="0"/>
              <a:t>the right processing capacity for California</a:t>
            </a:r>
          </a:p>
        </p:txBody>
      </p:sp>
      <p:grpSp>
        <p:nvGrpSpPr>
          <p:cNvPr id="2295811" name="Group 3"/>
          <p:cNvGrpSpPr>
            <a:grpSpLocks/>
          </p:cNvGrpSpPr>
          <p:nvPr>
            <p:custDataLst>
              <p:tags r:id="rId2"/>
            </p:custDataLst>
          </p:nvPr>
        </p:nvGrpSpPr>
        <p:grpSpPr bwMode="auto">
          <a:xfrm>
            <a:off x="419100" y="1485900"/>
            <a:ext cx="1828800" cy="914400"/>
            <a:chOff x="3720" y="1968"/>
            <a:chExt cx="1152" cy="576"/>
          </a:xfrm>
        </p:grpSpPr>
        <p:sp>
          <p:nvSpPr>
            <p:cNvPr id="2295812"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5813"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5814" name="Group 6"/>
          <p:cNvGrpSpPr>
            <a:grpSpLocks/>
          </p:cNvGrpSpPr>
          <p:nvPr>
            <p:custDataLst>
              <p:tags r:id="rId3"/>
            </p:custDataLst>
          </p:nvPr>
        </p:nvGrpSpPr>
        <p:grpSpPr bwMode="auto">
          <a:xfrm>
            <a:off x="419100" y="3073400"/>
            <a:ext cx="1828800" cy="914400"/>
            <a:chOff x="3720" y="1968"/>
            <a:chExt cx="1152" cy="576"/>
          </a:xfrm>
        </p:grpSpPr>
        <p:sp>
          <p:nvSpPr>
            <p:cNvPr id="2295815"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5816"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5817" name="Group 9"/>
          <p:cNvGrpSpPr>
            <a:grpSpLocks/>
          </p:cNvGrpSpPr>
          <p:nvPr>
            <p:custDataLst>
              <p:tags r:id="rId4"/>
            </p:custDataLst>
          </p:nvPr>
        </p:nvGrpSpPr>
        <p:grpSpPr bwMode="auto">
          <a:xfrm>
            <a:off x="419100" y="4660900"/>
            <a:ext cx="1828800" cy="914400"/>
            <a:chOff x="3720" y="1968"/>
            <a:chExt cx="1152" cy="576"/>
          </a:xfrm>
        </p:grpSpPr>
        <p:sp>
          <p:nvSpPr>
            <p:cNvPr id="2295818"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5819"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5820" name="Rectangle 12"/>
          <p:cNvSpPr>
            <a:spLocks noChangeArrowheads="1"/>
          </p:cNvSpPr>
          <p:nvPr/>
        </p:nvSpPr>
        <p:spPr bwMode="auto">
          <a:xfrm>
            <a:off x="419100" y="10239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5821" name="Rectangle 13"/>
          <p:cNvSpPr>
            <a:spLocks noChangeArrowheads="1"/>
          </p:cNvSpPr>
          <p:nvPr/>
        </p:nvSpPr>
        <p:spPr bwMode="auto">
          <a:xfrm>
            <a:off x="2400300" y="10239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5822" name="Line 14"/>
          <p:cNvSpPr>
            <a:spLocks noChangeShapeType="1"/>
          </p:cNvSpPr>
          <p:nvPr/>
        </p:nvSpPr>
        <p:spPr bwMode="auto">
          <a:xfrm>
            <a:off x="2400300" y="12747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5823" name="Rectangle 15"/>
          <p:cNvSpPr>
            <a:spLocks noChangeArrowheads="1"/>
          </p:cNvSpPr>
          <p:nvPr/>
        </p:nvSpPr>
        <p:spPr bwMode="auto">
          <a:xfrm>
            <a:off x="2400300" y="14859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Create price stability, contracting options, regulatory stability, supply stability and use WI model of streamlined regulation</a:t>
            </a:r>
          </a:p>
          <a:p>
            <a:pPr lvl="1"/>
            <a:r>
              <a:rPr lang="en-US" sz="1400" b="0"/>
              <a:t>Create enterprise zones </a:t>
            </a:r>
          </a:p>
          <a:p>
            <a:pPr lvl="1"/>
            <a:r>
              <a:rPr lang="en-US" sz="1400" b="0"/>
              <a:t>Focus on what the market wants</a:t>
            </a:r>
          </a:p>
          <a:p>
            <a:pPr lvl="1"/>
            <a:r>
              <a:rPr lang="en-US" sz="1400" b="0"/>
              <a:t>Develop favorable financing and business climate</a:t>
            </a:r>
          </a:p>
        </p:txBody>
      </p:sp>
      <p:sp>
        <p:nvSpPr>
          <p:cNvPr id="2295824" name="Rectangle 16"/>
          <p:cNvSpPr>
            <a:spLocks noChangeArrowheads="1"/>
          </p:cNvSpPr>
          <p:nvPr/>
        </p:nvSpPr>
        <p:spPr bwMode="auto">
          <a:xfrm>
            <a:off x="2400300" y="3073400"/>
            <a:ext cx="5410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Development coalition</a:t>
            </a:r>
          </a:p>
          <a:p>
            <a:pPr lvl="1"/>
            <a:r>
              <a:rPr lang="en-US" sz="1400" b="0"/>
              <a:t>CMAB</a:t>
            </a:r>
          </a:p>
        </p:txBody>
      </p:sp>
      <p:sp>
        <p:nvSpPr>
          <p:cNvPr id="2295825" name="Rectangle 17"/>
          <p:cNvSpPr>
            <a:spLocks noChangeArrowheads="1"/>
          </p:cNvSpPr>
          <p:nvPr/>
        </p:nvSpPr>
        <p:spPr bwMode="auto">
          <a:xfrm>
            <a:off x="2400300" y="4660900"/>
            <a:ext cx="541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ASAP and ongoing</a:t>
            </a:r>
          </a:p>
        </p:txBody>
      </p:sp>
      <p:grpSp>
        <p:nvGrpSpPr>
          <p:cNvPr id="23" name="Group 22"/>
          <p:cNvGrpSpPr/>
          <p:nvPr/>
        </p:nvGrpSpPr>
        <p:grpSpPr>
          <a:xfrm>
            <a:off x="7269506" y="285750"/>
            <a:ext cx="1468094" cy="212366"/>
            <a:chOff x="7269506" y="285750"/>
            <a:chExt cx="1468094" cy="212366"/>
          </a:xfrm>
        </p:grpSpPr>
        <p:sp>
          <p:nvSpPr>
            <p:cNvPr id="24"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5" name="AutoShape 31"/>
            <p:cNvCxnSpPr>
              <a:cxnSpLocks noChangeShapeType="1"/>
              <a:stCxn id="24" idx="2"/>
              <a:endCxn id="24"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6" name="AutoShape 32"/>
            <p:cNvCxnSpPr>
              <a:cxnSpLocks noChangeShapeType="1"/>
              <a:stCxn id="24" idx="4"/>
              <a:endCxn id="24"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157357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576272618"/>
              </p:ext>
            </p:extLst>
          </p:nvPr>
        </p:nvGraphicFramePr>
        <p:xfrm>
          <a:off x="0" y="0"/>
          <a:ext cx="158750" cy="158750"/>
        </p:xfrm>
        <a:graphic>
          <a:graphicData uri="http://schemas.openxmlformats.org/presentationml/2006/ole">
            <p:oleObj spid="_x0000_s543883" name="think-cell Slide" r:id="rId27" imgW="0" imgH="0" progId="">
              <p:embed/>
            </p:oleObj>
          </a:graphicData>
        </a:graphic>
      </p:graphicFrame>
      <p:grpSp>
        <p:nvGrpSpPr>
          <p:cNvPr id="48" name="Group 47"/>
          <p:cNvGrpSpPr/>
          <p:nvPr>
            <p:custDataLst>
              <p:tags r:id="rId2"/>
            </p:custDataLst>
          </p:nvPr>
        </p:nvGrpSpPr>
        <p:grpSpPr>
          <a:xfrm>
            <a:off x="0" y="4889041"/>
            <a:ext cx="7677762" cy="1387100"/>
            <a:chOff x="0" y="4593980"/>
            <a:chExt cx="7677762" cy="1387100"/>
          </a:xfrm>
        </p:grpSpPr>
        <p:sp>
          <p:nvSpPr>
            <p:cNvPr id="49" name="Rectangle 48"/>
            <p:cNvSpPr/>
            <p:nvPr>
              <p:custDataLst>
                <p:tags r:id="rId24"/>
              </p:custDataLst>
            </p:nvPr>
          </p:nvSpPr>
          <p:spPr>
            <a:xfrm>
              <a:off x="0" y="4593980"/>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0" name="Rectangle 6"/>
            <p:cNvSpPr txBox="1"/>
            <p:nvPr/>
          </p:nvSpPr>
          <p:spPr>
            <a:xfrm>
              <a:off x="280866" y="4677973"/>
              <a:ext cx="688547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Discuss and review potential solutions for short term action</a:t>
              </a:r>
              <a:endParaRPr lang="en-US" sz="2000" dirty="0">
                <a:solidFill>
                  <a:schemeClr val="tx2">
                    <a:lumMod val="75000"/>
                    <a:lumOff val="25000"/>
                  </a:schemeClr>
                </a:solidFill>
              </a:endParaRPr>
            </a:p>
          </p:txBody>
        </p:sp>
        <p:grpSp>
          <p:nvGrpSpPr>
            <p:cNvPr id="51" name="Group 50"/>
            <p:cNvGrpSpPr/>
            <p:nvPr/>
          </p:nvGrpSpPr>
          <p:grpSpPr>
            <a:xfrm>
              <a:off x="312619" y="5148839"/>
              <a:ext cx="7290628" cy="246221"/>
              <a:chOff x="709615" y="1506066"/>
              <a:chExt cx="7290628" cy="246221"/>
            </a:xfrm>
          </p:grpSpPr>
          <p:sp>
            <p:nvSpPr>
              <p:cNvPr id="70" name="Diamond 69"/>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71" name="Rectangle 10"/>
              <p:cNvSpPr txBox="1"/>
              <p:nvPr/>
            </p:nvSpPr>
            <p:spPr>
              <a:xfrm>
                <a:off x="1049792" y="1506066"/>
                <a:ext cx="6950451"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Discussion on how to prevent producer bankruptcies over next 0-12 months</a:t>
                </a:r>
                <a:endParaRPr lang="en-US" dirty="0">
                  <a:solidFill>
                    <a:srgbClr val="000000"/>
                  </a:solidFill>
                  <a:ea typeface="ＭＳ Ｐゴシック" pitchFamily="34" charset="-128"/>
                  <a:cs typeface="Arial" charset="0"/>
                </a:endParaRPr>
              </a:p>
            </p:txBody>
          </p:sp>
        </p:grpSp>
        <p:grpSp>
          <p:nvGrpSpPr>
            <p:cNvPr id="63" name="Group 62"/>
            <p:cNvGrpSpPr/>
            <p:nvPr/>
          </p:nvGrpSpPr>
          <p:grpSpPr>
            <a:xfrm>
              <a:off x="312619" y="5441849"/>
              <a:ext cx="5936114" cy="246221"/>
              <a:chOff x="709615" y="1506066"/>
              <a:chExt cx="5936114" cy="246221"/>
            </a:xfrm>
          </p:grpSpPr>
          <p:sp>
            <p:nvSpPr>
              <p:cNvPr id="67" name="Diamond 66"/>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9"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Several proposals put forth</a:t>
                </a:r>
                <a:endParaRPr lang="en-US" dirty="0">
                  <a:solidFill>
                    <a:srgbClr val="000000"/>
                  </a:solidFill>
                  <a:ea typeface="ＭＳ Ｐゴシック" pitchFamily="34" charset="-128"/>
                  <a:cs typeface="Arial" charset="0"/>
                </a:endParaRPr>
              </a:p>
            </p:txBody>
          </p:sp>
        </p:grpSp>
        <p:grpSp>
          <p:nvGrpSpPr>
            <p:cNvPr id="64" name="Group 63"/>
            <p:cNvGrpSpPr/>
            <p:nvPr/>
          </p:nvGrpSpPr>
          <p:grpSpPr>
            <a:xfrm>
              <a:off x="312619" y="5734859"/>
              <a:ext cx="5936114" cy="246221"/>
              <a:chOff x="709615" y="1506066"/>
              <a:chExt cx="5936114" cy="246221"/>
            </a:xfrm>
          </p:grpSpPr>
          <p:sp>
            <p:nvSpPr>
              <p:cNvPr id="65" name="Diamond 64"/>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6"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Task force sub-group proposal not adopted by overall group</a:t>
                </a:r>
                <a:endParaRPr lang="en-US" dirty="0">
                  <a:solidFill>
                    <a:srgbClr val="000000"/>
                  </a:solidFill>
                  <a:ea typeface="ＭＳ Ｐゴシック" pitchFamily="34" charset="-128"/>
                  <a:cs typeface="Arial" charset="0"/>
                </a:endParaRPr>
              </a:p>
            </p:txBody>
          </p:sp>
        </p:grpSp>
      </p:grpSp>
      <p:sp>
        <p:nvSpPr>
          <p:cNvPr id="205" name="Slide Number Placeholder 33"/>
          <p:cNvSpPr txBox="1">
            <a:spLocks noGrp="1"/>
          </p:cNvSpPr>
          <p:nvPr>
            <p:custDataLst>
              <p:tags r:id="rId3"/>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2</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4"/>
            </p:custDataLst>
          </p:nvPr>
        </p:nvSpPr>
        <p:spPr>
          <a:xfrm>
            <a:off x="119063" y="230188"/>
            <a:ext cx="8842375" cy="292388"/>
          </a:xfrm>
        </p:spPr>
        <p:txBody>
          <a:bodyPr/>
          <a:lstStyle/>
          <a:p>
            <a:pPr eaLnBrk="1" hangingPunct="1"/>
            <a:r>
              <a:rPr lang="en-US" dirty="0" smtClean="0"/>
              <a:t>At our last meeting we accomplished 3 of our 4 objectives</a:t>
            </a:r>
          </a:p>
        </p:txBody>
      </p:sp>
      <p:sp>
        <p:nvSpPr>
          <p:cNvPr id="3" name="Rectangle 2"/>
          <p:cNvSpPr/>
          <p:nvPr>
            <p:custDataLst>
              <p:tags r:id="rId5"/>
            </p:custDataLst>
          </p:nvPr>
        </p:nvSpPr>
        <p:spPr>
          <a:xfrm>
            <a:off x="0" y="817098"/>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 name="Rectangle 6"/>
          <p:cNvSpPr txBox="1"/>
          <p:nvPr>
            <p:custDataLst>
              <p:tags r:id="rId6"/>
            </p:custDataLst>
          </p:nvPr>
        </p:nvSpPr>
        <p:spPr>
          <a:xfrm>
            <a:off x="280867" y="901091"/>
            <a:ext cx="626903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Establish a shared fact base</a:t>
            </a:r>
            <a:endParaRPr lang="en-US" sz="2000" dirty="0">
              <a:solidFill>
                <a:schemeClr val="tx2">
                  <a:lumMod val="75000"/>
                  <a:lumOff val="25000"/>
                </a:schemeClr>
              </a:solidFill>
            </a:endParaRPr>
          </a:p>
        </p:txBody>
      </p:sp>
      <p:sp>
        <p:nvSpPr>
          <p:cNvPr id="9" name="Diamond 8"/>
          <p:cNvSpPr/>
          <p:nvPr>
            <p:custDataLst>
              <p:tags r:id="rId7"/>
            </p:custDataLst>
          </p:nvPr>
        </p:nvSpPr>
        <p:spPr>
          <a:xfrm flipV="1">
            <a:off x="312619" y="1385905"/>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8" name="Rectangle 10"/>
          <p:cNvSpPr txBox="1"/>
          <p:nvPr>
            <p:custDataLst>
              <p:tags r:id="rId8"/>
            </p:custDataLst>
          </p:nvPr>
        </p:nvSpPr>
        <p:spPr>
          <a:xfrm>
            <a:off x="652796" y="1351127"/>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latin typeface="Arial"/>
                <a:ea typeface="ＭＳ Ｐゴシック" pitchFamily="34" charset="-128"/>
                <a:cs typeface="Arial" charset="0"/>
              </a:rPr>
              <a:t>Look at CA Dairy’s successful 100-year journey</a:t>
            </a:r>
            <a:endParaRPr lang="en-US" dirty="0">
              <a:solidFill>
                <a:srgbClr val="000000"/>
              </a:solidFill>
              <a:latin typeface="Arial"/>
            </a:endParaRPr>
          </a:p>
        </p:txBody>
      </p:sp>
      <p:sp>
        <p:nvSpPr>
          <p:cNvPr id="19" name="Rectangle 10"/>
          <p:cNvSpPr txBox="1"/>
          <p:nvPr>
            <p:custDataLst>
              <p:tags r:id="rId9"/>
            </p:custDataLst>
          </p:nvPr>
        </p:nvSpPr>
        <p:spPr>
          <a:xfrm>
            <a:off x="652796" y="1656359"/>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latin typeface="Arial"/>
                <a:ea typeface="ＭＳ Ｐゴシック" pitchFamily="34" charset="-128"/>
                <a:cs typeface="Arial" charset="0"/>
              </a:rPr>
              <a:t>Understand CA’s recent challenging history</a:t>
            </a:r>
            <a:endParaRPr lang="en-US" dirty="0">
              <a:solidFill>
                <a:srgbClr val="000000"/>
              </a:solidFill>
              <a:latin typeface="Arial"/>
            </a:endParaRPr>
          </a:p>
        </p:txBody>
      </p:sp>
      <p:sp>
        <p:nvSpPr>
          <p:cNvPr id="21" name="Diamond 20"/>
          <p:cNvSpPr/>
          <p:nvPr>
            <p:custDataLst>
              <p:tags r:id="rId10"/>
            </p:custDataLst>
          </p:nvPr>
        </p:nvSpPr>
        <p:spPr>
          <a:xfrm flipV="1">
            <a:off x="312619" y="1691137"/>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0" name="Rectangle 10"/>
          <p:cNvSpPr txBox="1"/>
          <p:nvPr>
            <p:custDataLst>
              <p:tags r:id="rId11"/>
            </p:custDataLst>
          </p:nvPr>
        </p:nvSpPr>
        <p:spPr>
          <a:xfrm>
            <a:off x="652796" y="1961591"/>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dirty="0" smtClean="0">
                <a:solidFill>
                  <a:srgbClr val="000000"/>
                </a:solidFill>
                <a:latin typeface="Arial"/>
                <a:ea typeface="ＭＳ Ｐゴシック" pitchFamily="34" charset="-128"/>
                <a:cs typeface="Arial" charset="0"/>
              </a:rPr>
              <a:t>Review current market, pricing and regulatory environment</a:t>
            </a:r>
            <a:endParaRPr lang="en-US" dirty="0">
              <a:solidFill>
                <a:srgbClr val="000000"/>
              </a:solidFill>
              <a:latin typeface="Arial"/>
            </a:endParaRPr>
          </a:p>
        </p:txBody>
      </p:sp>
      <p:sp>
        <p:nvSpPr>
          <p:cNvPr id="22" name="Diamond 21"/>
          <p:cNvSpPr/>
          <p:nvPr>
            <p:custDataLst>
              <p:tags r:id="rId12"/>
            </p:custDataLst>
          </p:nvPr>
        </p:nvSpPr>
        <p:spPr>
          <a:xfrm flipV="1">
            <a:off x="312619" y="1996369"/>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6" name="Group 15"/>
          <p:cNvGrpSpPr/>
          <p:nvPr>
            <p:custDataLst>
              <p:tags r:id="rId13"/>
            </p:custDataLst>
          </p:nvPr>
        </p:nvGrpSpPr>
        <p:grpSpPr>
          <a:xfrm>
            <a:off x="0" y="2318139"/>
            <a:ext cx="7677762" cy="1094090"/>
            <a:chOff x="0" y="2448657"/>
            <a:chExt cx="7677762" cy="1094090"/>
          </a:xfrm>
        </p:grpSpPr>
        <p:sp>
          <p:nvSpPr>
            <p:cNvPr id="26" name="Rectangle 25"/>
            <p:cNvSpPr/>
            <p:nvPr>
              <p:custDataLst>
                <p:tags r:id="rId23"/>
              </p:custDataLst>
            </p:nvPr>
          </p:nvSpPr>
          <p:spPr>
            <a:xfrm>
              <a:off x="0" y="2448657"/>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Rectangle 6"/>
            <p:cNvSpPr txBox="1"/>
            <p:nvPr/>
          </p:nvSpPr>
          <p:spPr>
            <a:xfrm>
              <a:off x="280867" y="2532650"/>
              <a:ext cx="666371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Draft a vision for the long term future of CA Dairy</a:t>
              </a:r>
              <a:endParaRPr lang="en-US" sz="2000" dirty="0">
                <a:solidFill>
                  <a:schemeClr val="tx2">
                    <a:lumMod val="75000"/>
                    <a:lumOff val="25000"/>
                  </a:schemeClr>
                </a:solidFill>
              </a:endParaRPr>
            </a:p>
          </p:txBody>
        </p:sp>
        <p:grpSp>
          <p:nvGrpSpPr>
            <p:cNvPr id="29" name="Group 28"/>
            <p:cNvGrpSpPr/>
            <p:nvPr/>
          </p:nvGrpSpPr>
          <p:grpSpPr>
            <a:xfrm>
              <a:off x="312619" y="3003516"/>
              <a:ext cx="5936114" cy="246221"/>
              <a:chOff x="709615" y="1506066"/>
              <a:chExt cx="5936114" cy="246221"/>
            </a:xfrm>
          </p:grpSpPr>
          <p:sp>
            <p:nvSpPr>
              <p:cNvPr id="30" name="Diamond 29"/>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1"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Define elements of vision statement </a:t>
                </a:r>
                <a:endParaRPr lang="en-US" dirty="0">
                  <a:solidFill>
                    <a:srgbClr val="000000"/>
                  </a:solidFill>
                  <a:ea typeface="ＭＳ Ｐゴシック" pitchFamily="34" charset="-128"/>
                  <a:cs typeface="Arial" charset="0"/>
                </a:endParaRPr>
              </a:p>
            </p:txBody>
          </p:sp>
        </p:grpSp>
        <p:grpSp>
          <p:nvGrpSpPr>
            <p:cNvPr id="32" name="Group 31"/>
            <p:cNvGrpSpPr/>
            <p:nvPr/>
          </p:nvGrpSpPr>
          <p:grpSpPr>
            <a:xfrm>
              <a:off x="312619" y="3296526"/>
              <a:ext cx="5936114" cy="246221"/>
              <a:chOff x="709615" y="1506066"/>
              <a:chExt cx="5936114" cy="246221"/>
            </a:xfrm>
          </p:grpSpPr>
          <p:sp>
            <p:nvSpPr>
              <p:cNvPr id="33" name="Diamond 32"/>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4"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Draft statement into single, cohesive statement</a:t>
                </a:r>
                <a:endParaRPr lang="en-US" dirty="0">
                  <a:solidFill>
                    <a:srgbClr val="000000"/>
                  </a:solidFill>
                  <a:ea typeface="ＭＳ Ｐゴシック" pitchFamily="34" charset="-128"/>
                  <a:cs typeface="Arial" charset="0"/>
                </a:endParaRPr>
              </a:p>
            </p:txBody>
          </p:sp>
        </p:grpSp>
      </p:grpSp>
      <p:grpSp>
        <p:nvGrpSpPr>
          <p:cNvPr id="17" name="Group 16"/>
          <p:cNvGrpSpPr/>
          <p:nvPr>
            <p:custDataLst>
              <p:tags r:id="rId14"/>
            </p:custDataLst>
          </p:nvPr>
        </p:nvGrpSpPr>
        <p:grpSpPr>
          <a:xfrm>
            <a:off x="0" y="3496118"/>
            <a:ext cx="7677762" cy="1387100"/>
            <a:chOff x="0" y="4593980"/>
            <a:chExt cx="7677762" cy="1387100"/>
          </a:xfrm>
        </p:grpSpPr>
        <p:sp>
          <p:nvSpPr>
            <p:cNvPr id="52" name="Rectangle 51"/>
            <p:cNvSpPr/>
            <p:nvPr>
              <p:custDataLst>
                <p:tags r:id="rId22"/>
              </p:custDataLst>
            </p:nvPr>
          </p:nvSpPr>
          <p:spPr>
            <a:xfrm>
              <a:off x="0" y="4593980"/>
              <a:ext cx="7677762" cy="47576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3" name="Rectangle 6"/>
            <p:cNvSpPr txBox="1"/>
            <p:nvPr/>
          </p:nvSpPr>
          <p:spPr>
            <a:xfrm>
              <a:off x="280867" y="4677973"/>
              <a:ext cx="6663714"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2000" dirty="0" smtClean="0">
                  <a:solidFill>
                    <a:schemeClr val="tx2">
                      <a:lumMod val="75000"/>
                      <a:lumOff val="25000"/>
                    </a:schemeClr>
                  </a:solidFill>
                </a:rPr>
                <a:t>  Select a set of strategic pillars to support vision</a:t>
              </a:r>
              <a:endParaRPr lang="en-US" sz="2000" dirty="0">
                <a:solidFill>
                  <a:schemeClr val="tx2">
                    <a:lumMod val="75000"/>
                    <a:lumOff val="25000"/>
                  </a:schemeClr>
                </a:solidFill>
              </a:endParaRPr>
            </a:p>
          </p:txBody>
        </p:sp>
        <p:grpSp>
          <p:nvGrpSpPr>
            <p:cNvPr id="54" name="Group 53"/>
            <p:cNvGrpSpPr/>
            <p:nvPr/>
          </p:nvGrpSpPr>
          <p:grpSpPr>
            <a:xfrm>
              <a:off x="312619" y="5148839"/>
              <a:ext cx="5936114" cy="246221"/>
              <a:chOff x="709615" y="1506066"/>
              <a:chExt cx="5936114" cy="246221"/>
            </a:xfrm>
          </p:grpSpPr>
          <p:sp>
            <p:nvSpPr>
              <p:cNvPr id="55" name="Diamond 54"/>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6"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21</a:t>
                </a:r>
                <a:r>
                  <a:rPr lang="en-US" baseline="30000" dirty="0" smtClean="0">
                    <a:solidFill>
                      <a:srgbClr val="000000"/>
                    </a:solidFill>
                    <a:ea typeface="ＭＳ Ｐゴシック" pitchFamily="34" charset="-128"/>
                    <a:cs typeface="Arial" charset="0"/>
                  </a:rPr>
                  <a:t>st</a:t>
                </a:r>
                <a:r>
                  <a:rPr lang="en-US" dirty="0" smtClean="0">
                    <a:solidFill>
                      <a:srgbClr val="000000"/>
                    </a:solidFill>
                    <a:ea typeface="ＭＳ Ｐゴシック" pitchFamily="34" charset="-128"/>
                    <a:cs typeface="Arial" charset="0"/>
                  </a:rPr>
                  <a:t> century pricing system</a:t>
                </a:r>
                <a:endParaRPr lang="en-US" dirty="0">
                  <a:solidFill>
                    <a:srgbClr val="000000"/>
                  </a:solidFill>
                  <a:ea typeface="ＭＳ Ｐゴシック" pitchFamily="34" charset="-128"/>
                  <a:cs typeface="Arial" charset="0"/>
                </a:endParaRPr>
              </a:p>
            </p:txBody>
          </p:sp>
        </p:grpSp>
        <p:grpSp>
          <p:nvGrpSpPr>
            <p:cNvPr id="57" name="Group 56"/>
            <p:cNvGrpSpPr/>
            <p:nvPr/>
          </p:nvGrpSpPr>
          <p:grpSpPr>
            <a:xfrm>
              <a:off x="312619" y="5441849"/>
              <a:ext cx="5936114" cy="246221"/>
              <a:chOff x="709615" y="1506066"/>
              <a:chExt cx="5936114" cy="246221"/>
            </a:xfrm>
          </p:grpSpPr>
          <p:sp>
            <p:nvSpPr>
              <p:cNvPr id="58" name="Diamond 57"/>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59"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Comprehensive export and domestic growth plan</a:t>
                </a:r>
                <a:endParaRPr lang="en-US" dirty="0">
                  <a:solidFill>
                    <a:srgbClr val="000000"/>
                  </a:solidFill>
                  <a:ea typeface="ＭＳ Ｐゴシック" pitchFamily="34" charset="-128"/>
                  <a:cs typeface="Arial" charset="0"/>
                </a:endParaRPr>
              </a:p>
            </p:txBody>
          </p:sp>
        </p:grpSp>
        <p:grpSp>
          <p:nvGrpSpPr>
            <p:cNvPr id="60" name="Group 59"/>
            <p:cNvGrpSpPr/>
            <p:nvPr/>
          </p:nvGrpSpPr>
          <p:grpSpPr>
            <a:xfrm>
              <a:off x="312619" y="5734859"/>
              <a:ext cx="5936114" cy="246221"/>
              <a:chOff x="709615" y="1506066"/>
              <a:chExt cx="5936114" cy="246221"/>
            </a:xfrm>
          </p:grpSpPr>
          <p:sp>
            <p:nvSpPr>
              <p:cNvPr id="61" name="Diamond 60"/>
              <p:cNvSpPr/>
              <p:nvPr/>
            </p:nvSpPr>
            <p:spPr>
              <a:xfrm flipV="1">
                <a:off x="709615" y="1540844"/>
                <a:ext cx="176664" cy="176664"/>
              </a:xfrm>
              <a:prstGeom prst="diamond">
                <a:avLst/>
              </a:prstGeom>
              <a:solidFill>
                <a:schemeClr val="accent1"/>
              </a:solidFill>
              <a:ln w="9525">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2" name="Rectangle 10"/>
              <p:cNvSpPr txBox="1"/>
              <p:nvPr/>
            </p:nvSpPr>
            <p:spPr>
              <a:xfrm>
                <a:off x="1049792" y="1506066"/>
                <a:ext cx="5595937"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r>
                  <a:rPr lang="en-US" dirty="0" smtClean="0">
                    <a:solidFill>
                      <a:srgbClr val="000000"/>
                    </a:solidFill>
                    <a:ea typeface="ＭＳ Ｐゴシック" pitchFamily="34" charset="-128"/>
                    <a:cs typeface="Arial" charset="0"/>
                  </a:rPr>
                  <a:t>Building the right business model for producers</a:t>
                </a:r>
                <a:endParaRPr lang="en-US" dirty="0">
                  <a:solidFill>
                    <a:srgbClr val="000000"/>
                  </a:solidFill>
                  <a:ea typeface="ＭＳ Ｐゴシック" pitchFamily="34" charset="-128"/>
                  <a:cs typeface="Arial" charset="0"/>
                </a:endParaRPr>
              </a:p>
            </p:txBody>
          </p:sp>
        </p:grpSp>
      </p:grpSp>
      <p:pic>
        <p:nvPicPr>
          <p:cNvPr id="543774" name="Picture 30"/>
          <p:cNvPicPr>
            <a:picLocks noChangeAspect="1" noChangeArrowheads="1"/>
          </p:cNvPicPr>
          <p:nvPr>
            <p:custDataLst>
              <p:tags r:id="rId15"/>
            </p:custDataLst>
          </p:nvPr>
        </p:nvPicPr>
        <p:blipFill>
          <a:blip r:embed="rId28" cstate="print">
            <a:extLst>
              <a:ext uri="{28A0092B-C50C-407E-A947-70E740481C1C}">
                <a14:useLocalDpi xmlns:a14="http://schemas.microsoft.com/office/drawing/2010/main" xmlns="" val="0"/>
              </a:ext>
            </a:extLst>
          </a:blip>
          <a:srcRect/>
          <a:stretch>
            <a:fillRect/>
          </a:stretch>
        </p:blipFill>
        <p:spPr bwMode="auto">
          <a:xfrm>
            <a:off x="7578601" y="2076012"/>
            <a:ext cx="1250877" cy="9340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43775" name="Picture 31"/>
          <p:cNvPicPr>
            <a:picLocks noChangeAspect="1" noChangeArrowheads="1"/>
          </p:cNvPicPr>
          <p:nvPr>
            <p:custDataLst>
              <p:tags r:id="rId16"/>
            </p:custDataLst>
          </p:nvPr>
        </p:nvPicPr>
        <p:blipFill>
          <a:blip r:embed="rId29" cstate="print">
            <a:extLst>
              <a:ext uri="{28A0092B-C50C-407E-A947-70E740481C1C}">
                <a14:useLocalDpi xmlns:a14="http://schemas.microsoft.com/office/drawing/2010/main" xmlns="" val="0"/>
              </a:ext>
            </a:extLst>
          </a:blip>
          <a:srcRect/>
          <a:stretch>
            <a:fillRect/>
          </a:stretch>
        </p:blipFill>
        <p:spPr bwMode="auto">
          <a:xfrm>
            <a:off x="7624788" y="683051"/>
            <a:ext cx="1204690" cy="8995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6" name="Oval 68"/>
          <p:cNvSpPr>
            <a:spLocks noChangeArrowheads="1"/>
          </p:cNvSpPr>
          <p:nvPr>
            <p:custDataLst>
              <p:tags r:id="rId17"/>
            </p:custDataLst>
          </p:nvPr>
        </p:nvSpPr>
        <p:spPr bwMode="auto">
          <a:xfrm>
            <a:off x="35470" y="4991241"/>
            <a:ext cx="301752" cy="301752"/>
          </a:xfrm>
          <a:prstGeom prst="ellipse">
            <a:avLst/>
          </a:prstGeom>
          <a:gradFill flip="none" rotWithShape="1">
            <a:gsLst>
              <a:gs pos="0">
                <a:srgbClr val="FF0000"/>
              </a:gs>
              <a:gs pos="100000">
                <a:srgbClr val="C00000"/>
              </a:gs>
            </a:gsLst>
            <a:path path="rect">
              <a:fillToRect r="100000" b="100000"/>
            </a:path>
            <a:tileRect l="-100000" t="-100000"/>
          </a:gradFill>
          <a:ln w="9525">
            <a:noFill/>
            <a:round/>
            <a:headEnd/>
            <a:tailEnd/>
          </a:ln>
        </p:spPr>
        <p:txBody>
          <a:bodyPr wrap="none" anchor="ctr">
            <a:noAutofit/>
          </a:bodyPr>
          <a:lstStyle/>
          <a:p>
            <a:pPr algn="ctr"/>
            <a:r>
              <a:rPr lang="en-US" sz="1600" b="1" dirty="0">
                <a:solidFill>
                  <a:schemeClr val="bg1"/>
                </a:solidFill>
              </a:rPr>
              <a:t>4</a:t>
            </a:r>
          </a:p>
        </p:txBody>
      </p:sp>
      <p:sp>
        <p:nvSpPr>
          <p:cNvPr id="47" name="Oval 68"/>
          <p:cNvSpPr>
            <a:spLocks noChangeArrowheads="1"/>
          </p:cNvSpPr>
          <p:nvPr>
            <p:custDataLst>
              <p:tags r:id="rId18"/>
            </p:custDataLst>
          </p:nvPr>
        </p:nvSpPr>
        <p:spPr bwMode="auto">
          <a:xfrm>
            <a:off x="56736" y="898740"/>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1</a:t>
            </a:r>
            <a:endParaRPr lang="en-US" sz="1600" b="1" dirty="0">
              <a:solidFill>
                <a:srgbClr val="FFFFFF"/>
              </a:solidFill>
            </a:endParaRPr>
          </a:p>
        </p:txBody>
      </p:sp>
      <p:sp>
        <p:nvSpPr>
          <p:cNvPr id="73" name="Oval 68"/>
          <p:cNvSpPr>
            <a:spLocks noChangeArrowheads="1"/>
          </p:cNvSpPr>
          <p:nvPr>
            <p:custDataLst>
              <p:tags r:id="rId19"/>
            </p:custDataLst>
          </p:nvPr>
        </p:nvSpPr>
        <p:spPr bwMode="auto">
          <a:xfrm>
            <a:off x="35470" y="2434031"/>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2</a:t>
            </a:r>
            <a:endParaRPr lang="en-US" sz="1600" b="1" dirty="0">
              <a:solidFill>
                <a:srgbClr val="FFFFFF"/>
              </a:solidFill>
            </a:endParaRPr>
          </a:p>
        </p:txBody>
      </p:sp>
      <p:sp>
        <p:nvSpPr>
          <p:cNvPr id="74" name="Oval 68"/>
          <p:cNvSpPr>
            <a:spLocks noChangeArrowheads="1"/>
          </p:cNvSpPr>
          <p:nvPr>
            <p:custDataLst>
              <p:tags r:id="rId20"/>
            </p:custDataLst>
          </p:nvPr>
        </p:nvSpPr>
        <p:spPr bwMode="auto">
          <a:xfrm>
            <a:off x="35470" y="3587988"/>
            <a:ext cx="301752" cy="301752"/>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1600" b="1" dirty="0" smtClean="0">
                <a:solidFill>
                  <a:srgbClr val="FFFFFF"/>
                </a:solidFill>
              </a:rPr>
              <a:t>3</a:t>
            </a:r>
            <a:endParaRPr lang="en-US" sz="1600" b="1" dirty="0">
              <a:solidFill>
                <a:srgbClr val="FFFFFF"/>
              </a:solidFill>
            </a:endParaRPr>
          </a:p>
        </p:txBody>
      </p:sp>
      <p:pic>
        <p:nvPicPr>
          <p:cNvPr id="75" name="Picture 33"/>
          <p:cNvPicPr>
            <a:picLocks noChangeAspect="1" noChangeArrowheads="1"/>
          </p:cNvPicPr>
          <p:nvPr>
            <p:custDataLst>
              <p:tags r:id="rId21"/>
            </p:custDataLst>
          </p:nvPr>
        </p:nvPicPr>
        <p:blipFill>
          <a:blip r:embed="rId30" cstate="print">
            <a:extLst>
              <a:ext uri="{28A0092B-C50C-407E-A947-70E740481C1C}">
                <a14:useLocalDpi xmlns:a14="http://schemas.microsoft.com/office/drawing/2010/main" xmlns="" val="0"/>
              </a:ext>
            </a:extLst>
          </a:blip>
          <a:srcRect/>
          <a:stretch>
            <a:fillRect/>
          </a:stretch>
        </p:blipFill>
        <p:spPr bwMode="auto">
          <a:xfrm>
            <a:off x="7603247" y="3450906"/>
            <a:ext cx="1279396" cy="959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4160719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140FDCB6-9BD1-4C73-B75D-BF9C41487529}" type="slidenum">
              <a:rPr lang="en-US"/>
              <a:pPr/>
              <a:t>29</a:t>
            </a:fld>
            <a:endParaRPr lang="en-US"/>
          </a:p>
        </p:txBody>
      </p:sp>
      <p:sp>
        <p:nvSpPr>
          <p:cNvPr id="2296834" name="Rectangle 2"/>
          <p:cNvSpPr>
            <a:spLocks noGrp="1" noChangeArrowheads="1"/>
          </p:cNvSpPr>
          <p:nvPr>
            <p:ph type="title"/>
          </p:nvPr>
        </p:nvSpPr>
        <p:spPr>
          <a:xfrm>
            <a:off x="119062" y="115888"/>
            <a:ext cx="8618538" cy="292388"/>
          </a:xfrm>
        </p:spPr>
        <p:txBody>
          <a:bodyPr/>
          <a:lstStyle/>
          <a:p>
            <a:r>
              <a:rPr lang="en-US" dirty="0" smtClean="0"/>
              <a:t>Product </a:t>
            </a:r>
            <a:r>
              <a:rPr lang="en-US" dirty="0"/>
              <a:t>differentiation and innovation plan</a:t>
            </a:r>
          </a:p>
        </p:txBody>
      </p:sp>
      <p:grpSp>
        <p:nvGrpSpPr>
          <p:cNvPr id="2296835" name="Group 3"/>
          <p:cNvGrpSpPr>
            <a:grpSpLocks/>
          </p:cNvGrpSpPr>
          <p:nvPr>
            <p:custDataLst>
              <p:tags r:id="rId2"/>
            </p:custDataLst>
          </p:nvPr>
        </p:nvGrpSpPr>
        <p:grpSpPr bwMode="auto">
          <a:xfrm>
            <a:off x="419100" y="1346200"/>
            <a:ext cx="1828800" cy="914400"/>
            <a:chOff x="3720" y="1968"/>
            <a:chExt cx="1152" cy="576"/>
          </a:xfrm>
        </p:grpSpPr>
        <p:sp>
          <p:nvSpPr>
            <p:cNvPr id="2296836"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6837"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6838" name="Group 6"/>
          <p:cNvGrpSpPr>
            <a:grpSpLocks/>
          </p:cNvGrpSpPr>
          <p:nvPr>
            <p:custDataLst>
              <p:tags r:id="rId3"/>
            </p:custDataLst>
          </p:nvPr>
        </p:nvGrpSpPr>
        <p:grpSpPr bwMode="auto">
          <a:xfrm>
            <a:off x="419100" y="2933700"/>
            <a:ext cx="1828800" cy="914400"/>
            <a:chOff x="3720" y="1968"/>
            <a:chExt cx="1152" cy="576"/>
          </a:xfrm>
        </p:grpSpPr>
        <p:sp>
          <p:nvSpPr>
            <p:cNvPr id="2296839"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6840"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6841" name="Group 9"/>
          <p:cNvGrpSpPr>
            <a:grpSpLocks/>
          </p:cNvGrpSpPr>
          <p:nvPr>
            <p:custDataLst>
              <p:tags r:id="rId4"/>
            </p:custDataLst>
          </p:nvPr>
        </p:nvGrpSpPr>
        <p:grpSpPr bwMode="auto">
          <a:xfrm>
            <a:off x="419100" y="4521200"/>
            <a:ext cx="1828800" cy="914400"/>
            <a:chOff x="3720" y="1968"/>
            <a:chExt cx="1152" cy="576"/>
          </a:xfrm>
        </p:grpSpPr>
        <p:sp>
          <p:nvSpPr>
            <p:cNvPr id="2296842"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6843"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6844" name="Rectangle 12"/>
          <p:cNvSpPr>
            <a:spLocks noChangeArrowheads="1"/>
          </p:cNvSpPr>
          <p:nvPr/>
        </p:nvSpPr>
        <p:spPr bwMode="auto">
          <a:xfrm>
            <a:off x="4191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6845" name="Rectangle 13"/>
          <p:cNvSpPr>
            <a:spLocks noChangeArrowheads="1"/>
          </p:cNvSpPr>
          <p:nvPr/>
        </p:nvSpPr>
        <p:spPr bwMode="auto">
          <a:xfrm>
            <a:off x="24003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6846" name="Line 14"/>
          <p:cNvSpPr>
            <a:spLocks noChangeShapeType="1"/>
          </p:cNvSpPr>
          <p:nvPr/>
        </p:nvSpPr>
        <p:spPr bwMode="auto">
          <a:xfrm>
            <a:off x="2400300" y="1135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6847" name="Rectangle 15"/>
          <p:cNvSpPr>
            <a:spLocks noChangeArrowheads="1"/>
          </p:cNvSpPr>
          <p:nvPr/>
        </p:nvSpPr>
        <p:spPr bwMode="auto">
          <a:xfrm>
            <a:off x="2400300" y="13462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Innovation in use, packaging, marketing etc with an emphasis on higher value products</a:t>
            </a:r>
          </a:p>
          <a:p>
            <a:pPr lvl="1"/>
            <a:r>
              <a:rPr lang="en-US" sz="1400" b="0"/>
              <a:t>Create shared funding and public-private partnerships</a:t>
            </a:r>
          </a:p>
          <a:p>
            <a:pPr lvl="1"/>
            <a:r>
              <a:rPr lang="en-US" sz="1400" b="0"/>
              <a:t>Be flexible to new funding models (e.g., check off funds)</a:t>
            </a:r>
          </a:p>
          <a:p>
            <a:pPr lvl="1"/>
            <a:r>
              <a:rPr lang="en-US" sz="1400" b="0"/>
              <a:t>Conduct marketing and research efforts – adjust as necessary</a:t>
            </a:r>
          </a:p>
        </p:txBody>
      </p:sp>
      <p:sp>
        <p:nvSpPr>
          <p:cNvPr id="2296848" name="Rectangle 16"/>
          <p:cNvSpPr>
            <a:spLocks noChangeArrowheads="1"/>
          </p:cNvSpPr>
          <p:nvPr/>
        </p:nvSpPr>
        <p:spPr bwMode="auto">
          <a:xfrm>
            <a:off x="2400300" y="29337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National Dairy Board</a:t>
            </a:r>
          </a:p>
          <a:p>
            <a:pPr lvl="1"/>
            <a:r>
              <a:rPr lang="en-US" sz="1400" b="0"/>
              <a:t>CMAB</a:t>
            </a:r>
          </a:p>
          <a:p>
            <a:pPr lvl="1"/>
            <a:r>
              <a:rPr lang="en-US" sz="1400" b="0"/>
              <a:t>Steve Maddox</a:t>
            </a:r>
          </a:p>
          <a:p>
            <a:pPr lvl="1"/>
            <a:r>
              <a:rPr lang="en-US" sz="1400" b="0"/>
              <a:t>Others active in the marketplace</a:t>
            </a:r>
          </a:p>
          <a:p>
            <a:pPr lvl="1"/>
            <a:r>
              <a:rPr lang="en-US" sz="1400" b="0"/>
              <a:t>Processor representative – someone from research</a:t>
            </a:r>
          </a:p>
        </p:txBody>
      </p:sp>
      <p:sp>
        <p:nvSpPr>
          <p:cNvPr id="2296849" name="Rectangle 17"/>
          <p:cNvSpPr>
            <a:spLocks noChangeArrowheads="1"/>
          </p:cNvSpPr>
          <p:nvPr/>
        </p:nvSpPr>
        <p:spPr bwMode="auto">
          <a:xfrm>
            <a:off x="2400300" y="4521200"/>
            <a:ext cx="5410200" cy="850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Create specific working group</a:t>
            </a:r>
          </a:p>
          <a:p>
            <a:pPr lvl="1"/>
            <a:r>
              <a:rPr lang="en-US" sz="1400" b="0"/>
              <a:t>Define a clear objective</a:t>
            </a:r>
          </a:p>
          <a:p>
            <a:pPr lvl="1"/>
            <a:r>
              <a:rPr lang="en-US" sz="1400" b="0"/>
              <a:t>Formalize the right way to measure progress (e.g., measurement matrix)w</a:t>
            </a:r>
          </a:p>
        </p:txBody>
      </p:sp>
      <p:grpSp>
        <p:nvGrpSpPr>
          <p:cNvPr id="23" name="Group 22"/>
          <p:cNvGrpSpPr/>
          <p:nvPr/>
        </p:nvGrpSpPr>
        <p:grpSpPr>
          <a:xfrm>
            <a:off x="7269506" y="285750"/>
            <a:ext cx="1468094" cy="212366"/>
            <a:chOff x="7269506" y="285750"/>
            <a:chExt cx="1468094" cy="212366"/>
          </a:xfrm>
        </p:grpSpPr>
        <p:sp>
          <p:nvSpPr>
            <p:cNvPr id="24"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5" name="AutoShape 31"/>
            <p:cNvCxnSpPr>
              <a:cxnSpLocks noChangeShapeType="1"/>
              <a:stCxn id="24" idx="2"/>
              <a:endCxn id="24"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6" name="AutoShape 32"/>
            <p:cNvCxnSpPr>
              <a:cxnSpLocks noChangeShapeType="1"/>
              <a:stCxn id="24" idx="4"/>
              <a:endCxn id="24"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1556427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EC6E8385-A575-4B5A-BEA0-FEB753778512}" type="slidenum">
              <a:rPr lang="en-US"/>
              <a:pPr/>
              <a:t>30</a:t>
            </a:fld>
            <a:endParaRPr lang="en-US"/>
          </a:p>
        </p:txBody>
      </p:sp>
      <p:sp>
        <p:nvSpPr>
          <p:cNvPr id="2297858" name="Rectangle 2"/>
          <p:cNvSpPr>
            <a:spLocks noGrp="1" noChangeArrowheads="1"/>
          </p:cNvSpPr>
          <p:nvPr>
            <p:ph type="title"/>
          </p:nvPr>
        </p:nvSpPr>
        <p:spPr>
          <a:xfrm>
            <a:off x="106362" y="103188"/>
            <a:ext cx="8618538" cy="292388"/>
          </a:xfrm>
        </p:spPr>
        <p:txBody>
          <a:bodyPr/>
          <a:lstStyle/>
          <a:p>
            <a:r>
              <a:rPr lang="en-US" dirty="0" smtClean="0"/>
              <a:t>Comprehensive </a:t>
            </a:r>
            <a:r>
              <a:rPr lang="en-US" dirty="0"/>
              <a:t>export growth plan</a:t>
            </a:r>
          </a:p>
        </p:txBody>
      </p:sp>
      <p:grpSp>
        <p:nvGrpSpPr>
          <p:cNvPr id="2297859" name="Group 3"/>
          <p:cNvGrpSpPr>
            <a:grpSpLocks/>
          </p:cNvGrpSpPr>
          <p:nvPr>
            <p:custDataLst>
              <p:tags r:id="rId2"/>
            </p:custDataLst>
          </p:nvPr>
        </p:nvGrpSpPr>
        <p:grpSpPr bwMode="auto">
          <a:xfrm>
            <a:off x="419100" y="1346200"/>
            <a:ext cx="1828800" cy="914400"/>
            <a:chOff x="3720" y="1968"/>
            <a:chExt cx="1152" cy="576"/>
          </a:xfrm>
        </p:grpSpPr>
        <p:sp>
          <p:nvSpPr>
            <p:cNvPr id="2297860"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7861"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7862" name="Group 6"/>
          <p:cNvGrpSpPr>
            <a:grpSpLocks/>
          </p:cNvGrpSpPr>
          <p:nvPr>
            <p:custDataLst>
              <p:tags r:id="rId3"/>
            </p:custDataLst>
          </p:nvPr>
        </p:nvGrpSpPr>
        <p:grpSpPr bwMode="auto">
          <a:xfrm>
            <a:off x="419100" y="3333750"/>
            <a:ext cx="1828800" cy="914400"/>
            <a:chOff x="3720" y="1968"/>
            <a:chExt cx="1152" cy="576"/>
          </a:xfrm>
        </p:grpSpPr>
        <p:sp>
          <p:nvSpPr>
            <p:cNvPr id="2297863"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7864"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7865" name="Group 9"/>
          <p:cNvGrpSpPr>
            <a:grpSpLocks/>
          </p:cNvGrpSpPr>
          <p:nvPr>
            <p:custDataLst>
              <p:tags r:id="rId4"/>
            </p:custDataLst>
          </p:nvPr>
        </p:nvGrpSpPr>
        <p:grpSpPr bwMode="auto">
          <a:xfrm>
            <a:off x="419100" y="4921250"/>
            <a:ext cx="1828800" cy="914400"/>
            <a:chOff x="3720" y="1968"/>
            <a:chExt cx="1152" cy="576"/>
          </a:xfrm>
        </p:grpSpPr>
        <p:sp>
          <p:nvSpPr>
            <p:cNvPr id="2297866"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7867"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7868" name="Rectangle 12"/>
          <p:cNvSpPr>
            <a:spLocks noChangeArrowheads="1"/>
          </p:cNvSpPr>
          <p:nvPr/>
        </p:nvSpPr>
        <p:spPr bwMode="auto">
          <a:xfrm>
            <a:off x="4191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7869" name="Rectangle 13"/>
          <p:cNvSpPr>
            <a:spLocks noChangeArrowheads="1"/>
          </p:cNvSpPr>
          <p:nvPr/>
        </p:nvSpPr>
        <p:spPr bwMode="auto">
          <a:xfrm>
            <a:off x="24003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7870" name="Line 14"/>
          <p:cNvSpPr>
            <a:spLocks noChangeShapeType="1"/>
          </p:cNvSpPr>
          <p:nvPr/>
        </p:nvSpPr>
        <p:spPr bwMode="auto">
          <a:xfrm>
            <a:off x="2400300" y="1135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7871" name="Rectangle 15"/>
          <p:cNvSpPr>
            <a:spLocks noChangeArrowheads="1"/>
          </p:cNvSpPr>
          <p:nvPr/>
        </p:nvSpPr>
        <p:spPr bwMode="auto">
          <a:xfrm>
            <a:off x="2400300" y="1346200"/>
            <a:ext cx="5410200" cy="170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Industry group to support export development through trade missions and market access discussions</a:t>
            </a:r>
          </a:p>
          <a:p>
            <a:pPr lvl="1"/>
            <a:r>
              <a:rPr lang="en-US" sz="1400" b="0"/>
              <a:t>Work with Universities to support product development especially for international markets and compliance</a:t>
            </a:r>
          </a:p>
          <a:p>
            <a:pPr lvl="1"/>
            <a:r>
              <a:rPr lang="en-US" sz="1400" b="0"/>
              <a:t>Align milk pricing system to support export growth</a:t>
            </a:r>
          </a:p>
          <a:p>
            <a:pPr lvl="1"/>
            <a:r>
              <a:rPr lang="en-US" sz="1400" b="0"/>
              <a:t>Vertical collaboration in the industry</a:t>
            </a:r>
          </a:p>
          <a:p>
            <a:pPr lvl="1"/>
            <a:r>
              <a:rPr lang="en-US" sz="1400" b="0"/>
              <a:t>Focus on differentiating CA products in the market (e.g., quality, high environmental standards)</a:t>
            </a:r>
          </a:p>
        </p:txBody>
      </p:sp>
      <p:sp>
        <p:nvSpPr>
          <p:cNvPr id="2297872" name="Rectangle 16"/>
          <p:cNvSpPr>
            <a:spLocks noChangeArrowheads="1"/>
          </p:cNvSpPr>
          <p:nvPr/>
        </p:nvSpPr>
        <p:spPr bwMode="auto">
          <a:xfrm>
            <a:off x="2400300" y="333375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CMAB</a:t>
            </a:r>
          </a:p>
          <a:p>
            <a:pPr lvl="1"/>
            <a:r>
              <a:rPr lang="en-US" sz="1400" b="0"/>
              <a:t>Dairy Export Council</a:t>
            </a:r>
          </a:p>
          <a:p>
            <a:pPr lvl="1"/>
            <a:r>
              <a:rPr lang="en-US" sz="1400" b="0"/>
              <a:t>Export experts in processor’s companies</a:t>
            </a:r>
          </a:p>
        </p:txBody>
      </p:sp>
      <p:sp>
        <p:nvSpPr>
          <p:cNvPr id="2297873" name="Rectangle 17"/>
          <p:cNvSpPr>
            <a:spLocks noChangeArrowheads="1"/>
          </p:cNvSpPr>
          <p:nvPr/>
        </p:nvSpPr>
        <p:spPr bwMode="auto">
          <a:xfrm>
            <a:off x="2400300" y="492125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Create working group</a:t>
            </a:r>
          </a:p>
          <a:p>
            <a:pPr lvl="1"/>
            <a:r>
              <a:rPr lang="en-US" sz="1400" b="0"/>
              <a:t>Set clear objective and overall timeline</a:t>
            </a:r>
          </a:p>
          <a:p>
            <a:pPr lvl="1"/>
            <a:r>
              <a:rPr lang="en-US" sz="1400" b="0"/>
              <a:t>Kick-start process</a:t>
            </a:r>
          </a:p>
        </p:txBody>
      </p:sp>
      <p:grpSp>
        <p:nvGrpSpPr>
          <p:cNvPr id="23" name="Group 22"/>
          <p:cNvGrpSpPr/>
          <p:nvPr/>
        </p:nvGrpSpPr>
        <p:grpSpPr>
          <a:xfrm>
            <a:off x="7269506" y="285750"/>
            <a:ext cx="1468094" cy="212366"/>
            <a:chOff x="7269506" y="285750"/>
            <a:chExt cx="1468094" cy="212366"/>
          </a:xfrm>
        </p:grpSpPr>
        <p:sp>
          <p:nvSpPr>
            <p:cNvPr id="24"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5" name="AutoShape 31"/>
            <p:cNvCxnSpPr>
              <a:cxnSpLocks noChangeShapeType="1"/>
              <a:stCxn id="24" idx="2"/>
              <a:endCxn id="24"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6" name="AutoShape 32"/>
            <p:cNvCxnSpPr>
              <a:cxnSpLocks noChangeShapeType="1"/>
              <a:stCxn id="24" idx="4"/>
              <a:endCxn id="24"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1728145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1A19F353-A62A-48A3-B181-33E5530D0C47}" type="slidenum">
              <a:rPr lang="en-US"/>
              <a:pPr/>
              <a:t>31</a:t>
            </a:fld>
            <a:endParaRPr lang="en-US"/>
          </a:p>
        </p:txBody>
      </p:sp>
      <p:sp>
        <p:nvSpPr>
          <p:cNvPr id="2294786" name="Rectangle 2"/>
          <p:cNvSpPr>
            <a:spLocks noGrp="1" noChangeArrowheads="1"/>
          </p:cNvSpPr>
          <p:nvPr>
            <p:ph type="title"/>
          </p:nvPr>
        </p:nvSpPr>
        <p:spPr>
          <a:xfrm>
            <a:off x="119062" y="103188"/>
            <a:ext cx="8618538" cy="292388"/>
          </a:xfrm>
        </p:spPr>
        <p:txBody>
          <a:bodyPr/>
          <a:lstStyle/>
          <a:p>
            <a:r>
              <a:rPr lang="en-US" dirty="0" smtClean="0"/>
              <a:t>Coordinated </a:t>
            </a:r>
            <a:r>
              <a:rPr lang="en-US" dirty="0"/>
              <a:t>industry regulatory strategy</a:t>
            </a:r>
          </a:p>
        </p:txBody>
      </p:sp>
      <p:grpSp>
        <p:nvGrpSpPr>
          <p:cNvPr id="2294787" name="Group 3"/>
          <p:cNvGrpSpPr>
            <a:grpSpLocks/>
          </p:cNvGrpSpPr>
          <p:nvPr>
            <p:custDataLst>
              <p:tags r:id="rId2"/>
            </p:custDataLst>
          </p:nvPr>
        </p:nvGrpSpPr>
        <p:grpSpPr bwMode="auto">
          <a:xfrm>
            <a:off x="419100" y="1346200"/>
            <a:ext cx="1828800" cy="914400"/>
            <a:chOff x="3720" y="1968"/>
            <a:chExt cx="1152" cy="576"/>
          </a:xfrm>
        </p:grpSpPr>
        <p:sp>
          <p:nvSpPr>
            <p:cNvPr id="2294788"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4789"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4790" name="Group 6"/>
          <p:cNvGrpSpPr>
            <a:grpSpLocks/>
          </p:cNvGrpSpPr>
          <p:nvPr>
            <p:custDataLst>
              <p:tags r:id="rId3"/>
            </p:custDataLst>
          </p:nvPr>
        </p:nvGrpSpPr>
        <p:grpSpPr bwMode="auto">
          <a:xfrm>
            <a:off x="419100" y="2933700"/>
            <a:ext cx="1828800" cy="914400"/>
            <a:chOff x="3720" y="1968"/>
            <a:chExt cx="1152" cy="576"/>
          </a:xfrm>
        </p:grpSpPr>
        <p:sp>
          <p:nvSpPr>
            <p:cNvPr id="2294791"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4792"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4793" name="Group 9"/>
          <p:cNvGrpSpPr>
            <a:grpSpLocks/>
          </p:cNvGrpSpPr>
          <p:nvPr>
            <p:custDataLst>
              <p:tags r:id="rId4"/>
            </p:custDataLst>
          </p:nvPr>
        </p:nvGrpSpPr>
        <p:grpSpPr bwMode="auto">
          <a:xfrm>
            <a:off x="419100" y="4521200"/>
            <a:ext cx="1828800" cy="914400"/>
            <a:chOff x="3720" y="1968"/>
            <a:chExt cx="1152" cy="576"/>
          </a:xfrm>
        </p:grpSpPr>
        <p:sp>
          <p:nvSpPr>
            <p:cNvPr id="2294794"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4795"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4796" name="Rectangle 12"/>
          <p:cNvSpPr>
            <a:spLocks noChangeArrowheads="1"/>
          </p:cNvSpPr>
          <p:nvPr/>
        </p:nvSpPr>
        <p:spPr bwMode="auto">
          <a:xfrm>
            <a:off x="4191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4797" name="Rectangle 13"/>
          <p:cNvSpPr>
            <a:spLocks noChangeArrowheads="1"/>
          </p:cNvSpPr>
          <p:nvPr/>
        </p:nvSpPr>
        <p:spPr bwMode="auto">
          <a:xfrm>
            <a:off x="2400300" y="884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4798" name="Line 14"/>
          <p:cNvSpPr>
            <a:spLocks noChangeShapeType="1"/>
          </p:cNvSpPr>
          <p:nvPr/>
        </p:nvSpPr>
        <p:spPr bwMode="auto">
          <a:xfrm>
            <a:off x="2400300" y="1135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4799" name="Rectangle 15"/>
          <p:cNvSpPr>
            <a:spLocks noChangeArrowheads="1"/>
          </p:cNvSpPr>
          <p:nvPr/>
        </p:nvSpPr>
        <p:spPr bwMode="auto">
          <a:xfrm>
            <a:off x="2400300" y="1346200"/>
            <a:ext cx="5410200" cy="106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Streamline regulatory process for producers and processors</a:t>
            </a:r>
          </a:p>
          <a:p>
            <a:pPr lvl="1"/>
            <a:r>
              <a:rPr lang="en-US" sz="1400" b="0"/>
              <a:t>Focus on reducing redundancies (e.g., clearing house)</a:t>
            </a:r>
          </a:p>
          <a:p>
            <a:pPr lvl="1"/>
            <a:r>
              <a:rPr lang="en-US" sz="1400" b="0"/>
              <a:t>Consider economic impact of regulations</a:t>
            </a:r>
          </a:p>
          <a:p>
            <a:pPr lvl="1"/>
            <a:r>
              <a:rPr lang="en-US" sz="1400" b="0"/>
              <a:t>Increase education of effective compliance among producers and impact among legislators</a:t>
            </a:r>
          </a:p>
        </p:txBody>
      </p:sp>
      <p:sp>
        <p:nvSpPr>
          <p:cNvPr id="2294800" name="Rectangle 16"/>
          <p:cNvSpPr>
            <a:spLocks noChangeArrowheads="1"/>
          </p:cNvSpPr>
          <p:nvPr/>
        </p:nvSpPr>
        <p:spPr bwMode="auto">
          <a:xfrm>
            <a:off x="2400300" y="293370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Processor and producer trade associations (e.g, WUD, Dairy Institute)</a:t>
            </a:r>
          </a:p>
          <a:p>
            <a:pPr lvl="1"/>
            <a:r>
              <a:rPr lang="en-US" sz="1400" b="0"/>
              <a:t>Dairy co-ops (e.g., CDI, LOL, DFA)</a:t>
            </a:r>
          </a:p>
        </p:txBody>
      </p:sp>
      <p:sp>
        <p:nvSpPr>
          <p:cNvPr id="2294801" name="Rectangle 17"/>
          <p:cNvSpPr>
            <a:spLocks noChangeArrowheads="1"/>
          </p:cNvSpPr>
          <p:nvPr/>
        </p:nvSpPr>
        <p:spPr bwMode="auto">
          <a:xfrm>
            <a:off x="2400300" y="452120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Create working group</a:t>
            </a:r>
          </a:p>
          <a:p>
            <a:pPr lvl="1"/>
            <a:r>
              <a:rPr lang="en-US" sz="1400" b="0"/>
              <a:t>Set clear objective and overall timeline</a:t>
            </a:r>
          </a:p>
          <a:p>
            <a:pPr lvl="1"/>
            <a:r>
              <a:rPr lang="en-US" sz="1400" b="0"/>
              <a:t>Kick-start process</a:t>
            </a:r>
          </a:p>
        </p:txBody>
      </p:sp>
      <p:grpSp>
        <p:nvGrpSpPr>
          <p:cNvPr id="23" name="Group 22"/>
          <p:cNvGrpSpPr/>
          <p:nvPr/>
        </p:nvGrpSpPr>
        <p:grpSpPr>
          <a:xfrm>
            <a:off x="7269506" y="285750"/>
            <a:ext cx="1468094" cy="212366"/>
            <a:chOff x="7269506" y="285750"/>
            <a:chExt cx="1468094" cy="212366"/>
          </a:xfrm>
        </p:grpSpPr>
        <p:sp>
          <p:nvSpPr>
            <p:cNvPr id="24"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5" name="AutoShape 31"/>
            <p:cNvCxnSpPr>
              <a:cxnSpLocks noChangeShapeType="1"/>
              <a:stCxn id="24" idx="2"/>
              <a:endCxn id="24"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6" name="AutoShape 32"/>
            <p:cNvCxnSpPr>
              <a:cxnSpLocks noChangeShapeType="1"/>
              <a:stCxn id="24" idx="4"/>
              <a:endCxn id="24"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2377916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a:xfrm>
            <a:off x="6780212" y="6378575"/>
            <a:ext cx="2090738" cy="466725"/>
          </a:xfrm>
        </p:spPr>
        <p:txBody>
          <a:bodyPr/>
          <a:lstStyle/>
          <a:p>
            <a:fld id="{95A17DDE-E9CB-4E77-A1AB-276A35B44B90}" type="slidenum">
              <a:rPr lang="en-US"/>
              <a:pPr/>
              <a:t>32</a:t>
            </a:fld>
            <a:endParaRPr lang="en-US"/>
          </a:p>
        </p:txBody>
      </p:sp>
      <p:sp>
        <p:nvSpPr>
          <p:cNvPr id="2298882" name="Rectangle 2"/>
          <p:cNvSpPr>
            <a:spLocks noGrp="1" noChangeArrowheads="1"/>
          </p:cNvSpPr>
          <p:nvPr>
            <p:ph type="title"/>
          </p:nvPr>
        </p:nvSpPr>
        <p:spPr>
          <a:xfrm>
            <a:off x="131762" y="128588"/>
            <a:ext cx="8618538" cy="292388"/>
          </a:xfrm>
        </p:spPr>
        <p:txBody>
          <a:bodyPr/>
          <a:lstStyle/>
          <a:p>
            <a:r>
              <a:rPr lang="en-US" dirty="0" smtClean="0"/>
              <a:t>Comprehensive </a:t>
            </a:r>
            <a:r>
              <a:rPr lang="en-US" dirty="0"/>
              <a:t>domestic growth plan</a:t>
            </a:r>
          </a:p>
        </p:txBody>
      </p:sp>
      <p:grpSp>
        <p:nvGrpSpPr>
          <p:cNvPr id="2298883" name="Group 3"/>
          <p:cNvGrpSpPr>
            <a:grpSpLocks/>
          </p:cNvGrpSpPr>
          <p:nvPr>
            <p:custDataLst>
              <p:tags r:id="rId2"/>
            </p:custDataLst>
          </p:nvPr>
        </p:nvGrpSpPr>
        <p:grpSpPr bwMode="auto">
          <a:xfrm>
            <a:off x="419100" y="1473200"/>
            <a:ext cx="1828800" cy="914400"/>
            <a:chOff x="3720" y="1968"/>
            <a:chExt cx="1152" cy="576"/>
          </a:xfrm>
        </p:grpSpPr>
        <p:sp>
          <p:nvSpPr>
            <p:cNvPr id="2298884" name="Freeform 4"/>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8885" name="Rectangle 5"/>
            <p:cNvSpPr>
              <a:spLocks noChangeArrowheads="1"/>
            </p:cNvSpPr>
            <p:nvPr>
              <p:custDataLst>
                <p:tags r:id="rId10"/>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Important components</a:t>
              </a:r>
            </a:p>
          </p:txBody>
        </p:sp>
      </p:grpSp>
      <p:grpSp>
        <p:nvGrpSpPr>
          <p:cNvPr id="2298886" name="Group 6"/>
          <p:cNvGrpSpPr>
            <a:grpSpLocks/>
          </p:cNvGrpSpPr>
          <p:nvPr>
            <p:custDataLst>
              <p:tags r:id="rId3"/>
            </p:custDataLst>
          </p:nvPr>
        </p:nvGrpSpPr>
        <p:grpSpPr bwMode="auto">
          <a:xfrm>
            <a:off x="419100" y="3460750"/>
            <a:ext cx="1828800" cy="914400"/>
            <a:chOff x="3720" y="1968"/>
            <a:chExt cx="1152" cy="576"/>
          </a:xfrm>
        </p:grpSpPr>
        <p:sp>
          <p:nvSpPr>
            <p:cNvPr id="2298887" name="Freeform 7"/>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8888" name="Rectangle 8"/>
            <p:cNvSpPr>
              <a:spLocks noChangeArrowheads="1"/>
            </p:cNvSpPr>
            <p:nvPr>
              <p:custDataLst>
                <p:tags r:id="rId8"/>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Potential leaders</a:t>
              </a:r>
            </a:p>
          </p:txBody>
        </p:sp>
      </p:grpSp>
      <p:grpSp>
        <p:nvGrpSpPr>
          <p:cNvPr id="2298889" name="Group 9"/>
          <p:cNvGrpSpPr>
            <a:grpSpLocks/>
          </p:cNvGrpSpPr>
          <p:nvPr>
            <p:custDataLst>
              <p:tags r:id="rId4"/>
            </p:custDataLst>
          </p:nvPr>
        </p:nvGrpSpPr>
        <p:grpSpPr bwMode="auto">
          <a:xfrm>
            <a:off x="419100" y="5048250"/>
            <a:ext cx="1828800" cy="914400"/>
            <a:chOff x="3720" y="1968"/>
            <a:chExt cx="1152" cy="576"/>
          </a:xfrm>
        </p:grpSpPr>
        <p:sp>
          <p:nvSpPr>
            <p:cNvPr id="2298890" name="Freeform 10"/>
            <p:cNvSpPr>
              <a:spLocks/>
            </p:cNvSpPr>
            <p:nvPr>
              <p:custDataLst>
                <p:tags r:id="rId5"/>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98891" name="Rectangle 11"/>
            <p:cNvSpPr>
              <a:spLocks noChangeArrowheads="1"/>
            </p:cNvSpPr>
            <p:nvPr>
              <p:custDataLst>
                <p:tags r:id="rId6"/>
              </p:custDataLst>
            </p:nvPr>
          </p:nvSpPr>
          <p:spPr bwMode="auto">
            <a:xfrm>
              <a:off x="3760" y="2000"/>
              <a:ext cx="960" cy="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3810" tIns="0" rIns="3810" bIns="0" anchor="ct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a:t>Next steps to make progress</a:t>
              </a:r>
            </a:p>
          </p:txBody>
        </p:sp>
      </p:grpSp>
      <p:sp>
        <p:nvSpPr>
          <p:cNvPr id="2298892" name="Rectangle 12"/>
          <p:cNvSpPr>
            <a:spLocks noChangeArrowheads="1"/>
          </p:cNvSpPr>
          <p:nvPr/>
        </p:nvSpPr>
        <p:spPr bwMode="auto">
          <a:xfrm>
            <a:off x="419100" y="1011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Key elements</a:t>
            </a:r>
          </a:p>
        </p:txBody>
      </p:sp>
      <p:sp>
        <p:nvSpPr>
          <p:cNvPr id="2298893" name="Rectangle 13"/>
          <p:cNvSpPr>
            <a:spLocks noChangeArrowheads="1"/>
          </p:cNvSpPr>
          <p:nvPr/>
        </p:nvSpPr>
        <p:spPr bwMode="auto">
          <a:xfrm>
            <a:off x="2400300" y="1011238"/>
            <a:ext cx="18288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400" b="0"/>
              <a:t>Takeaways</a:t>
            </a:r>
          </a:p>
        </p:txBody>
      </p:sp>
      <p:sp>
        <p:nvSpPr>
          <p:cNvPr id="2298894" name="Line 14"/>
          <p:cNvSpPr>
            <a:spLocks noChangeShapeType="1"/>
          </p:cNvSpPr>
          <p:nvPr/>
        </p:nvSpPr>
        <p:spPr bwMode="auto">
          <a:xfrm>
            <a:off x="2400300" y="1262063"/>
            <a:ext cx="541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98895" name="Rectangle 15"/>
          <p:cNvSpPr>
            <a:spLocks noChangeArrowheads="1"/>
          </p:cNvSpPr>
          <p:nvPr/>
        </p:nvSpPr>
        <p:spPr bwMode="auto">
          <a:xfrm>
            <a:off x="2400300" y="1473200"/>
            <a:ext cx="5410200" cy="170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Product innovation and R&amp;D with a focus on convenience</a:t>
            </a:r>
          </a:p>
          <a:p>
            <a:pPr lvl="1"/>
            <a:r>
              <a:rPr lang="en-US" sz="1400" b="0"/>
              <a:t>Review product standards of identification</a:t>
            </a:r>
          </a:p>
          <a:p>
            <a:pPr lvl="1"/>
            <a:r>
              <a:rPr lang="en-US" sz="1400" b="0"/>
              <a:t>Opportunity for more inclusion and blends</a:t>
            </a:r>
          </a:p>
          <a:p>
            <a:pPr lvl="1"/>
            <a:r>
              <a:rPr lang="en-US" sz="1400" b="0"/>
              <a:t>Create a more business friendly climate (e.g., regulations and tax incentives)</a:t>
            </a:r>
          </a:p>
          <a:p>
            <a:pPr lvl="1"/>
            <a:r>
              <a:rPr lang="en-US" sz="1400" b="0"/>
              <a:t>Focus on what the world wants – product, package etc</a:t>
            </a:r>
          </a:p>
          <a:p>
            <a:pPr lvl="1"/>
            <a:r>
              <a:rPr lang="en-US" sz="1400" b="0"/>
              <a:t>Industry partnerships (e.g., producer, processor) and partnerships with global companies</a:t>
            </a:r>
          </a:p>
        </p:txBody>
      </p:sp>
      <p:sp>
        <p:nvSpPr>
          <p:cNvPr id="2298896" name="Rectangle 16"/>
          <p:cNvSpPr>
            <a:spLocks noChangeArrowheads="1"/>
          </p:cNvSpPr>
          <p:nvPr/>
        </p:nvSpPr>
        <p:spPr bwMode="auto">
          <a:xfrm>
            <a:off x="2400300" y="346075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CMAB </a:t>
            </a:r>
          </a:p>
          <a:p>
            <a:pPr lvl="1"/>
            <a:r>
              <a:rPr lang="en-US" sz="1400" b="0"/>
              <a:t>Leading national co-operatives (e.g., CDI, LOL)</a:t>
            </a:r>
          </a:p>
          <a:p>
            <a:pPr lvl="1"/>
            <a:endParaRPr lang="en-US" sz="1400" b="0"/>
          </a:p>
        </p:txBody>
      </p:sp>
      <p:sp>
        <p:nvSpPr>
          <p:cNvPr id="2298897" name="Rectangle 17"/>
          <p:cNvSpPr>
            <a:spLocks noChangeArrowheads="1"/>
          </p:cNvSpPr>
          <p:nvPr/>
        </p:nvSpPr>
        <p:spPr bwMode="auto">
          <a:xfrm>
            <a:off x="2400300" y="5048250"/>
            <a:ext cx="5410200"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sz="1400" b="0"/>
              <a:t>Align on proper leader(s) for California domestic growth plan</a:t>
            </a:r>
          </a:p>
          <a:p>
            <a:pPr lvl="1"/>
            <a:r>
              <a:rPr lang="en-US" sz="1400" b="0"/>
              <a:t>Set overall objective for group (e.g., domestic growth target) and timeline to get there</a:t>
            </a:r>
          </a:p>
        </p:txBody>
      </p:sp>
      <p:grpSp>
        <p:nvGrpSpPr>
          <p:cNvPr id="23" name="Group 22"/>
          <p:cNvGrpSpPr/>
          <p:nvPr/>
        </p:nvGrpSpPr>
        <p:grpSpPr>
          <a:xfrm>
            <a:off x="7269506" y="285750"/>
            <a:ext cx="1468094" cy="212366"/>
            <a:chOff x="7269506" y="285750"/>
            <a:chExt cx="1468094" cy="212366"/>
          </a:xfrm>
        </p:grpSpPr>
        <p:sp>
          <p:nvSpPr>
            <p:cNvPr id="24" name="StickerRectangle"/>
            <p:cNvSpPr>
              <a:spLocks noChangeArrowheads="1"/>
            </p:cNvSpPr>
            <p:nvPr/>
          </p:nvSpPr>
          <p:spPr bwMode="auto">
            <a:xfrm>
              <a:off x="7269506" y="285750"/>
              <a:ext cx="14680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smtClean="0">
                  <a:solidFill>
                    <a:srgbClr val="808080"/>
                  </a:solidFill>
                  <a:latin typeface="+mn-lt"/>
                </a:rPr>
                <a:t>OCTOBER REPORT</a:t>
              </a:r>
              <a:endParaRPr lang="en-US" sz="1200" dirty="0">
                <a:solidFill>
                  <a:srgbClr val="808080"/>
                </a:solidFill>
                <a:latin typeface="+mn-lt"/>
              </a:endParaRPr>
            </a:p>
          </p:txBody>
        </p:sp>
        <p:cxnSp>
          <p:nvCxnSpPr>
            <p:cNvPr id="25" name="AutoShape 31"/>
            <p:cNvCxnSpPr>
              <a:cxnSpLocks noChangeShapeType="1"/>
              <a:stCxn id="24" idx="2"/>
              <a:endCxn id="24" idx="4"/>
            </p:cNvCxnSpPr>
            <p:nvPr/>
          </p:nvCxnSpPr>
          <p:spPr bwMode="auto">
            <a:xfrm>
              <a:off x="7269506"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26" name="AutoShape 32"/>
            <p:cNvCxnSpPr>
              <a:cxnSpLocks noChangeShapeType="1"/>
              <a:stCxn id="24" idx="4"/>
              <a:endCxn id="24" idx="6"/>
            </p:cNvCxnSpPr>
            <p:nvPr/>
          </p:nvCxnSpPr>
          <p:spPr bwMode="auto">
            <a:xfrm>
              <a:off x="7269506" y="498116"/>
              <a:ext cx="14680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spTree>
    <p:custDataLst>
      <p:tags r:id="rId1"/>
    </p:custDataLst>
    <p:extLst>
      <p:ext uri="{BB962C8B-B14F-4D97-AF65-F5344CB8AC3E}">
        <p14:creationId xmlns:p14="http://schemas.microsoft.com/office/powerpoint/2010/main" xmlns="" val="408374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956463832"/>
              </p:ext>
            </p:extLst>
          </p:nvPr>
        </p:nvGraphicFramePr>
        <p:xfrm>
          <a:off x="0" y="0"/>
          <a:ext cx="158750" cy="158750"/>
        </p:xfrm>
        <a:graphic>
          <a:graphicData uri="http://schemas.openxmlformats.org/presentationml/2006/ole">
            <p:oleObj spid="_x0000_s578638" name="think-cell Slide" r:id="rId7"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3</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3"/>
            </p:custDataLst>
          </p:nvPr>
        </p:nvSpPr>
        <p:spPr>
          <a:xfrm>
            <a:off x="572437" y="332560"/>
            <a:ext cx="7860544" cy="292388"/>
          </a:xfrm>
        </p:spPr>
        <p:txBody>
          <a:bodyPr/>
          <a:lstStyle/>
          <a:p>
            <a:pPr eaLnBrk="1" hangingPunct="1"/>
            <a:r>
              <a:rPr lang="en-US" dirty="0" smtClean="0"/>
              <a:t>Establish a shared fact base</a:t>
            </a:r>
          </a:p>
        </p:txBody>
      </p:sp>
      <p:pic>
        <p:nvPicPr>
          <p:cNvPr id="77"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8295" y="1175529"/>
            <a:ext cx="2594286" cy="1616715"/>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67" name="Picture 7"/>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0346" y="1175529"/>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69" name="Picture 9"/>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8295" y="3794012"/>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0" name="Picture 10"/>
          <p:cNvPicPr>
            <a:picLocks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02956" y="3794014"/>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2" name="Picture 12"/>
          <p:cNvPicPr>
            <a:picLocks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095007" y="1173756"/>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8573" name="Picture 13"/>
          <p:cNvPicPr preferRelativeResize="0">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097617" y="3794012"/>
            <a:ext cx="2596896" cy="1618488"/>
          </a:xfrm>
          <a:prstGeom prst="rect">
            <a:avLst/>
          </a:prstGeom>
          <a:noFill/>
          <a:ln w="19050">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3"/>
          <p:cNvSpPr txBox="1"/>
          <p:nvPr/>
        </p:nvSpPr>
        <p:spPr>
          <a:xfrm>
            <a:off x="6089787" y="5431423"/>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Production across</a:t>
            </a:r>
          </a:p>
          <a:p>
            <a:pPr algn="ctr"/>
            <a:r>
              <a:rPr lang="en-US" sz="2000" i="1" dirty="0"/>
              <a:t>t</a:t>
            </a:r>
            <a:r>
              <a:rPr lang="en-US" sz="2000" i="1" dirty="0" smtClean="0"/>
              <a:t>he country</a:t>
            </a:r>
            <a:endParaRPr lang="en-US" sz="2000" i="1" dirty="0"/>
          </a:p>
        </p:txBody>
      </p:sp>
      <p:sp>
        <p:nvSpPr>
          <p:cNvPr id="78" name="Rectangle 3"/>
          <p:cNvSpPr txBox="1"/>
          <p:nvPr/>
        </p:nvSpPr>
        <p:spPr>
          <a:xfrm>
            <a:off x="303076" y="5431423"/>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Producer profits</a:t>
            </a:r>
            <a:endParaRPr lang="en-US" sz="2000" i="1" dirty="0"/>
          </a:p>
        </p:txBody>
      </p:sp>
      <p:sp>
        <p:nvSpPr>
          <p:cNvPr id="79" name="Rectangle 3"/>
          <p:cNvSpPr txBox="1"/>
          <p:nvPr/>
        </p:nvSpPr>
        <p:spPr>
          <a:xfrm>
            <a:off x="3200346" y="5431423"/>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Dairy consolidation</a:t>
            </a:r>
            <a:endParaRPr lang="en-US" sz="2000" i="1" dirty="0"/>
          </a:p>
        </p:txBody>
      </p:sp>
      <p:sp>
        <p:nvSpPr>
          <p:cNvPr id="80" name="Rectangle 3"/>
          <p:cNvSpPr txBox="1"/>
          <p:nvPr/>
        </p:nvSpPr>
        <p:spPr>
          <a:xfrm>
            <a:off x="6095007" y="2836549"/>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Size of dairies</a:t>
            </a:r>
          </a:p>
          <a:p>
            <a:pPr algn="ctr"/>
            <a:r>
              <a:rPr lang="en-US" sz="2000" i="1" dirty="0"/>
              <a:t>a</a:t>
            </a:r>
            <a:r>
              <a:rPr lang="en-US" sz="2000" i="1" dirty="0" smtClean="0"/>
              <a:t>cross CA</a:t>
            </a:r>
            <a:endParaRPr lang="en-US" sz="2000" i="1" dirty="0"/>
          </a:p>
        </p:txBody>
      </p:sp>
      <p:sp>
        <p:nvSpPr>
          <p:cNvPr id="81" name="Rectangle 3"/>
          <p:cNvSpPr txBox="1"/>
          <p:nvPr/>
        </p:nvSpPr>
        <p:spPr>
          <a:xfrm>
            <a:off x="308296" y="2836549"/>
            <a:ext cx="259428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100-year</a:t>
            </a:r>
          </a:p>
          <a:p>
            <a:pPr algn="ctr"/>
            <a:r>
              <a:rPr lang="en-US" sz="2000" i="1" dirty="0" smtClean="0"/>
              <a:t>successful history</a:t>
            </a:r>
            <a:endParaRPr lang="en-US" sz="2000" i="1" dirty="0"/>
          </a:p>
        </p:txBody>
      </p:sp>
      <p:sp>
        <p:nvSpPr>
          <p:cNvPr id="82" name="Rectangle 3"/>
          <p:cNvSpPr txBox="1"/>
          <p:nvPr/>
        </p:nvSpPr>
        <p:spPr>
          <a:xfrm>
            <a:off x="3205566" y="2836549"/>
            <a:ext cx="2594286"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a:r>
              <a:rPr lang="en-US" sz="2000" i="1" dirty="0" smtClean="0"/>
              <a:t>Key dates</a:t>
            </a:r>
            <a:endParaRPr lang="en-US" sz="2000" i="1" dirty="0"/>
          </a:p>
        </p:txBody>
      </p:sp>
      <p:sp>
        <p:nvSpPr>
          <p:cNvPr id="83" name="Oval 68"/>
          <p:cNvSpPr>
            <a:spLocks noChangeArrowheads="1"/>
          </p:cNvSpPr>
          <p:nvPr>
            <p:custDataLst>
              <p:tags r:id="rId4"/>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1</a:t>
            </a:r>
            <a:endParaRPr lang="en-US" sz="2400" b="1" dirty="0">
              <a:solidFill>
                <a:srgbClr val="FFFFFF"/>
              </a:solidFill>
            </a:endParaRPr>
          </a:p>
        </p:txBody>
      </p:sp>
      <p:sp>
        <p:nvSpPr>
          <p:cNvPr id="85"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3212832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280031471"/>
              </p:ext>
            </p:extLst>
          </p:nvPr>
        </p:nvGraphicFramePr>
        <p:xfrm>
          <a:off x="0" y="0"/>
          <a:ext cx="158750" cy="158750"/>
        </p:xfrm>
        <a:graphic>
          <a:graphicData uri="http://schemas.openxmlformats.org/presentationml/2006/ole">
            <p:oleObj spid="_x0000_s579649" name="think-cell Slide" r:id="rId9" imgW="0" imgH="0" progId="">
              <p:embed/>
            </p:oleObj>
          </a:graphicData>
        </a:graphic>
      </p:graphicFrame>
      <p:sp>
        <p:nvSpPr>
          <p:cNvPr id="205" name="Slide Number Placeholder 33"/>
          <p:cNvSpPr txBox="1">
            <a:spLocks noGrp="1"/>
          </p:cNvSpPr>
          <p:nvPr>
            <p:custDataLst>
              <p:tags r:id="rId2"/>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4</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3"/>
            </p:custDataLst>
          </p:nvPr>
        </p:nvSpPr>
        <p:spPr>
          <a:xfrm>
            <a:off x="586858" y="332560"/>
            <a:ext cx="7860544" cy="292388"/>
          </a:xfrm>
        </p:spPr>
        <p:txBody>
          <a:bodyPr/>
          <a:lstStyle/>
          <a:p>
            <a:pPr eaLnBrk="1" hangingPunct="1"/>
            <a:r>
              <a:rPr lang="en-US" dirty="0" smtClean="0"/>
              <a:t>Draft vision statement for the future of the CA Dairy Industry</a:t>
            </a:r>
          </a:p>
        </p:txBody>
      </p:sp>
      <p:sp>
        <p:nvSpPr>
          <p:cNvPr id="3" name="Rectangle 3"/>
          <p:cNvSpPr>
            <a:spLocks noChangeArrowheads="1"/>
          </p:cNvSpPr>
          <p:nvPr>
            <p:custDataLst>
              <p:tags r:id="rId4"/>
            </p:custDataLst>
          </p:nvPr>
        </p:nvSpPr>
        <p:spPr bwMode="auto">
          <a:xfrm>
            <a:off x="586858" y="1166331"/>
            <a:ext cx="7483254" cy="4203109"/>
          </a:xfrm>
          <a:prstGeom prst="rect">
            <a:avLst/>
          </a:prstGeom>
          <a:noFill/>
          <a:ln w="2857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4" name="Rectangle 4"/>
          <p:cNvSpPr>
            <a:spLocks noChangeArrowheads="1"/>
          </p:cNvSpPr>
          <p:nvPr>
            <p:custDataLst>
              <p:tags r:id="rId5"/>
            </p:custDataLst>
          </p:nvPr>
        </p:nvSpPr>
        <p:spPr bwMode="auto">
          <a:xfrm>
            <a:off x="861239" y="1416186"/>
            <a:ext cx="7070650" cy="256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99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1" u="none" strike="noStrike" cap="none" normalizeH="0" baseline="0" dirty="0" smtClean="0">
                <a:ln>
                  <a:noFill/>
                </a:ln>
                <a:solidFill>
                  <a:schemeClr val="tx1"/>
                </a:solidFill>
                <a:effectLst/>
                <a:latin typeface="Arial" pitchFamily="34" charset="0"/>
                <a:cs typeface="Arial" pitchFamily="34" charset="0"/>
              </a:rPr>
              <a:t>California dairy economically sustains producers and processors through profits and growth.  We grow demand for milk including high value products. We use a coordinated approach to ensure significant, continued investment in processing and product. We are the leading global dairy exporter. </a:t>
            </a:r>
          </a:p>
        </p:txBody>
      </p:sp>
      <p:sp>
        <p:nvSpPr>
          <p:cNvPr id="20" name="Oval 68"/>
          <p:cNvSpPr>
            <a:spLocks noChangeArrowheads="1"/>
          </p:cNvSpPr>
          <p:nvPr>
            <p:custDataLst>
              <p:tags r:id="rId6"/>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2</a:t>
            </a:r>
            <a:endParaRPr lang="en-US" sz="2400" b="1" dirty="0">
              <a:solidFill>
                <a:srgbClr val="FFFFFF"/>
              </a:solidFill>
            </a:endParaRPr>
          </a:p>
        </p:txBody>
      </p:sp>
      <p:sp>
        <p:nvSpPr>
          <p:cNvPr id="22"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538154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2" name="AutoShape 96" hidden="1"/>
          <p:cNvGraphicFramePr>
            <a:graphicFrameLocks/>
          </p:cNvGraphicFramePr>
          <p:nvPr>
            <p:extLst>
              <p:ext uri="{D42A27DB-BD31-4B8C-83A1-F6EECF244321}">
                <p14:modId xmlns:p14="http://schemas.microsoft.com/office/powerpoint/2010/main" xmlns="" val="176400672"/>
              </p:ext>
            </p:extLst>
          </p:nvPr>
        </p:nvGraphicFramePr>
        <p:xfrm>
          <a:off x="0" y="0"/>
          <a:ext cx="158750" cy="158750"/>
        </p:xfrm>
        <a:graphic>
          <a:graphicData uri="http://schemas.openxmlformats.org/presentationml/2006/ole">
            <p:oleObj spid="_x0000_s580682" name="think-cell Slide" r:id="rId42" imgW="0" imgH="0" progId="">
              <p:embed/>
            </p:oleObj>
          </a:graphicData>
        </a:graphic>
      </p:graphicFrame>
      <p:grpSp>
        <p:nvGrpSpPr>
          <p:cNvPr id="40" name="Group 3"/>
          <p:cNvGrpSpPr>
            <a:grpSpLocks/>
          </p:cNvGrpSpPr>
          <p:nvPr>
            <p:custDataLst>
              <p:tags r:id="rId2"/>
            </p:custDataLst>
          </p:nvPr>
        </p:nvGrpSpPr>
        <p:grpSpPr bwMode="auto">
          <a:xfrm>
            <a:off x="300281" y="3612776"/>
            <a:ext cx="3974004" cy="1197677"/>
            <a:chOff x="1240" y="1968"/>
            <a:chExt cx="960" cy="960"/>
          </a:xfrm>
        </p:grpSpPr>
        <p:sp>
          <p:nvSpPr>
            <p:cNvPr id="41" name="Rectangle 40"/>
            <p:cNvSpPr>
              <a:spLocks noChangeArrowheads="1"/>
            </p:cNvSpPr>
            <p:nvPr>
              <p:custDataLst>
                <p:tags r:id="rId38"/>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42" name="Rectangle 41"/>
            <p:cNvSpPr>
              <a:spLocks noChangeArrowheads="1"/>
            </p:cNvSpPr>
            <p:nvPr>
              <p:custDataLst>
                <p:tags r:id="rId39"/>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0" name="Group 3"/>
          <p:cNvGrpSpPr>
            <a:grpSpLocks/>
          </p:cNvGrpSpPr>
          <p:nvPr>
            <p:custDataLst>
              <p:tags r:id="rId3"/>
            </p:custDataLst>
          </p:nvPr>
        </p:nvGrpSpPr>
        <p:grpSpPr bwMode="auto">
          <a:xfrm>
            <a:off x="303119" y="4970488"/>
            <a:ext cx="3974004" cy="1197677"/>
            <a:chOff x="1240" y="1968"/>
            <a:chExt cx="960" cy="960"/>
          </a:xfrm>
        </p:grpSpPr>
        <p:sp>
          <p:nvSpPr>
            <p:cNvPr id="21" name="Rectangle 20"/>
            <p:cNvSpPr>
              <a:spLocks noChangeArrowheads="1"/>
            </p:cNvSpPr>
            <p:nvPr>
              <p:custDataLst>
                <p:tags r:id="rId36"/>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2" name="Rectangle 21"/>
            <p:cNvSpPr>
              <a:spLocks noChangeArrowheads="1"/>
            </p:cNvSpPr>
            <p:nvPr>
              <p:custDataLst>
                <p:tags r:id="rId37"/>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5" name="Slide Number Placeholder 33"/>
          <p:cNvSpPr txBox="1">
            <a:spLocks noGrp="1"/>
          </p:cNvSpPr>
          <p:nvPr>
            <p:custDataLst>
              <p:tags r:id="rId4"/>
            </p:custDataLst>
          </p:nvPr>
        </p:nvSpPr>
        <p:spPr>
          <a:xfrm>
            <a:off x="8545513" y="6435725"/>
            <a:ext cx="209550" cy="152400"/>
          </a:xfrm>
          <a:prstGeom prst="rect">
            <a:avLst/>
          </a:prstGeom>
          <a:noFill/>
        </p:spPr>
        <p:txBody>
          <a:bodyPr wrap="none" lIns="0" tIns="0" rIns="0" bIns="0" anchor="ctr"/>
          <a:lstStyle/>
          <a:p>
            <a:pPr>
              <a:defRPr/>
            </a:pPr>
            <a:fld id="{60F8E8B3-ED2E-4428-9020-B369213F651E}" type="slidenum">
              <a:rPr lang="en-US" sz="1000">
                <a:solidFill>
                  <a:srgbClr val="000000"/>
                </a:solidFill>
                <a:latin typeface="Arial"/>
                <a:ea typeface="ＭＳ Ｐゴシック"/>
              </a:rPr>
              <a:pPr>
                <a:defRPr/>
              </a:pPr>
              <a:t>5</a:t>
            </a:fld>
            <a:endParaRPr lang="en-US" sz="1000" dirty="0">
              <a:solidFill>
                <a:srgbClr val="000000"/>
              </a:solidFill>
              <a:latin typeface="Arial"/>
              <a:ea typeface="ＭＳ Ｐゴシック"/>
            </a:endParaRPr>
          </a:p>
        </p:txBody>
      </p:sp>
      <p:sp>
        <p:nvSpPr>
          <p:cNvPr id="68" name="Title 1"/>
          <p:cNvSpPr>
            <a:spLocks noGrp="1"/>
          </p:cNvSpPr>
          <p:nvPr>
            <p:ph type="title"/>
            <p:custDataLst>
              <p:tags r:id="rId5"/>
            </p:custDataLst>
          </p:nvPr>
        </p:nvSpPr>
        <p:spPr>
          <a:xfrm>
            <a:off x="679033" y="332560"/>
            <a:ext cx="7860544" cy="292388"/>
          </a:xfrm>
        </p:spPr>
        <p:txBody>
          <a:bodyPr/>
          <a:lstStyle/>
          <a:p>
            <a:pPr eaLnBrk="1" hangingPunct="1"/>
            <a:r>
              <a:rPr lang="en-US" dirty="0" smtClean="0"/>
              <a:t>Strategic pillars to support the vision statement</a:t>
            </a:r>
          </a:p>
        </p:txBody>
      </p:sp>
      <p:sp>
        <p:nvSpPr>
          <p:cNvPr id="47" name="Oval 68"/>
          <p:cNvSpPr>
            <a:spLocks noChangeArrowheads="1"/>
          </p:cNvSpPr>
          <p:nvPr>
            <p:custDataLst>
              <p:tags r:id="rId6"/>
            </p:custDataLst>
          </p:nvPr>
        </p:nvSpPr>
        <p:spPr bwMode="auto">
          <a:xfrm>
            <a:off x="83593" y="250154"/>
            <a:ext cx="457200" cy="457200"/>
          </a:xfrm>
          <a:prstGeom prst="ellipse">
            <a:avLst/>
          </a:prstGeom>
          <a:gradFill flip="none" rotWithShape="1">
            <a:gsLst>
              <a:gs pos="0">
                <a:srgbClr val="008000"/>
              </a:gs>
              <a:gs pos="100000">
                <a:srgbClr val="003300"/>
              </a:gs>
            </a:gsLst>
            <a:path path="rect">
              <a:fillToRect r="100000" b="100000"/>
            </a:path>
            <a:tileRect l="-100000" t="-100000"/>
          </a:gradFill>
          <a:ln w="9525" algn="ctr">
            <a:noFill/>
            <a:round/>
            <a:headEnd/>
            <a:tailEnd/>
          </a:ln>
        </p:spPr>
        <p:txBody>
          <a:bodyPr anchor="ctr">
            <a:noAutofit/>
          </a:bodyPr>
          <a:lstStyle/>
          <a:p>
            <a:pPr algn="ctr"/>
            <a:r>
              <a:rPr lang="en-US" sz="2400" b="1" dirty="0" smtClean="0">
                <a:solidFill>
                  <a:srgbClr val="FFFFFF"/>
                </a:solidFill>
              </a:rPr>
              <a:t>3</a:t>
            </a:r>
            <a:endParaRPr lang="en-US" sz="2400" b="1" dirty="0">
              <a:solidFill>
                <a:srgbClr val="FFFFFF"/>
              </a:solidFill>
            </a:endParaRPr>
          </a:p>
        </p:txBody>
      </p:sp>
      <p:grpSp>
        <p:nvGrpSpPr>
          <p:cNvPr id="2" name="Group 3"/>
          <p:cNvGrpSpPr>
            <a:grpSpLocks/>
          </p:cNvGrpSpPr>
          <p:nvPr>
            <p:custDataLst>
              <p:tags r:id="rId7"/>
            </p:custDataLst>
          </p:nvPr>
        </p:nvGrpSpPr>
        <p:grpSpPr bwMode="auto">
          <a:xfrm>
            <a:off x="4631724" y="2944688"/>
            <a:ext cx="3974004" cy="1197677"/>
            <a:chOff x="1240" y="1968"/>
            <a:chExt cx="960" cy="960"/>
          </a:xfrm>
        </p:grpSpPr>
        <p:sp>
          <p:nvSpPr>
            <p:cNvPr id="5" name="Rectangle 4"/>
            <p:cNvSpPr>
              <a:spLocks noChangeArrowheads="1"/>
            </p:cNvSpPr>
            <p:nvPr>
              <p:custDataLst>
                <p:tags r:id="rId34"/>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6" name="Rectangle 5"/>
            <p:cNvSpPr>
              <a:spLocks noChangeArrowheads="1"/>
            </p:cNvSpPr>
            <p:nvPr>
              <p:custDataLst>
                <p:tags r:id="rId35"/>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3"/>
          <p:cNvSpPr txBox="1">
            <a:spLocks noChangeArrowheads="1"/>
          </p:cNvSpPr>
          <p:nvPr>
            <p:custDataLst>
              <p:tags r:id="rId8"/>
            </p:custDataLst>
          </p:nvPr>
        </p:nvSpPr>
        <p:spPr bwMode="auto">
          <a:xfrm>
            <a:off x="5289532" y="3091572"/>
            <a:ext cx="3302504"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a:latin typeface="Arial" pitchFamily="34" charset="0"/>
              </a:rPr>
              <a:t>Comprehensive domestic growth plan</a:t>
            </a:r>
          </a:p>
        </p:txBody>
      </p:sp>
      <p:sp>
        <p:nvSpPr>
          <p:cNvPr id="13" name="Oval 68"/>
          <p:cNvSpPr>
            <a:spLocks noChangeArrowheads="1"/>
          </p:cNvSpPr>
          <p:nvPr>
            <p:custDataLst>
              <p:tags r:id="rId9"/>
            </p:custDataLst>
          </p:nvPr>
        </p:nvSpPr>
        <p:spPr bwMode="auto">
          <a:xfrm>
            <a:off x="4677094" y="3179299"/>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F</a:t>
            </a:r>
            <a:endParaRPr lang="en-US" sz="2800" b="1" dirty="0">
              <a:solidFill>
                <a:schemeClr val="bg1"/>
              </a:solidFill>
            </a:endParaRPr>
          </a:p>
        </p:txBody>
      </p:sp>
      <p:grpSp>
        <p:nvGrpSpPr>
          <p:cNvPr id="15" name="Group 3"/>
          <p:cNvGrpSpPr>
            <a:grpSpLocks/>
          </p:cNvGrpSpPr>
          <p:nvPr>
            <p:custDataLst>
              <p:tags r:id="rId10"/>
            </p:custDataLst>
          </p:nvPr>
        </p:nvGrpSpPr>
        <p:grpSpPr bwMode="auto">
          <a:xfrm>
            <a:off x="4642357" y="1520890"/>
            <a:ext cx="3974004" cy="1197677"/>
            <a:chOff x="1240" y="1968"/>
            <a:chExt cx="960" cy="960"/>
          </a:xfrm>
        </p:grpSpPr>
        <p:sp>
          <p:nvSpPr>
            <p:cNvPr id="16" name="Rectangle 15"/>
            <p:cNvSpPr>
              <a:spLocks noChangeArrowheads="1"/>
            </p:cNvSpPr>
            <p:nvPr>
              <p:custDataLst>
                <p:tags r:id="rId32"/>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17" name="Rectangle 16"/>
            <p:cNvSpPr>
              <a:spLocks noChangeArrowheads="1"/>
            </p:cNvSpPr>
            <p:nvPr>
              <p:custDataLst>
                <p:tags r:id="rId33"/>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13"/>
          <p:cNvSpPr txBox="1">
            <a:spLocks noChangeArrowheads="1"/>
          </p:cNvSpPr>
          <p:nvPr>
            <p:custDataLst>
              <p:tags r:id="rId11"/>
            </p:custDataLst>
          </p:nvPr>
        </p:nvSpPr>
        <p:spPr bwMode="auto">
          <a:xfrm>
            <a:off x="999066" y="5176494"/>
            <a:ext cx="3323770"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smtClean="0">
                <a:latin typeface="Arial" pitchFamily="34" charset="0"/>
              </a:rPr>
              <a:t>Product differentiation </a:t>
            </a:r>
            <a:r>
              <a:rPr lang="en-US" sz="2600" i="1" dirty="0">
                <a:latin typeface="Arial" pitchFamily="34" charset="0"/>
              </a:rPr>
              <a:t>and innovation plan</a:t>
            </a:r>
          </a:p>
        </p:txBody>
      </p:sp>
      <p:sp>
        <p:nvSpPr>
          <p:cNvPr id="19" name="Oval 68"/>
          <p:cNvSpPr>
            <a:spLocks noChangeArrowheads="1"/>
          </p:cNvSpPr>
          <p:nvPr>
            <p:custDataLst>
              <p:tags r:id="rId12"/>
            </p:custDataLst>
          </p:nvPr>
        </p:nvSpPr>
        <p:spPr bwMode="auto">
          <a:xfrm>
            <a:off x="4674256" y="1792499"/>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E</a:t>
            </a:r>
            <a:endParaRPr lang="en-US" sz="2800" b="1" dirty="0">
              <a:solidFill>
                <a:schemeClr val="bg1"/>
              </a:solidFill>
            </a:endParaRPr>
          </a:p>
        </p:txBody>
      </p:sp>
      <p:sp>
        <p:nvSpPr>
          <p:cNvPr id="23" name="Rectangle 13"/>
          <p:cNvSpPr txBox="1">
            <a:spLocks noChangeArrowheads="1"/>
          </p:cNvSpPr>
          <p:nvPr>
            <p:custDataLst>
              <p:tags r:id="rId13"/>
            </p:custDataLst>
          </p:nvPr>
        </p:nvSpPr>
        <p:spPr bwMode="auto">
          <a:xfrm>
            <a:off x="915546" y="3761495"/>
            <a:ext cx="3156712"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a:latin typeface="Arial" pitchFamily="34" charset="0"/>
              </a:rPr>
              <a:t>Comprehensive export growth plan</a:t>
            </a:r>
          </a:p>
        </p:txBody>
      </p:sp>
      <p:sp>
        <p:nvSpPr>
          <p:cNvPr id="24" name="Oval 68"/>
          <p:cNvSpPr>
            <a:spLocks noChangeArrowheads="1"/>
          </p:cNvSpPr>
          <p:nvPr>
            <p:custDataLst>
              <p:tags r:id="rId14"/>
            </p:custDataLst>
          </p:nvPr>
        </p:nvSpPr>
        <p:spPr bwMode="auto">
          <a:xfrm>
            <a:off x="348489" y="5249918"/>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D</a:t>
            </a:r>
            <a:endParaRPr lang="en-US" sz="2800" b="1" dirty="0">
              <a:solidFill>
                <a:schemeClr val="bg1"/>
              </a:solidFill>
            </a:endParaRPr>
          </a:p>
        </p:txBody>
      </p:sp>
      <p:grpSp>
        <p:nvGrpSpPr>
          <p:cNvPr id="25" name="Group 3"/>
          <p:cNvGrpSpPr>
            <a:grpSpLocks/>
          </p:cNvGrpSpPr>
          <p:nvPr>
            <p:custDataLst>
              <p:tags r:id="rId15"/>
            </p:custDataLst>
          </p:nvPr>
        </p:nvGrpSpPr>
        <p:grpSpPr bwMode="auto">
          <a:xfrm>
            <a:off x="4610458" y="4329117"/>
            <a:ext cx="3974004" cy="1197677"/>
            <a:chOff x="1240" y="1968"/>
            <a:chExt cx="960" cy="960"/>
          </a:xfrm>
        </p:grpSpPr>
        <p:sp>
          <p:nvSpPr>
            <p:cNvPr id="26" name="Rectangle 25"/>
            <p:cNvSpPr>
              <a:spLocks noChangeArrowheads="1"/>
            </p:cNvSpPr>
            <p:nvPr>
              <p:custDataLst>
                <p:tags r:id="rId30"/>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27" name="Rectangle 26"/>
            <p:cNvSpPr>
              <a:spLocks noChangeArrowheads="1"/>
            </p:cNvSpPr>
            <p:nvPr>
              <p:custDataLst>
                <p:tags r:id="rId31"/>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8" name="Rectangle 13"/>
          <p:cNvSpPr txBox="1">
            <a:spLocks noChangeArrowheads="1"/>
          </p:cNvSpPr>
          <p:nvPr>
            <p:custDataLst>
              <p:tags r:id="rId16"/>
            </p:custDataLst>
          </p:nvPr>
        </p:nvSpPr>
        <p:spPr bwMode="auto">
          <a:xfrm>
            <a:off x="5247000" y="4358353"/>
            <a:ext cx="3316196"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1" indent="0" defTabSz="914400">
              <a:spcBef>
                <a:spcPct val="20000"/>
              </a:spcBef>
              <a:buSzPts val="3500"/>
              <a:buNone/>
            </a:pPr>
            <a:r>
              <a:rPr lang="en-US" sz="2600" i="1" dirty="0" smtClean="0">
                <a:latin typeface="Arial" pitchFamily="34" charset="0"/>
              </a:rPr>
              <a:t>Building the right business model for producers </a:t>
            </a:r>
            <a:endParaRPr lang="en-US" sz="2600" i="1" dirty="0">
              <a:latin typeface="Arial" pitchFamily="34" charset="0"/>
            </a:endParaRPr>
          </a:p>
        </p:txBody>
      </p:sp>
      <p:sp>
        <p:nvSpPr>
          <p:cNvPr id="29" name="Oval 68"/>
          <p:cNvSpPr>
            <a:spLocks noChangeArrowheads="1"/>
          </p:cNvSpPr>
          <p:nvPr>
            <p:custDataLst>
              <p:tags r:id="rId17"/>
            </p:custDataLst>
          </p:nvPr>
        </p:nvSpPr>
        <p:spPr bwMode="auto">
          <a:xfrm>
            <a:off x="4634562" y="4563043"/>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G</a:t>
            </a:r>
            <a:endParaRPr lang="en-US" sz="2800" b="1" dirty="0">
              <a:solidFill>
                <a:schemeClr val="bg1"/>
              </a:solidFill>
            </a:endParaRPr>
          </a:p>
        </p:txBody>
      </p:sp>
      <p:grpSp>
        <p:nvGrpSpPr>
          <p:cNvPr id="30" name="Group 3"/>
          <p:cNvGrpSpPr>
            <a:grpSpLocks/>
          </p:cNvGrpSpPr>
          <p:nvPr>
            <p:custDataLst>
              <p:tags r:id="rId18"/>
            </p:custDataLst>
          </p:nvPr>
        </p:nvGrpSpPr>
        <p:grpSpPr bwMode="auto">
          <a:xfrm>
            <a:off x="279015" y="843760"/>
            <a:ext cx="3974004" cy="1197677"/>
            <a:chOff x="1240" y="1968"/>
            <a:chExt cx="960" cy="960"/>
          </a:xfrm>
        </p:grpSpPr>
        <p:sp>
          <p:nvSpPr>
            <p:cNvPr id="31" name="Rectangle 30"/>
            <p:cNvSpPr>
              <a:spLocks noChangeArrowheads="1"/>
            </p:cNvSpPr>
            <p:nvPr>
              <p:custDataLst>
                <p:tags r:id="rId28"/>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32" name="Rectangle 31"/>
            <p:cNvSpPr>
              <a:spLocks noChangeArrowheads="1"/>
            </p:cNvSpPr>
            <p:nvPr>
              <p:custDataLst>
                <p:tags r:id="rId29"/>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3" name="Rectangle 13"/>
          <p:cNvSpPr txBox="1">
            <a:spLocks noChangeArrowheads="1"/>
          </p:cNvSpPr>
          <p:nvPr>
            <p:custDataLst>
              <p:tags r:id="rId19"/>
            </p:custDataLst>
          </p:nvPr>
        </p:nvSpPr>
        <p:spPr bwMode="auto">
          <a:xfrm>
            <a:off x="915557" y="958060"/>
            <a:ext cx="2614449"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defTabSz="914400">
              <a:spcBef>
                <a:spcPct val="20000"/>
              </a:spcBef>
              <a:buSzPts val="3500"/>
            </a:pPr>
            <a:r>
              <a:rPr lang="en-US" sz="2600" i="1" dirty="0" smtClean="0">
                <a:latin typeface="Arial" pitchFamily="34" charset="0"/>
              </a:rPr>
              <a:t>21</a:t>
            </a:r>
            <a:r>
              <a:rPr lang="en-US" sz="2600" i="1" baseline="30000" dirty="0" smtClean="0">
                <a:latin typeface="Arial" pitchFamily="34" charset="0"/>
              </a:rPr>
              <a:t>st</a:t>
            </a:r>
            <a:r>
              <a:rPr lang="en-US" sz="2600" i="1" dirty="0" smtClean="0">
                <a:latin typeface="Arial" pitchFamily="34" charset="0"/>
              </a:rPr>
              <a:t> century pricing system</a:t>
            </a:r>
          </a:p>
        </p:txBody>
      </p:sp>
      <p:sp>
        <p:nvSpPr>
          <p:cNvPr id="34" name="Oval 68"/>
          <p:cNvSpPr>
            <a:spLocks noChangeArrowheads="1"/>
          </p:cNvSpPr>
          <p:nvPr>
            <p:custDataLst>
              <p:tags r:id="rId20"/>
            </p:custDataLst>
          </p:nvPr>
        </p:nvSpPr>
        <p:spPr bwMode="auto">
          <a:xfrm>
            <a:off x="303119" y="1045787"/>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A</a:t>
            </a:r>
            <a:endParaRPr lang="en-US" sz="2800" b="1" dirty="0">
              <a:solidFill>
                <a:schemeClr val="bg1"/>
              </a:solidFill>
            </a:endParaRPr>
          </a:p>
        </p:txBody>
      </p:sp>
      <p:grpSp>
        <p:nvGrpSpPr>
          <p:cNvPr id="35" name="Group 3"/>
          <p:cNvGrpSpPr>
            <a:grpSpLocks/>
          </p:cNvGrpSpPr>
          <p:nvPr>
            <p:custDataLst>
              <p:tags r:id="rId21"/>
            </p:custDataLst>
          </p:nvPr>
        </p:nvGrpSpPr>
        <p:grpSpPr bwMode="auto">
          <a:xfrm>
            <a:off x="300281" y="2228268"/>
            <a:ext cx="3974004" cy="1197677"/>
            <a:chOff x="1240" y="1968"/>
            <a:chExt cx="960" cy="960"/>
          </a:xfrm>
        </p:grpSpPr>
        <p:sp>
          <p:nvSpPr>
            <p:cNvPr id="36" name="Rectangle 35"/>
            <p:cNvSpPr>
              <a:spLocks noChangeArrowheads="1"/>
            </p:cNvSpPr>
            <p:nvPr>
              <p:custDataLst>
                <p:tags r:id="rId26"/>
              </p:custDataLst>
            </p:nvPr>
          </p:nvSpPr>
          <p:spPr bwMode="auto">
            <a:xfrm>
              <a:off x="1240" y="1968"/>
              <a:ext cx="960" cy="96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a:p>
          </p:txBody>
        </p:sp>
        <p:sp>
          <p:nvSpPr>
            <p:cNvPr id="37" name="Rectangle 36"/>
            <p:cNvSpPr>
              <a:spLocks noChangeArrowheads="1"/>
            </p:cNvSpPr>
            <p:nvPr>
              <p:custDataLst>
                <p:tags r:id="rId27"/>
              </p:custDataLst>
            </p:nvPr>
          </p:nvSpPr>
          <p:spPr bwMode="auto">
            <a:xfrm>
              <a:off x="1240" y="1968"/>
              <a:ext cx="960" cy="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3500" tIns="63500" rIns="635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8" name="Rectangle 13"/>
          <p:cNvSpPr txBox="1">
            <a:spLocks noChangeArrowheads="1"/>
          </p:cNvSpPr>
          <p:nvPr>
            <p:custDataLst>
              <p:tags r:id="rId22"/>
            </p:custDataLst>
          </p:nvPr>
        </p:nvSpPr>
        <p:spPr bwMode="auto">
          <a:xfrm>
            <a:off x="5222896" y="1673987"/>
            <a:ext cx="3337462"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0" indent="0" defTabSz="914400">
              <a:spcBef>
                <a:spcPct val="20000"/>
              </a:spcBef>
              <a:buSzPts val="3500"/>
            </a:pPr>
            <a:r>
              <a:rPr lang="en-US" sz="2600" i="1" dirty="0">
                <a:latin typeface="Arial" pitchFamily="34" charset="0"/>
              </a:rPr>
              <a:t>Coordinated industry regulatory strategy</a:t>
            </a:r>
          </a:p>
        </p:txBody>
      </p:sp>
      <p:sp>
        <p:nvSpPr>
          <p:cNvPr id="39" name="Oval 68"/>
          <p:cNvSpPr>
            <a:spLocks noChangeArrowheads="1"/>
          </p:cNvSpPr>
          <p:nvPr>
            <p:custDataLst>
              <p:tags r:id="rId23"/>
            </p:custDataLst>
          </p:nvPr>
        </p:nvSpPr>
        <p:spPr bwMode="auto">
          <a:xfrm>
            <a:off x="324385" y="2513072"/>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B</a:t>
            </a:r>
            <a:endParaRPr lang="en-US" sz="2800" b="1" dirty="0">
              <a:solidFill>
                <a:schemeClr val="bg1"/>
              </a:solidFill>
            </a:endParaRPr>
          </a:p>
        </p:txBody>
      </p:sp>
      <p:sp>
        <p:nvSpPr>
          <p:cNvPr id="43" name="Rectangle 13"/>
          <p:cNvSpPr txBox="1">
            <a:spLocks noChangeArrowheads="1"/>
          </p:cNvSpPr>
          <p:nvPr>
            <p:custDataLst>
              <p:tags r:id="rId24"/>
            </p:custDataLst>
          </p:nvPr>
        </p:nvSpPr>
        <p:spPr bwMode="auto">
          <a:xfrm>
            <a:off x="936823" y="2245698"/>
            <a:ext cx="3316196" cy="785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lvl="0" indent="0" defTabSz="914400">
              <a:spcBef>
                <a:spcPct val="20000"/>
              </a:spcBef>
              <a:buSzPts val="3500"/>
            </a:pPr>
            <a:r>
              <a:rPr lang="en-US" sz="2600" i="1" dirty="0">
                <a:latin typeface="Arial" pitchFamily="34" charset="0"/>
              </a:rPr>
              <a:t>Growing the right processing capacity for CA</a:t>
            </a:r>
          </a:p>
        </p:txBody>
      </p:sp>
      <p:sp>
        <p:nvSpPr>
          <p:cNvPr id="44" name="Oval 68"/>
          <p:cNvSpPr>
            <a:spLocks noChangeArrowheads="1"/>
          </p:cNvSpPr>
          <p:nvPr>
            <p:custDataLst>
              <p:tags r:id="rId25"/>
            </p:custDataLst>
          </p:nvPr>
        </p:nvSpPr>
        <p:spPr bwMode="auto">
          <a:xfrm>
            <a:off x="324385" y="3810240"/>
            <a:ext cx="548640" cy="548640"/>
          </a:xfrm>
          <a:prstGeom prst="ellipse">
            <a:avLst/>
          </a:prstGeom>
          <a:solidFill>
            <a:schemeClr val="tx2">
              <a:lumMod val="75000"/>
              <a:lumOff val="25000"/>
            </a:schemeClr>
          </a:solidFill>
          <a:ln w="9525">
            <a:noFill/>
            <a:round/>
            <a:headEnd/>
            <a:tailEnd/>
          </a:ln>
        </p:spPr>
        <p:txBody>
          <a:bodyPr wrap="none" anchor="ctr">
            <a:noAutofit/>
          </a:bodyPr>
          <a:lstStyle/>
          <a:p>
            <a:pPr algn="ctr"/>
            <a:r>
              <a:rPr lang="en-US" sz="2800" b="1" dirty="0" smtClean="0">
                <a:solidFill>
                  <a:schemeClr val="bg1"/>
                </a:solidFill>
              </a:rPr>
              <a:t>C</a:t>
            </a:r>
            <a:endParaRPr lang="en-US" sz="2800" b="1" dirty="0">
              <a:solidFill>
                <a:schemeClr val="bg1"/>
              </a:solidFill>
            </a:endParaRPr>
          </a:p>
        </p:txBody>
      </p:sp>
      <p:sp>
        <p:nvSpPr>
          <p:cNvPr id="45" name="WordArt 74"/>
          <p:cNvSpPr>
            <a:spLocks noChangeArrowheads="1" noChangeShapeType="1" noTextEdit="1"/>
          </p:cNvSpPr>
          <p:nvPr/>
        </p:nvSpPr>
        <p:spPr bwMode="gray">
          <a:xfrm>
            <a:off x="8048847" y="209957"/>
            <a:ext cx="580175" cy="633803"/>
          </a:xfrm>
          <a:prstGeom prst="rect">
            <a:avLst/>
          </a:prstGeom>
        </p:spPr>
        <p:txBody>
          <a:bodyPr wrap="none" fromWordArt="1">
            <a:prstTxWarp prst="textPlain">
              <a:avLst>
                <a:gd name="adj" fmla="val 50000"/>
              </a:avLst>
            </a:prstTxWarp>
          </a:bodyPr>
          <a:lstStyle/>
          <a:p>
            <a:pPr algn="ctr"/>
            <a:r>
              <a:rPr lang="en-US" sz="1400" kern="10" dirty="0">
                <a:ln w="9525">
                  <a:solidFill>
                    <a:srgbClr val="33CC33"/>
                  </a:solidFill>
                  <a:round/>
                  <a:headEnd/>
                  <a:tailEnd/>
                </a:ln>
                <a:solidFill>
                  <a:srgbClr val="33CC33"/>
                </a:solidFill>
                <a:latin typeface="Wingdings"/>
              </a:rPr>
              <a:t></a:t>
            </a:r>
          </a:p>
        </p:txBody>
      </p:sp>
    </p:spTree>
    <p:extLst>
      <p:ext uri="{BB962C8B-B14F-4D97-AF65-F5344CB8AC3E}">
        <p14:creationId xmlns:p14="http://schemas.microsoft.com/office/powerpoint/2010/main" xmlns="" val="41516154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extLst>
              <p:ext uri="{D42A27DB-BD31-4B8C-83A1-F6EECF244321}">
                <p14:modId xmlns:p14="http://schemas.microsoft.com/office/powerpoint/2010/main" xmlns="" val="3318025834"/>
              </p:ext>
            </p:extLst>
          </p:nvPr>
        </p:nvGraphicFramePr>
        <p:xfrm>
          <a:off x="0" y="0"/>
          <a:ext cx="158750" cy="158750"/>
        </p:xfrm>
        <a:graphic>
          <a:graphicData uri="http://schemas.openxmlformats.org/presentationml/2006/ole">
            <p:oleObj spid="_x0000_s592954" name="think-cell Slide" r:id="rId32" imgW="360" imgH="360" progId="">
              <p:embed/>
            </p:oleObj>
          </a:graphicData>
        </a:graphic>
      </p:graphicFrame>
      <p:sp>
        <p:nvSpPr>
          <p:cNvPr id="14" name="Rectangle 13"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00" dirty="0" err="1" smtClean="0">
              <a:solidFill>
                <a:schemeClr val="tx1"/>
              </a:solidFill>
              <a:latin typeface="Arial"/>
              <a:ea typeface="ＭＳ Ｐゴシック"/>
              <a:sym typeface="Arial"/>
            </a:endParaRPr>
          </a:p>
        </p:txBody>
      </p:sp>
      <p:sp>
        <p:nvSpPr>
          <p:cNvPr id="2" name="Title 1"/>
          <p:cNvSpPr>
            <a:spLocks noGrp="1"/>
          </p:cNvSpPr>
          <p:nvPr>
            <p:ph type="title"/>
            <p:custDataLst>
              <p:tags r:id="rId3"/>
            </p:custDataLst>
          </p:nvPr>
        </p:nvSpPr>
        <p:spPr>
          <a:xfrm>
            <a:off x="119063" y="230188"/>
            <a:ext cx="8618537" cy="292388"/>
          </a:xfrm>
        </p:spPr>
        <p:txBody>
          <a:bodyPr/>
          <a:lstStyle/>
          <a:p>
            <a:r>
              <a:rPr lang="en-US" dirty="0" smtClean="0"/>
              <a:t>The journey from here</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2D09A1F7-C143-43DF-BDC4-BCD73F13B69E}" type="slidenum">
              <a:rPr lang="en-US" smtClean="0"/>
              <a:pPr>
                <a:defRPr/>
              </a:pPr>
              <a:t>6</a:t>
            </a:fld>
            <a:endParaRPr lang="en-US" dirty="0"/>
          </a:p>
        </p:txBody>
      </p:sp>
      <p:sp>
        <p:nvSpPr>
          <p:cNvPr id="4" name="McK 5. Source"/>
          <p:cNvSpPr>
            <a:spLocks noChangeArrowheads="1"/>
          </p:cNvSpPr>
          <p:nvPr>
            <p:custDataLst>
              <p:tags r:id="rId5"/>
            </p:custDataLst>
          </p:nvPr>
        </p:nvSpPr>
        <p:spPr bwMode="auto">
          <a:xfrm>
            <a:off x="119063" y="6435725"/>
            <a:ext cx="6862762" cy="152400"/>
          </a:xfrm>
          <a:prstGeom prst="rect">
            <a:avLst/>
          </a:prstGeom>
          <a:noFill/>
          <a:ln>
            <a:noFill/>
          </a:ln>
          <a:effectLst/>
          <a:extLst/>
        </p:spPr>
        <p:txBody>
          <a:bodyPr lIns="0" tIns="0" rIns="0" bIns="0" anchor="ctr">
            <a:spAutoFit/>
          </a:bodyPr>
          <a:lstStyle/>
          <a:p>
            <a:pPr marL="609600" indent="-609600" defTabSz="895350">
              <a:tabLst>
                <a:tab pos="612775" algn="l"/>
              </a:tabLst>
            </a:pPr>
            <a:r>
              <a:rPr lang="en-US" sz="1000">
                <a:solidFill>
                  <a:srgbClr val="000000"/>
                </a:solidFill>
                <a:latin typeface="Arial"/>
                <a:ea typeface="ＭＳ Ｐゴシック"/>
              </a:rPr>
              <a:t>SOURCE: California Dairy Future Task Force Survey Feb. 2013, N=22</a:t>
            </a:r>
          </a:p>
        </p:txBody>
      </p:sp>
      <p:sp>
        <p:nvSpPr>
          <p:cNvPr id="5" name="Rectangle 286"/>
          <p:cNvSpPr txBox="1">
            <a:spLocks noChangeArrowheads="1"/>
          </p:cNvSpPr>
          <p:nvPr>
            <p:custDataLst>
              <p:tags r:id="rId6"/>
            </p:custDataLst>
          </p:nvPr>
        </p:nvSpPr>
        <p:spPr bwMode="auto">
          <a:xfrm>
            <a:off x="639763" y="827088"/>
            <a:ext cx="3706918" cy="3197905"/>
          </a:xfrm>
          <a:prstGeom prst="rect">
            <a:avLst/>
          </a:prstGeom>
          <a:solidFill>
            <a:schemeClr val="bg1"/>
          </a:solidFill>
          <a:ln>
            <a:solidFill>
              <a:schemeClr val="accent6"/>
            </a:solidFill>
          </a:ln>
          <a:effectLst/>
          <a:extLst/>
        </p:spPr>
        <p:txBody>
          <a:bodyPr lIns="73152" tIns="73152" rIns="73152" bIns="73152"/>
          <a:lstStyle>
            <a:defPPr>
              <a:defRPr lang="en-US"/>
            </a:defPPr>
            <a:lvl1pPr marL="0" indent="0" defTabSz="895350" eaLnBrk="1" hangingPunct="1">
              <a:buClr>
                <a:schemeClr val="tx2"/>
              </a:buClr>
              <a:defRPr>
                <a:latin typeface="+mn-lt"/>
                <a:cs typeface="+mn-cs"/>
              </a:defRPr>
            </a:lvl1pPr>
            <a:lvl2pPr marL="193675" lvl="1" indent="-192088" defTabSz="895350" eaLnBrk="1" hangingPunct="1">
              <a:buClr>
                <a:schemeClr val="tx2"/>
              </a:buClr>
              <a:buSzPct val="125000"/>
              <a:buFont typeface="Arial" charset="0"/>
              <a:buChar char="▪"/>
              <a:defRPr>
                <a:latin typeface="+mn-lt"/>
                <a:cs typeface="+mn-cs"/>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endParaRPr lang="en-US" dirty="0"/>
          </a:p>
        </p:txBody>
      </p:sp>
      <p:sp>
        <p:nvSpPr>
          <p:cNvPr id="7" name="Rectangle 286"/>
          <p:cNvSpPr txBox="1">
            <a:spLocks noChangeArrowheads="1"/>
          </p:cNvSpPr>
          <p:nvPr>
            <p:custDataLst>
              <p:tags r:id="rId7"/>
            </p:custDataLst>
          </p:nvPr>
        </p:nvSpPr>
        <p:spPr bwMode="auto">
          <a:xfrm>
            <a:off x="639763" y="827088"/>
            <a:ext cx="3706922" cy="649882"/>
          </a:xfrm>
          <a:prstGeom prst="rect">
            <a:avLst/>
          </a:prstGeom>
          <a:solidFill>
            <a:schemeClr val="accent1"/>
          </a:solidFill>
          <a:ln>
            <a:solidFill>
              <a:schemeClr val="accent6"/>
            </a:solidFill>
          </a:ln>
          <a:effectLst/>
          <a:extLst/>
        </p:spPr>
        <p:txBody>
          <a:bodyPr lIns="73152" tIns="73152" rIns="73152" bIns="73152"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endParaRPr lang="en-US" dirty="0"/>
          </a:p>
        </p:txBody>
      </p:sp>
      <p:sp>
        <p:nvSpPr>
          <p:cNvPr id="12" name="Rectangle 2"/>
          <p:cNvSpPr txBox="1"/>
          <p:nvPr>
            <p:custDataLst>
              <p:tags r:id="rId8"/>
            </p:custDataLst>
          </p:nvPr>
        </p:nvSpPr>
        <p:spPr>
          <a:xfrm>
            <a:off x="739775" y="952500"/>
            <a:ext cx="3515838" cy="430887"/>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b="1" dirty="0" smtClean="0"/>
              <a:t>We are worried the industry is on the wrong track…</a:t>
            </a:r>
            <a:endParaRPr lang="en-US" b="1" dirty="0"/>
          </a:p>
        </p:txBody>
      </p:sp>
      <p:graphicFrame>
        <p:nvGraphicFramePr>
          <p:cNvPr id="13" name="Object 12"/>
          <p:cNvGraphicFramePr>
            <a:graphicFrameLocks/>
          </p:cNvGraphicFramePr>
          <p:nvPr>
            <p:extLst>
              <p:ext uri="{D42A27DB-BD31-4B8C-83A1-F6EECF244321}">
                <p14:modId xmlns:p14="http://schemas.microsoft.com/office/powerpoint/2010/main" xmlns="" val="739833014"/>
              </p:ext>
            </p:extLst>
          </p:nvPr>
        </p:nvGraphicFramePr>
        <p:xfrm>
          <a:off x="1403350" y="1741488"/>
          <a:ext cx="1895424" cy="1895543"/>
        </p:xfrm>
        <a:graphic>
          <a:graphicData uri="http://schemas.openxmlformats.org/presentationml/2006/ole">
            <p:oleObj spid="_x0000_s592955" name="Chart" r:id="rId33" imgW="1895424" imgH="1895543" progId="MSGraph.Chart.8">
              <p:embed followColorScheme="full"/>
            </p:oleObj>
          </a:graphicData>
        </a:graphic>
      </p:graphicFrame>
      <p:sp>
        <p:nvSpPr>
          <p:cNvPr id="19" name="Rectangle 18"/>
          <p:cNvSpPr>
            <a:spLocks noGrp="1" noChangeArrowheads="1"/>
          </p:cNvSpPr>
          <p:nvPr>
            <p:custDataLst>
              <p:tags r:id="rId9"/>
            </p:custDataLst>
          </p:nvPr>
        </p:nvSpPr>
        <p:spPr bwMode="gray">
          <a:xfrm>
            <a:off x="2657475" y="2301875"/>
            <a:ext cx="4572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lgn="ctr"/>
            <a:fld id="{57A95B44-C4FA-490F-9FEF-877F27B77568}" type="datetime'''3''''''''''''''''''''''''6''''''%'''">
              <a:rPr lang="en-US" b="1">
                <a:solidFill>
                  <a:schemeClr val="bg1"/>
                </a:solidFill>
              </a:rPr>
              <a:pPr marL="0" indent="0" algn="ctr"/>
              <a:t>36%</a:t>
            </a:fld>
            <a:endParaRPr lang="en-US" b="1" dirty="0" smtClean="0">
              <a:solidFill>
                <a:schemeClr val="bg1"/>
              </a:solidFill>
              <a:latin typeface="Arial"/>
              <a:ea typeface="ＭＳ Ｐゴシック"/>
              <a:sym typeface="Arial"/>
            </a:endParaRPr>
          </a:p>
        </p:txBody>
      </p:sp>
      <p:sp>
        <p:nvSpPr>
          <p:cNvPr id="15" name="Rectangle 14"/>
          <p:cNvSpPr>
            <a:spLocks noGrp="1" noChangeArrowheads="1"/>
          </p:cNvSpPr>
          <p:nvPr>
            <p:custDataLst>
              <p:tags r:id="rId10"/>
            </p:custDataLst>
          </p:nvPr>
        </p:nvSpPr>
        <p:spPr bwMode="auto">
          <a:xfrm>
            <a:off x="2955925" y="1801813"/>
            <a:ext cx="97155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AAD89192-BDAF-47CD-992F-9E31245535BC}" type="datetime'''''R''i''''''g''''''''''h''t'' ''''''t''''''ra''''''''c''k'''">
              <a:rPr lang="en-US"/>
              <a:pPr marL="0" indent="0"/>
              <a:t>Right track</a:t>
            </a:fld>
            <a:endParaRPr lang="en-US" dirty="0" smtClean="0">
              <a:latin typeface="Arial"/>
              <a:ea typeface="ＭＳ Ｐゴシック"/>
              <a:sym typeface="Arial"/>
            </a:endParaRPr>
          </a:p>
        </p:txBody>
      </p:sp>
      <p:sp>
        <p:nvSpPr>
          <p:cNvPr id="20" name="Rectangle 19"/>
          <p:cNvSpPr>
            <a:spLocks noGrp="1" noChangeArrowheads="1"/>
          </p:cNvSpPr>
          <p:nvPr>
            <p:custDataLst>
              <p:tags r:id="rId11"/>
            </p:custDataLst>
          </p:nvPr>
        </p:nvSpPr>
        <p:spPr bwMode="gray">
          <a:xfrm>
            <a:off x="1577975" y="2822575"/>
            <a:ext cx="4572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lgn="ctr"/>
            <a:fld id="{E49C94DE-3358-4599-9D66-38BA19BBF92F}" type="datetime'''''''''''''''6''''''''''''''''''''''''''''''''''4%'''''''">
              <a:rPr lang="en-US" b="1">
                <a:solidFill>
                  <a:schemeClr val="bg1"/>
                </a:solidFill>
              </a:rPr>
              <a:pPr marL="0" indent="0" algn="ctr"/>
              <a:t>64%</a:t>
            </a:fld>
            <a:endParaRPr lang="en-US" b="1" smtClean="0">
              <a:solidFill>
                <a:schemeClr val="bg1"/>
              </a:solidFill>
              <a:latin typeface="Arial"/>
              <a:ea typeface="ＭＳ Ｐゴシック"/>
              <a:sym typeface="Arial"/>
            </a:endParaRPr>
          </a:p>
        </p:txBody>
      </p:sp>
      <p:sp>
        <p:nvSpPr>
          <p:cNvPr id="16" name="Rectangle 15"/>
          <p:cNvSpPr>
            <a:spLocks noGrp="1" noChangeArrowheads="1"/>
          </p:cNvSpPr>
          <p:nvPr>
            <p:custDataLst>
              <p:tags r:id="rId12"/>
            </p:custDataLst>
          </p:nvPr>
        </p:nvSpPr>
        <p:spPr bwMode="auto">
          <a:xfrm>
            <a:off x="998538" y="3521075"/>
            <a:ext cx="1096963"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A0BA414F-5BE2-42B2-BB22-93174E9F7E19}" type="datetime'''W''''ro''''n''''g'''''' ''''''''''t''''''''''''r''''ac''''k'">
              <a:rPr lang="en-US"/>
              <a:pPr marL="0" indent="0"/>
              <a:t>Wrong track</a:t>
            </a:fld>
            <a:endParaRPr lang="en-US" dirty="0" smtClean="0">
              <a:latin typeface="Arial"/>
              <a:ea typeface="ＭＳ Ｐゴシック"/>
              <a:sym typeface="Arial"/>
            </a:endParaRPr>
          </a:p>
        </p:txBody>
      </p:sp>
      <p:sp>
        <p:nvSpPr>
          <p:cNvPr id="21" name="Rectangle 286"/>
          <p:cNvSpPr txBox="1">
            <a:spLocks noChangeArrowheads="1"/>
          </p:cNvSpPr>
          <p:nvPr>
            <p:custDataLst>
              <p:tags r:id="rId13"/>
            </p:custDataLst>
          </p:nvPr>
        </p:nvSpPr>
        <p:spPr bwMode="auto">
          <a:xfrm>
            <a:off x="4630738" y="827088"/>
            <a:ext cx="3706918" cy="3197905"/>
          </a:xfrm>
          <a:prstGeom prst="rect">
            <a:avLst/>
          </a:prstGeom>
          <a:solidFill>
            <a:schemeClr val="bg1"/>
          </a:solidFill>
          <a:ln>
            <a:solidFill>
              <a:schemeClr val="accent6"/>
            </a:solidFill>
          </a:ln>
          <a:effectLst/>
          <a:extLst/>
        </p:spPr>
        <p:txBody>
          <a:bodyPr lIns="73152" tIns="73152" rIns="73152" bIns="73152"/>
          <a:lstStyle>
            <a:defPPr>
              <a:defRPr lang="en-US"/>
            </a:defPPr>
            <a:lvl1pPr marL="0" indent="0" defTabSz="895350" eaLnBrk="1" hangingPunct="1">
              <a:buClr>
                <a:schemeClr val="tx2"/>
              </a:buClr>
              <a:defRPr>
                <a:latin typeface="+mn-lt"/>
                <a:cs typeface="+mn-cs"/>
              </a:defRPr>
            </a:lvl1pPr>
            <a:lvl2pPr marL="193675" lvl="1" indent="-192088" defTabSz="895350" eaLnBrk="1" hangingPunct="1">
              <a:buClr>
                <a:schemeClr val="tx2"/>
              </a:buClr>
              <a:buSzPct val="125000"/>
              <a:buFont typeface="Arial" charset="0"/>
              <a:buChar char="▪"/>
              <a:defRPr>
                <a:latin typeface="+mn-lt"/>
                <a:cs typeface="+mn-cs"/>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endParaRPr lang="en-US" dirty="0"/>
          </a:p>
        </p:txBody>
      </p:sp>
      <p:sp>
        <p:nvSpPr>
          <p:cNvPr id="22" name="Rectangle 286"/>
          <p:cNvSpPr txBox="1">
            <a:spLocks noChangeArrowheads="1"/>
          </p:cNvSpPr>
          <p:nvPr>
            <p:custDataLst>
              <p:tags r:id="rId14"/>
            </p:custDataLst>
          </p:nvPr>
        </p:nvSpPr>
        <p:spPr bwMode="auto">
          <a:xfrm>
            <a:off x="4630738" y="827088"/>
            <a:ext cx="3706922" cy="649882"/>
          </a:xfrm>
          <a:prstGeom prst="rect">
            <a:avLst/>
          </a:prstGeom>
          <a:solidFill>
            <a:schemeClr val="accent1"/>
          </a:solidFill>
          <a:ln>
            <a:solidFill>
              <a:schemeClr val="accent6"/>
            </a:solidFill>
          </a:ln>
          <a:effectLst/>
          <a:extLst/>
        </p:spPr>
        <p:txBody>
          <a:bodyPr lIns="73152" tIns="73152" rIns="73152" bIns="73152"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endParaRPr lang="en-US" dirty="0"/>
          </a:p>
        </p:txBody>
      </p:sp>
      <p:sp>
        <p:nvSpPr>
          <p:cNvPr id="23" name="Rectangle 2"/>
          <p:cNvSpPr txBox="1"/>
          <p:nvPr>
            <p:custDataLst>
              <p:tags r:id="rId15"/>
            </p:custDataLst>
          </p:nvPr>
        </p:nvSpPr>
        <p:spPr>
          <a:xfrm>
            <a:off x="4730750" y="952500"/>
            <a:ext cx="3515838" cy="430887"/>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b="1" dirty="0" smtClean="0"/>
              <a:t>…are becoming less optimistic as time goes on…</a:t>
            </a:r>
            <a:endParaRPr lang="en-US" b="1" dirty="0"/>
          </a:p>
        </p:txBody>
      </p:sp>
      <p:graphicFrame>
        <p:nvGraphicFramePr>
          <p:cNvPr id="24" name="Object 23"/>
          <p:cNvGraphicFramePr>
            <a:graphicFrameLocks/>
          </p:cNvGraphicFramePr>
          <p:nvPr>
            <p:extLst>
              <p:ext uri="{D42A27DB-BD31-4B8C-83A1-F6EECF244321}">
                <p14:modId xmlns:p14="http://schemas.microsoft.com/office/powerpoint/2010/main" xmlns="" val="3902264077"/>
              </p:ext>
            </p:extLst>
          </p:nvPr>
        </p:nvGraphicFramePr>
        <p:xfrm>
          <a:off x="5394325" y="1741488"/>
          <a:ext cx="1895424" cy="1895543"/>
        </p:xfrm>
        <a:graphic>
          <a:graphicData uri="http://schemas.openxmlformats.org/presentationml/2006/ole">
            <p:oleObj spid="_x0000_s592956" name="Chart" r:id="rId34" imgW="1895424" imgH="1895543" progId="MSGraph.Chart.8">
              <p:embed followColorScheme="full"/>
            </p:oleObj>
          </a:graphicData>
        </a:graphic>
      </p:graphicFrame>
      <p:sp>
        <p:nvSpPr>
          <p:cNvPr id="28" name="Rectangle 27"/>
          <p:cNvSpPr>
            <a:spLocks noGrp="1" noChangeArrowheads="1"/>
          </p:cNvSpPr>
          <p:nvPr>
            <p:custDataLst>
              <p:tags r:id="rId16"/>
            </p:custDataLst>
          </p:nvPr>
        </p:nvSpPr>
        <p:spPr bwMode="auto">
          <a:xfrm>
            <a:off x="7162800" y="2095500"/>
            <a:ext cx="530225"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r>
              <a:rPr lang="en-US" dirty="0" smtClean="0">
                <a:latin typeface="Arial"/>
                <a:ea typeface="ＭＳ Ｐゴシック"/>
                <a:sym typeface="Arial"/>
              </a:rPr>
              <a:t>Same</a:t>
            </a:r>
          </a:p>
        </p:txBody>
      </p:sp>
      <p:sp>
        <p:nvSpPr>
          <p:cNvPr id="27" name="Rectangle 26"/>
          <p:cNvSpPr>
            <a:spLocks noGrp="1" noChangeArrowheads="1"/>
          </p:cNvSpPr>
          <p:nvPr>
            <p:custDataLst>
              <p:tags r:id="rId17"/>
            </p:custDataLst>
          </p:nvPr>
        </p:nvSpPr>
        <p:spPr bwMode="auto">
          <a:xfrm>
            <a:off x="6731000" y="2562225"/>
            <a:ext cx="4572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lgn="ctr"/>
            <a:fld id="{811ECC48-EFC0-4FF1-90BE-51D2BCC18223}" type="datetime'''''''''''''''4''''''''''''''''''''''''''''''''''0''%'">
              <a:rPr lang="en-US"/>
              <a:pPr marL="0" indent="0" algn="ctr"/>
              <a:t>40%</a:t>
            </a:fld>
            <a:endParaRPr lang="en-US" smtClean="0">
              <a:latin typeface="Arial"/>
              <a:ea typeface="ＭＳ Ｐゴシック"/>
              <a:sym typeface="Arial"/>
            </a:endParaRPr>
          </a:p>
        </p:txBody>
      </p:sp>
      <p:sp>
        <p:nvSpPr>
          <p:cNvPr id="26" name="Rectangle 25"/>
          <p:cNvSpPr>
            <a:spLocks noGrp="1" noChangeArrowheads="1"/>
          </p:cNvSpPr>
          <p:nvPr>
            <p:custDataLst>
              <p:tags r:id="rId18"/>
            </p:custDataLst>
          </p:nvPr>
        </p:nvSpPr>
        <p:spPr bwMode="auto">
          <a:xfrm>
            <a:off x="4737100" y="1574800"/>
            <a:ext cx="147955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C5C03BE3-7793-4116-9BCF-2D44C40140A6}" type="datetime'''Mor''e'''' ''o''p''''''t''''''''imi''''st''i''n''c'''''">
              <a:rPr lang="en-US"/>
              <a:pPr marL="0" indent="0"/>
              <a:t>More optimistinc</a:t>
            </a:fld>
            <a:endParaRPr lang="en-US" dirty="0" smtClean="0">
              <a:latin typeface="Arial"/>
              <a:ea typeface="ＭＳ Ｐゴシック"/>
              <a:sym typeface="Arial"/>
            </a:endParaRPr>
          </a:p>
        </p:txBody>
      </p:sp>
      <p:sp>
        <p:nvSpPr>
          <p:cNvPr id="25" name="Rectangle 24"/>
          <p:cNvSpPr>
            <a:spLocks noGrp="1" noChangeArrowheads="1"/>
          </p:cNvSpPr>
          <p:nvPr>
            <p:custDataLst>
              <p:tags r:id="rId19"/>
            </p:custDataLst>
          </p:nvPr>
        </p:nvSpPr>
        <p:spPr bwMode="gray">
          <a:xfrm>
            <a:off x="6038850" y="1895475"/>
            <a:ext cx="4572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lgn="ctr"/>
            <a:fld id="{04A710C8-06AC-4A8D-BFA6-40C524133A5D}" type="datetime'''''''1''''''3''''''''''''''''''''''''''''%'''''''''''''''''''">
              <a:rPr lang="en-US" b="1">
                <a:solidFill>
                  <a:schemeClr val="bg1"/>
                </a:solidFill>
              </a:rPr>
              <a:pPr marL="0" indent="0" algn="ctr"/>
              <a:t>13%</a:t>
            </a:fld>
            <a:endParaRPr lang="en-US" b="1" dirty="0" smtClean="0">
              <a:solidFill>
                <a:schemeClr val="bg1"/>
              </a:solidFill>
              <a:latin typeface="Arial"/>
              <a:ea typeface="ＭＳ Ｐゴシック"/>
              <a:sym typeface="Arial"/>
            </a:endParaRPr>
          </a:p>
        </p:txBody>
      </p:sp>
      <p:sp>
        <p:nvSpPr>
          <p:cNvPr id="30" name="Rectangle 29"/>
          <p:cNvSpPr>
            <a:spLocks noGrp="1" noChangeArrowheads="1"/>
          </p:cNvSpPr>
          <p:nvPr>
            <p:custDataLst>
              <p:tags r:id="rId20"/>
            </p:custDataLst>
          </p:nvPr>
        </p:nvSpPr>
        <p:spPr bwMode="gray">
          <a:xfrm>
            <a:off x="5561013" y="2806700"/>
            <a:ext cx="4572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lgn="ctr"/>
            <a:fld id="{44F959F6-5FE6-433B-B813-632D958E619E}" type="datetime'''''4''''''''''''''''7''''%'''''''''''">
              <a:rPr lang="en-US" b="1">
                <a:solidFill>
                  <a:schemeClr val="bg1"/>
                </a:solidFill>
              </a:rPr>
              <a:pPr marL="0" indent="0" algn="ctr"/>
              <a:t>47%</a:t>
            </a:fld>
            <a:endParaRPr lang="en-US" b="1" smtClean="0">
              <a:solidFill>
                <a:schemeClr val="bg1"/>
              </a:solidFill>
              <a:latin typeface="Arial"/>
              <a:ea typeface="ＭＳ Ｐゴシック"/>
              <a:sym typeface="Arial"/>
            </a:endParaRPr>
          </a:p>
        </p:txBody>
      </p:sp>
      <p:sp>
        <p:nvSpPr>
          <p:cNvPr id="29" name="Rectangle 28"/>
          <p:cNvSpPr>
            <a:spLocks noGrp="1" noChangeArrowheads="1"/>
          </p:cNvSpPr>
          <p:nvPr>
            <p:custDataLst>
              <p:tags r:id="rId21"/>
            </p:custDataLst>
          </p:nvPr>
        </p:nvSpPr>
        <p:spPr bwMode="auto">
          <a:xfrm>
            <a:off x="4868863" y="3546475"/>
            <a:ext cx="1331913"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CAE47796-1B8E-4168-B0B2-58A03585A3B5}" type="datetime'''''L''''''''e''''''s''''''''s'''' ''''''''o''''p''''timistic'">
              <a:rPr lang="en-US"/>
              <a:pPr marL="0" indent="0"/>
              <a:t>Less optimistic</a:t>
            </a:fld>
            <a:endParaRPr lang="en-US" dirty="0" smtClean="0">
              <a:latin typeface="Arial"/>
              <a:ea typeface="ＭＳ Ｐゴシック"/>
              <a:sym typeface="Arial"/>
            </a:endParaRPr>
          </a:p>
        </p:txBody>
      </p:sp>
      <p:sp>
        <p:nvSpPr>
          <p:cNvPr id="31" name="Rectangle 286"/>
          <p:cNvSpPr txBox="1">
            <a:spLocks noChangeArrowheads="1"/>
          </p:cNvSpPr>
          <p:nvPr>
            <p:custDataLst>
              <p:tags r:id="rId22"/>
            </p:custDataLst>
          </p:nvPr>
        </p:nvSpPr>
        <p:spPr bwMode="auto">
          <a:xfrm>
            <a:off x="639762" y="4271963"/>
            <a:ext cx="7697894" cy="1818141"/>
          </a:xfrm>
          <a:prstGeom prst="rect">
            <a:avLst/>
          </a:prstGeom>
          <a:solidFill>
            <a:schemeClr val="bg1"/>
          </a:solidFill>
          <a:ln>
            <a:solidFill>
              <a:schemeClr val="accent6"/>
            </a:solidFill>
          </a:ln>
          <a:effectLst/>
          <a:extLst/>
        </p:spPr>
        <p:txBody>
          <a:bodyPr lIns="73152" tIns="73152" rIns="73152" bIns="73152"/>
          <a:lstStyle>
            <a:defPPr>
              <a:defRPr lang="en-US"/>
            </a:defPPr>
            <a:lvl1pPr marL="0" indent="0" defTabSz="895350" eaLnBrk="1" hangingPunct="1">
              <a:buClr>
                <a:schemeClr val="tx2"/>
              </a:buClr>
              <a:defRPr>
                <a:latin typeface="+mn-lt"/>
                <a:cs typeface="+mn-cs"/>
              </a:defRPr>
            </a:lvl1pPr>
            <a:lvl2pPr marL="193675" lvl="1" indent="-192088" defTabSz="895350" eaLnBrk="1" hangingPunct="1">
              <a:buClr>
                <a:schemeClr val="tx2"/>
              </a:buClr>
              <a:buSzPct val="125000"/>
              <a:buFont typeface="Arial" charset="0"/>
              <a:buChar char="▪"/>
              <a:defRPr>
                <a:latin typeface="+mn-lt"/>
                <a:cs typeface="+mn-cs"/>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endParaRPr lang="en-US" dirty="0"/>
          </a:p>
        </p:txBody>
      </p:sp>
      <p:sp>
        <p:nvSpPr>
          <p:cNvPr id="32" name="Rectangle 286"/>
          <p:cNvSpPr txBox="1">
            <a:spLocks noChangeArrowheads="1"/>
          </p:cNvSpPr>
          <p:nvPr>
            <p:custDataLst>
              <p:tags r:id="rId23"/>
            </p:custDataLst>
          </p:nvPr>
        </p:nvSpPr>
        <p:spPr bwMode="auto">
          <a:xfrm>
            <a:off x="639762" y="4271963"/>
            <a:ext cx="7697903" cy="479197"/>
          </a:xfrm>
          <a:prstGeom prst="rect">
            <a:avLst/>
          </a:prstGeom>
          <a:solidFill>
            <a:schemeClr val="accent1"/>
          </a:solidFill>
          <a:ln>
            <a:solidFill>
              <a:schemeClr val="accent6"/>
            </a:solidFill>
          </a:ln>
          <a:effectLst/>
          <a:extLst/>
        </p:spPr>
        <p:txBody>
          <a:bodyPr lIns="73152" tIns="73152" rIns="73152" bIns="73152" anchor="ctr"/>
          <a:lstStyle>
            <a:defPPr>
              <a:defRPr lang="en-US"/>
            </a:defPPr>
            <a:lvl1pPr marL="0" indent="0" defTabSz="895350" eaLnBrk="1" hangingPunct="1">
              <a:buClr>
                <a:schemeClr val="tx2"/>
              </a:buClr>
              <a:defRPr b="1">
                <a:latin typeface="+mn-lt"/>
                <a:cs typeface="+mn-cs"/>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endParaRPr lang="en-US" dirty="0"/>
          </a:p>
        </p:txBody>
      </p:sp>
      <p:sp>
        <p:nvSpPr>
          <p:cNvPr id="33" name="Rectangle 2"/>
          <p:cNvSpPr txBox="1"/>
          <p:nvPr>
            <p:custDataLst>
              <p:tags r:id="rId24"/>
            </p:custDataLst>
          </p:nvPr>
        </p:nvSpPr>
        <p:spPr>
          <a:xfrm>
            <a:off x="739774" y="4397375"/>
            <a:ext cx="7301092" cy="21544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6125"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r>
              <a:rPr lang="en-US" b="1" dirty="0" smtClean="0"/>
              <a:t>…and believe this task force can take the industry forward with the right approach</a:t>
            </a:r>
            <a:endParaRPr lang="en-US" b="1" dirty="0"/>
          </a:p>
        </p:txBody>
      </p:sp>
      <p:sp>
        <p:nvSpPr>
          <p:cNvPr id="34" name="Rectangle 34"/>
          <p:cNvSpPr txBox="1"/>
          <p:nvPr>
            <p:custDataLst>
              <p:tags r:id="rId25"/>
            </p:custDataLst>
          </p:nvPr>
        </p:nvSpPr>
        <p:spPr>
          <a:xfrm>
            <a:off x="804863" y="4940255"/>
            <a:ext cx="3585458"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1200" dirty="0"/>
              <a:t>“We need to consider all options from </a:t>
            </a:r>
            <a:r>
              <a:rPr lang="en-US" sz="1200" dirty="0" err="1"/>
              <a:t>regs</a:t>
            </a:r>
            <a:r>
              <a:rPr lang="en-US" sz="1200" dirty="0"/>
              <a:t>, pricing, markets and not just look to tweak what we </a:t>
            </a:r>
            <a:r>
              <a:rPr lang="en-US" sz="1200" dirty="0" smtClean="0"/>
              <a:t>have”</a:t>
            </a:r>
            <a:endParaRPr lang="en-US" sz="1200" dirty="0"/>
          </a:p>
        </p:txBody>
      </p:sp>
      <p:sp>
        <p:nvSpPr>
          <p:cNvPr id="36" name="Rectangle 34"/>
          <p:cNvSpPr txBox="1"/>
          <p:nvPr>
            <p:custDataLst>
              <p:tags r:id="rId26"/>
            </p:custDataLst>
          </p:nvPr>
        </p:nvSpPr>
        <p:spPr>
          <a:xfrm>
            <a:off x="1558298" y="5686377"/>
            <a:ext cx="3585458"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1100" dirty="0">
                <a:solidFill>
                  <a:schemeClr val="tx2"/>
                </a:solidFill>
              </a:rPr>
              <a:t>“Put forward the </a:t>
            </a:r>
            <a:r>
              <a:rPr lang="en-US" sz="1100" dirty="0" smtClean="0">
                <a:solidFill>
                  <a:schemeClr val="tx2"/>
                </a:solidFill>
              </a:rPr>
              <a:t>recommendations </a:t>
            </a:r>
            <a:r>
              <a:rPr lang="en-US" sz="1100" dirty="0">
                <a:solidFill>
                  <a:schemeClr val="tx2"/>
                </a:solidFill>
              </a:rPr>
              <a:t>that keep all plants and producers together for the benefit of the industry”</a:t>
            </a:r>
          </a:p>
        </p:txBody>
      </p:sp>
      <p:sp>
        <p:nvSpPr>
          <p:cNvPr id="37" name="Rectangle 34"/>
          <p:cNvSpPr txBox="1"/>
          <p:nvPr>
            <p:custDataLst>
              <p:tags r:id="rId27"/>
            </p:custDataLst>
          </p:nvPr>
        </p:nvSpPr>
        <p:spPr>
          <a:xfrm>
            <a:off x="6654949" y="4834335"/>
            <a:ext cx="1545926"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b="1" dirty="0" smtClean="0"/>
              <a:t>“Open minds”</a:t>
            </a:r>
            <a:endParaRPr lang="en-US" b="1" dirty="0"/>
          </a:p>
        </p:txBody>
      </p:sp>
      <p:sp>
        <p:nvSpPr>
          <p:cNvPr id="38" name="Rectangle 34"/>
          <p:cNvSpPr txBox="1"/>
          <p:nvPr>
            <p:custDataLst>
              <p:tags r:id="rId28"/>
            </p:custDataLst>
          </p:nvPr>
        </p:nvSpPr>
        <p:spPr>
          <a:xfrm>
            <a:off x="5737004" y="5594044"/>
            <a:ext cx="248964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1400" b="1" dirty="0">
                <a:solidFill>
                  <a:schemeClr val="accent3">
                    <a:lumMod val="50000"/>
                  </a:schemeClr>
                </a:solidFill>
              </a:rPr>
              <a:t>“Reduce the polarization of the entitlement thinking”</a:t>
            </a:r>
          </a:p>
        </p:txBody>
      </p:sp>
      <p:sp>
        <p:nvSpPr>
          <p:cNvPr id="39" name="Rectangle 34"/>
          <p:cNvSpPr txBox="1"/>
          <p:nvPr>
            <p:custDataLst>
              <p:tags r:id="rId29"/>
            </p:custDataLst>
          </p:nvPr>
        </p:nvSpPr>
        <p:spPr>
          <a:xfrm>
            <a:off x="1093345" y="5392677"/>
            <a:ext cx="5968761"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1400" dirty="0">
                <a:solidFill>
                  <a:schemeClr val="accent6">
                    <a:lumMod val="75000"/>
                  </a:schemeClr>
                </a:solidFill>
              </a:rPr>
              <a:t>“More </a:t>
            </a:r>
            <a:r>
              <a:rPr lang="en-US" sz="1400" b="1" dirty="0">
                <a:solidFill>
                  <a:schemeClr val="accent6">
                    <a:lumMod val="75000"/>
                  </a:schemeClr>
                </a:solidFill>
              </a:rPr>
              <a:t>education</a:t>
            </a:r>
            <a:r>
              <a:rPr lang="en-US" sz="1400" dirty="0">
                <a:solidFill>
                  <a:schemeClr val="accent6">
                    <a:lumMod val="75000"/>
                  </a:schemeClr>
                </a:solidFill>
              </a:rPr>
              <a:t> and focus on building understanding of these issue”</a:t>
            </a:r>
          </a:p>
        </p:txBody>
      </p:sp>
      <p:sp>
        <p:nvSpPr>
          <p:cNvPr id="40" name="Rectangle 34"/>
          <p:cNvSpPr txBox="1"/>
          <p:nvPr>
            <p:custDataLst>
              <p:tags r:id="rId30"/>
            </p:custDataLst>
          </p:nvPr>
        </p:nvSpPr>
        <p:spPr>
          <a:xfrm>
            <a:off x="5128562" y="4878700"/>
            <a:ext cx="1545926"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marL="0" indent="0"/>
            <a:r>
              <a:rPr lang="en-US" sz="1400" b="1" dirty="0">
                <a:solidFill>
                  <a:schemeClr val="accent5">
                    <a:lumMod val="75000"/>
                  </a:schemeClr>
                </a:solidFill>
              </a:rPr>
              <a:t>“</a:t>
            </a:r>
            <a:r>
              <a:rPr lang="en-US" sz="1400" dirty="0">
                <a:solidFill>
                  <a:schemeClr val="accent5">
                    <a:lumMod val="75000"/>
                  </a:schemeClr>
                </a:solidFill>
              </a:rPr>
              <a:t>Have </a:t>
            </a:r>
            <a:r>
              <a:rPr lang="en-US" sz="1400" dirty="0" smtClean="0">
                <a:solidFill>
                  <a:schemeClr val="accent5">
                    <a:lumMod val="75000"/>
                  </a:schemeClr>
                </a:solidFill>
              </a:rPr>
              <a:t>a</a:t>
            </a:r>
          </a:p>
          <a:p>
            <a:pPr marL="0" indent="0"/>
            <a:r>
              <a:rPr lang="en-US" sz="1400" b="1" dirty="0" smtClean="0">
                <a:solidFill>
                  <a:schemeClr val="accent5">
                    <a:lumMod val="75000"/>
                  </a:schemeClr>
                </a:solidFill>
              </a:rPr>
              <a:t> </a:t>
            </a:r>
            <a:r>
              <a:rPr lang="en-US" sz="1400" b="1" dirty="0">
                <a:solidFill>
                  <a:schemeClr val="accent5">
                    <a:lumMod val="75000"/>
                  </a:schemeClr>
                </a:solidFill>
              </a:rPr>
              <a:t>reality check”</a:t>
            </a:r>
          </a:p>
        </p:txBody>
      </p:sp>
    </p:spTree>
    <p:extLst>
      <p:ext uri="{BB962C8B-B14F-4D97-AF65-F5344CB8AC3E}">
        <p14:creationId xmlns:p14="http://schemas.microsoft.com/office/powerpoint/2010/main" xmlns="" val="307577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extLst>
              <p:ext uri="{D42A27DB-BD31-4B8C-83A1-F6EECF244321}">
                <p14:modId xmlns:p14="http://schemas.microsoft.com/office/powerpoint/2010/main" xmlns="" val="621748944"/>
              </p:ext>
            </p:extLst>
          </p:nvPr>
        </p:nvGraphicFramePr>
        <p:xfrm>
          <a:off x="0" y="0"/>
          <a:ext cx="158750" cy="158750"/>
        </p:xfrm>
        <a:graphic>
          <a:graphicData uri="http://schemas.openxmlformats.org/presentationml/2006/ole">
            <p:oleObj spid="_x0000_s593948" name="think-cell Slide" r:id="rId38" imgW="360" imgH="360" progId="">
              <p:embed/>
            </p:oleObj>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00" b="1" dirty="0" err="1" smtClean="0">
              <a:solidFill>
                <a:schemeClr val="tx1"/>
              </a:solidFill>
              <a:latin typeface="Arial"/>
              <a:ea typeface="ＭＳ Ｐゴシック"/>
              <a:sym typeface="Arial"/>
            </a:endParaRPr>
          </a:p>
        </p:txBody>
      </p:sp>
      <p:sp>
        <p:nvSpPr>
          <p:cNvPr id="2" name="Title 1"/>
          <p:cNvSpPr>
            <a:spLocks noGrp="1"/>
          </p:cNvSpPr>
          <p:nvPr>
            <p:ph type="title"/>
            <p:custDataLst>
              <p:tags r:id="rId3"/>
            </p:custDataLst>
          </p:nvPr>
        </p:nvSpPr>
        <p:spPr>
          <a:xfrm>
            <a:off x="119063" y="230188"/>
            <a:ext cx="8618537" cy="584775"/>
          </a:xfrm>
        </p:spPr>
        <p:txBody>
          <a:bodyPr/>
          <a:lstStyle/>
          <a:p>
            <a:r>
              <a:rPr lang="en-US" dirty="0" smtClean="0"/>
              <a:t>The Task Force sees its most important roles as making recommendations, generating ideas and communicating to the industry</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2D09A1F7-C143-43DF-BDC4-BCD73F13B69E}" type="slidenum">
              <a:rPr lang="en-US" smtClean="0"/>
              <a:pPr>
                <a:defRPr/>
              </a:pPr>
              <a:t>7</a:t>
            </a:fld>
            <a:endParaRPr lang="en-US" dirty="0"/>
          </a:p>
        </p:txBody>
      </p:sp>
      <p:graphicFrame>
        <p:nvGraphicFramePr>
          <p:cNvPr id="33" name="Object 32"/>
          <p:cNvGraphicFramePr>
            <a:graphicFrameLocks/>
          </p:cNvGraphicFramePr>
          <p:nvPr>
            <p:extLst>
              <p:ext uri="{D42A27DB-BD31-4B8C-83A1-F6EECF244321}">
                <p14:modId xmlns:p14="http://schemas.microsoft.com/office/powerpoint/2010/main" xmlns="" val="2195754070"/>
              </p:ext>
            </p:extLst>
          </p:nvPr>
        </p:nvGraphicFramePr>
        <p:xfrm>
          <a:off x="4868863" y="1620838"/>
          <a:ext cx="3124335" cy="4124257"/>
        </p:xfrm>
        <a:graphic>
          <a:graphicData uri="http://schemas.openxmlformats.org/presentationml/2006/ole">
            <p:oleObj spid="_x0000_s593949" name="Chart" r:id="rId39" imgW="3124335" imgH="4124257" progId="MSGraph.Chart.8">
              <p:embed followColorScheme="full"/>
            </p:oleObj>
          </a:graphicData>
        </a:graphic>
      </p:graphicFrame>
      <p:sp useBgFill="1">
        <p:nvSpPr>
          <p:cNvPr id="127" name="Freeform 126"/>
          <p:cNvSpPr/>
          <p:nvPr>
            <p:custDataLst>
              <p:tags r:id="rId5"/>
            </p:custDataLst>
          </p:nvPr>
        </p:nvSpPr>
        <p:spPr bwMode="auto">
          <a:xfrm>
            <a:off x="5064125" y="175577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useBgFill="1">
        <p:nvSpPr>
          <p:cNvPr id="130" name="Freeform 129"/>
          <p:cNvSpPr/>
          <p:nvPr>
            <p:custDataLst>
              <p:tags r:id="rId6"/>
            </p:custDataLst>
          </p:nvPr>
        </p:nvSpPr>
        <p:spPr bwMode="auto">
          <a:xfrm>
            <a:off x="5064125" y="240982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useBgFill="1">
        <p:nvSpPr>
          <p:cNvPr id="133" name="Freeform 132"/>
          <p:cNvSpPr/>
          <p:nvPr>
            <p:custDataLst>
              <p:tags r:id="rId7"/>
            </p:custDataLst>
          </p:nvPr>
        </p:nvSpPr>
        <p:spPr bwMode="auto">
          <a:xfrm>
            <a:off x="5064125" y="306387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useBgFill="1">
        <p:nvSpPr>
          <p:cNvPr id="136" name="Freeform 135"/>
          <p:cNvSpPr/>
          <p:nvPr>
            <p:custDataLst>
              <p:tags r:id="rId8"/>
            </p:custDataLst>
          </p:nvPr>
        </p:nvSpPr>
        <p:spPr bwMode="auto">
          <a:xfrm>
            <a:off x="5064125" y="371792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useBgFill="1">
        <p:nvSpPr>
          <p:cNvPr id="139" name="Freeform 138"/>
          <p:cNvSpPr/>
          <p:nvPr>
            <p:custDataLst>
              <p:tags r:id="rId9"/>
            </p:custDataLst>
          </p:nvPr>
        </p:nvSpPr>
        <p:spPr bwMode="auto">
          <a:xfrm>
            <a:off x="5064125" y="437197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useBgFill="1">
        <p:nvSpPr>
          <p:cNvPr id="142" name="Freeform 141"/>
          <p:cNvSpPr/>
          <p:nvPr>
            <p:custDataLst>
              <p:tags r:id="rId10"/>
            </p:custDataLst>
          </p:nvPr>
        </p:nvSpPr>
        <p:spPr bwMode="auto">
          <a:xfrm>
            <a:off x="5064125" y="5026025"/>
            <a:ext cx="214314" cy="587376"/>
          </a:xfrm>
          <a:custGeom>
            <a:avLst/>
            <a:gdLst/>
            <a:ahLst/>
            <a:cxnLst/>
            <a:rect l="0" t="0" r="0" b="0"/>
            <a:pathLst>
              <a:path w="214314" h="587376">
                <a:moveTo>
                  <a:pt x="214313" y="0"/>
                </a:moveTo>
                <a:lnTo>
                  <a:pt x="57150" y="587375"/>
                </a:lnTo>
                <a:lnTo>
                  <a:pt x="0" y="587375"/>
                </a:lnTo>
                <a:lnTo>
                  <a:pt x="157163" y="0"/>
                </a:lnTo>
                <a:close/>
              </a:path>
            </a:pathLst>
          </a:custGeom>
          <a:ln w="9525" cap="flat" cmpd="sng" algn="ctr">
            <a:noFill/>
            <a:prstDash val="solid"/>
          </a:ln>
          <a:effectLst/>
          <a:extLst>
            <a:ext uri="{91240B29-F687-4F45-9708-019B960494DF}">
              <a14:hiddenLine xmlns:a14="http://schemas.microsoft.com/office/drawing/2010/main" xmlns=""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1" name="Freeform 130"/>
          <p:cNvSpPr/>
          <p:nvPr>
            <p:custDataLst>
              <p:tags r:id="rId11"/>
            </p:custDataLst>
          </p:nvPr>
        </p:nvSpPr>
        <p:spPr bwMode="auto">
          <a:xfrm>
            <a:off x="5064125" y="30638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custDataLst>
              <p:tags r:id="rId12"/>
            </p:custDataLst>
          </p:nvPr>
        </p:nvSpPr>
        <p:spPr bwMode="auto">
          <a:xfrm>
            <a:off x="5064125" y="24098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custDataLst>
              <p:tags r:id="rId13"/>
            </p:custDataLst>
          </p:nvPr>
        </p:nvSpPr>
        <p:spPr bwMode="auto">
          <a:xfrm>
            <a:off x="5064125" y="17557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custDataLst>
              <p:tags r:id="rId14"/>
            </p:custDataLst>
          </p:nvPr>
        </p:nvSpPr>
        <p:spPr bwMode="auto">
          <a:xfrm>
            <a:off x="5121275" y="17557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custDataLst>
              <p:tags r:id="rId15"/>
            </p:custDataLst>
          </p:nvPr>
        </p:nvSpPr>
        <p:spPr bwMode="auto">
          <a:xfrm>
            <a:off x="5121275" y="24098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custDataLst>
              <p:tags r:id="rId16"/>
            </p:custDataLst>
          </p:nvPr>
        </p:nvSpPr>
        <p:spPr bwMode="auto">
          <a:xfrm>
            <a:off x="5121275" y="30638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custDataLst>
              <p:tags r:id="rId17"/>
            </p:custDataLst>
          </p:nvPr>
        </p:nvSpPr>
        <p:spPr bwMode="auto">
          <a:xfrm>
            <a:off x="5064125" y="37179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custDataLst>
              <p:tags r:id="rId18"/>
            </p:custDataLst>
          </p:nvPr>
        </p:nvSpPr>
        <p:spPr bwMode="auto">
          <a:xfrm>
            <a:off x="5121275" y="37179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custDataLst>
              <p:tags r:id="rId19"/>
            </p:custDataLst>
          </p:nvPr>
        </p:nvSpPr>
        <p:spPr bwMode="auto">
          <a:xfrm>
            <a:off x="5064125" y="43719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custDataLst>
              <p:tags r:id="rId20"/>
            </p:custDataLst>
          </p:nvPr>
        </p:nvSpPr>
        <p:spPr bwMode="auto">
          <a:xfrm>
            <a:off x="5121275" y="437197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custDataLst>
              <p:tags r:id="rId21"/>
            </p:custDataLst>
          </p:nvPr>
        </p:nvSpPr>
        <p:spPr bwMode="auto">
          <a:xfrm>
            <a:off x="5064125" y="50260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custDataLst>
              <p:tags r:id="rId22"/>
            </p:custDataLst>
          </p:nvPr>
        </p:nvSpPr>
        <p:spPr bwMode="auto">
          <a:xfrm>
            <a:off x="5121275" y="5026025"/>
            <a:ext cx="157164" cy="587376"/>
          </a:xfrm>
          <a:custGeom>
            <a:avLst/>
            <a:gdLst/>
            <a:ahLst/>
            <a:cxnLst/>
            <a:rect l="0" t="0" r="0" b="0"/>
            <a:pathLst>
              <a:path w="157164" h="587376">
                <a:moveTo>
                  <a:pt x="157163" y="0"/>
                </a:moveTo>
                <a:lnTo>
                  <a:pt x="0" y="587375"/>
                </a:lnTo>
              </a:path>
            </a:pathLst>
          </a:custGeom>
          <a:ln w="952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Rectangle 145"/>
          <p:cNvSpPr>
            <a:spLocks noGrp="1" noChangeArrowheads="1"/>
          </p:cNvSpPr>
          <p:nvPr>
            <p:custDataLst>
              <p:tags r:id="rId23"/>
            </p:custDataLst>
          </p:nvPr>
        </p:nvSpPr>
        <p:spPr bwMode="auto">
          <a:xfrm>
            <a:off x="6142038" y="3879850"/>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70C1B2A4-08D6-4403-8FC4-8AC6FD131F48}" type="datetime'''''''''''''''''''''3''''.''1''''''''4'''''''''''''">
              <a:rPr lang="en-US"/>
              <a:pPr marL="0" indent="0"/>
              <a:t>3.14</a:t>
            </a:fld>
            <a:endParaRPr lang="en-US" smtClean="0">
              <a:latin typeface="Arial"/>
              <a:ea typeface="ＭＳ Ｐゴシック"/>
              <a:sym typeface="Arial"/>
            </a:endParaRPr>
          </a:p>
        </p:txBody>
      </p:sp>
      <p:sp>
        <p:nvSpPr>
          <p:cNvPr id="148" name="Rectangle 147"/>
          <p:cNvSpPr>
            <a:spLocks noGrp="1" noChangeArrowheads="1"/>
          </p:cNvSpPr>
          <p:nvPr>
            <p:custDataLst>
              <p:tags r:id="rId24"/>
            </p:custDataLst>
          </p:nvPr>
        </p:nvSpPr>
        <p:spPr bwMode="auto">
          <a:xfrm>
            <a:off x="5322888" y="5184775"/>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251FB1FB-5305-4C6A-B27C-9520A4C7B33F}" type="datetime'''''''''''''''''''2''''''''''''''''''.''''9''''1'''''">
              <a:rPr lang="en-US"/>
              <a:pPr marL="0" indent="0"/>
              <a:t>2.91</a:t>
            </a:fld>
            <a:endParaRPr lang="en-US" smtClean="0">
              <a:latin typeface="Arial"/>
              <a:ea typeface="ＭＳ Ｐゴシック"/>
              <a:sym typeface="Arial"/>
            </a:endParaRPr>
          </a:p>
        </p:txBody>
      </p:sp>
      <p:sp>
        <p:nvSpPr>
          <p:cNvPr id="145" name="Rectangle 144"/>
          <p:cNvSpPr>
            <a:spLocks noGrp="1" noChangeArrowheads="1"/>
          </p:cNvSpPr>
          <p:nvPr>
            <p:custDataLst>
              <p:tags r:id="rId25"/>
            </p:custDataLst>
          </p:nvPr>
        </p:nvSpPr>
        <p:spPr bwMode="auto">
          <a:xfrm>
            <a:off x="6456363" y="3222625"/>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3B254FCE-B85F-497B-B38E-32B60BEBD961}" type="datetime'''''''''''''3''''.''''''''''''''''2''''''''''''''''''3'''''">
              <a:rPr lang="en-US"/>
              <a:pPr marL="0" indent="0"/>
              <a:t>3.23</a:t>
            </a:fld>
            <a:endParaRPr lang="en-US" smtClean="0">
              <a:latin typeface="Arial"/>
              <a:ea typeface="ＭＳ Ｐゴシック"/>
              <a:sym typeface="Arial"/>
            </a:endParaRPr>
          </a:p>
        </p:txBody>
      </p:sp>
      <p:sp>
        <p:nvSpPr>
          <p:cNvPr id="143" name="Rectangle 142"/>
          <p:cNvSpPr>
            <a:spLocks noGrp="1" noChangeArrowheads="1"/>
          </p:cNvSpPr>
          <p:nvPr>
            <p:custDataLst>
              <p:tags r:id="rId26"/>
            </p:custDataLst>
          </p:nvPr>
        </p:nvSpPr>
        <p:spPr bwMode="auto">
          <a:xfrm>
            <a:off x="7913688" y="1917700"/>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2B54329A-B77B-4DDC-9D18-697DADA71B6C}" type="datetime'''''''''3.''''''''6''''''''''''''''4'''''''''">
              <a:rPr lang="en-US"/>
              <a:pPr marL="0" indent="0"/>
              <a:t>3.64</a:t>
            </a:fld>
            <a:endParaRPr lang="en-US" smtClean="0">
              <a:latin typeface="Arial"/>
              <a:ea typeface="ＭＳ Ｐゴシック"/>
              <a:sym typeface="Arial"/>
            </a:endParaRPr>
          </a:p>
        </p:txBody>
      </p:sp>
      <p:sp>
        <p:nvSpPr>
          <p:cNvPr id="144" name="Rectangle 143"/>
          <p:cNvSpPr>
            <a:spLocks noGrp="1" noChangeArrowheads="1"/>
          </p:cNvSpPr>
          <p:nvPr>
            <p:custDataLst>
              <p:tags r:id="rId27"/>
            </p:custDataLst>
          </p:nvPr>
        </p:nvSpPr>
        <p:spPr bwMode="auto">
          <a:xfrm>
            <a:off x="6780213" y="2570163"/>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0348BCA3-9E43-4DB2-94E0-4454C755990C}" type="datetime'''''''''''''''''3''''''''''''.''''''''''''3''''''2'''">
              <a:rPr lang="en-US"/>
              <a:pPr marL="0" indent="0"/>
              <a:t>3.32</a:t>
            </a:fld>
            <a:endParaRPr lang="en-US" smtClean="0">
              <a:latin typeface="Arial"/>
              <a:ea typeface="ＭＳ Ｐゴシック"/>
              <a:sym typeface="Arial"/>
            </a:endParaRPr>
          </a:p>
        </p:txBody>
      </p:sp>
      <p:sp>
        <p:nvSpPr>
          <p:cNvPr id="46" name="Rectangle 45"/>
          <p:cNvSpPr>
            <a:spLocks noGrp="1" noChangeArrowheads="1"/>
          </p:cNvSpPr>
          <p:nvPr>
            <p:custDataLst>
              <p:tags r:id="rId28"/>
            </p:custDataLst>
          </p:nvPr>
        </p:nvSpPr>
        <p:spPr bwMode="auto">
          <a:xfrm>
            <a:off x="577850" y="5184775"/>
            <a:ext cx="334645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9634B782-3B94-43D7-A7BC-9B8CD1F2CED3}" type="datetime'Ga''''''t''h''er''''i''ng feedback fro''m'' the ind''ustr''y'">
              <a:rPr lang="en-US"/>
              <a:pPr marL="0" indent="0"/>
              <a:t>Gathering feedback from the industry</a:t>
            </a:fld>
            <a:endParaRPr lang="en-US" smtClean="0">
              <a:latin typeface="Arial"/>
              <a:ea typeface="ＭＳ Ｐゴシック"/>
              <a:sym typeface="Arial"/>
            </a:endParaRPr>
          </a:p>
        </p:txBody>
      </p:sp>
      <p:sp>
        <p:nvSpPr>
          <p:cNvPr id="106" name="Rectangle 105"/>
          <p:cNvSpPr>
            <a:spLocks noGrp="1" noChangeArrowheads="1"/>
          </p:cNvSpPr>
          <p:nvPr>
            <p:custDataLst>
              <p:tags r:id="rId29"/>
            </p:custDataLst>
          </p:nvPr>
        </p:nvSpPr>
        <p:spPr bwMode="auto">
          <a:xfrm>
            <a:off x="577850" y="4532313"/>
            <a:ext cx="3692525"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700523A9-13F1-44BE-B689-5F98FB4A9753}" type="datetime'Co''nduct''ing res''ea''r''ch ''on'' ''strategic'' option''s'">
              <a:rPr lang="en-US"/>
              <a:pPr marL="0" indent="0"/>
              <a:t>Conducting research on strategic options</a:t>
            </a:fld>
            <a:endParaRPr lang="en-US" smtClean="0">
              <a:latin typeface="Arial"/>
              <a:ea typeface="ＭＳ Ｐゴシック"/>
              <a:sym typeface="Arial"/>
            </a:endParaRPr>
          </a:p>
        </p:txBody>
      </p:sp>
      <p:sp>
        <p:nvSpPr>
          <p:cNvPr id="86" name="Rectangle 85"/>
          <p:cNvSpPr>
            <a:spLocks noGrp="1" noChangeArrowheads="1"/>
          </p:cNvSpPr>
          <p:nvPr>
            <p:custDataLst>
              <p:tags r:id="rId30"/>
            </p:custDataLst>
          </p:nvPr>
        </p:nvSpPr>
        <p:spPr bwMode="auto">
          <a:xfrm>
            <a:off x="577850" y="1917700"/>
            <a:ext cx="360203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532383BB-3426-4AEA-940B-34BA744A5F5F}" type="datetime'Making rec''ommen''dat''i''''''o''ns for c''''h''a''n''ge'''''">
              <a:rPr lang="en-US" b="1"/>
              <a:pPr marL="0" indent="0"/>
              <a:t>Making recommendations for change</a:t>
            </a:fld>
            <a:endParaRPr lang="en-US" b="1" dirty="0" smtClean="0">
              <a:latin typeface="Arial"/>
              <a:ea typeface="ＭＳ Ｐゴシック"/>
              <a:sym typeface="Arial"/>
            </a:endParaRPr>
          </a:p>
        </p:txBody>
      </p:sp>
      <p:sp>
        <p:nvSpPr>
          <p:cNvPr id="117" name="Rectangle 116"/>
          <p:cNvSpPr>
            <a:spLocks noGrp="1" noChangeArrowheads="1"/>
          </p:cNvSpPr>
          <p:nvPr>
            <p:custDataLst>
              <p:tags r:id="rId31"/>
            </p:custDataLst>
          </p:nvPr>
        </p:nvSpPr>
        <p:spPr bwMode="auto">
          <a:xfrm>
            <a:off x="577850" y="3222625"/>
            <a:ext cx="3581400"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3ED25BBB-E743-4EFA-8015-6D7A348FD849}" type="datetime'''''Com''mu''''nica''tin''g id''eas to th''e i''nd''us''tr''y'">
              <a:rPr lang="en-US" b="1"/>
              <a:pPr marL="0" indent="0"/>
              <a:t>Communicating ideas to the industry</a:t>
            </a:fld>
            <a:endParaRPr lang="en-US" b="1" smtClean="0">
              <a:latin typeface="Arial"/>
              <a:ea typeface="ＭＳ Ｐゴシック"/>
              <a:sym typeface="Arial"/>
            </a:endParaRPr>
          </a:p>
        </p:txBody>
      </p:sp>
      <p:sp>
        <p:nvSpPr>
          <p:cNvPr id="36" name="Rectangle 35"/>
          <p:cNvSpPr>
            <a:spLocks noGrp="1" noChangeArrowheads="1"/>
          </p:cNvSpPr>
          <p:nvPr>
            <p:custDataLst>
              <p:tags r:id="rId32"/>
            </p:custDataLst>
          </p:nvPr>
        </p:nvSpPr>
        <p:spPr bwMode="auto">
          <a:xfrm>
            <a:off x="577850" y="3879850"/>
            <a:ext cx="24145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585AC923-4E71-4D11-A423-93DA520F236C}" type="datetime'A''''naly''z''ing str''''a''tegic'' op''''t''''''''io''''''ns'">
              <a:rPr lang="en-US"/>
              <a:pPr marL="0" indent="0"/>
              <a:t>Analyzing strategic options</a:t>
            </a:fld>
            <a:endParaRPr lang="en-US" smtClean="0">
              <a:latin typeface="Arial"/>
              <a:ea typeface="ＭＳ Ｐゴシック"/>
              <a:sym typeface="Arial"/>
            </a:endParaRPr>
          </a:p>
        </p:txBody>
      </p:sp>
      <p:sp>
        <p:nvSpPr>
          <p:cNvPr id="147" name="Rectangle 146"/>
          <p:cNvSpPr>
            <a:spLocks noGrp="1" noChangeArrowheads="1"/>
          </p:cNvSpPr>
          <p:nvPr>
            <p:custDataLst>
              <p:tags r:id="rId33"/>
            </p:custDataLst>
          </p:nvPr>
        </p:nvSpPr>
        <p:spPr bwMode="auto">
          <a:xfrm>
            <a:off x="5322888" y="4532313"/>
            <a:ext cx="44608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25400" tIns="0" rIns="2540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48C24340-5B97-495D-8B93-FDABAD698D0A}" type="datetime'''''''2''''''''''''''.''''''''''''9''''''1'''''''''''">
              <a:rPr lang="en-US"/>
              <a:pPr marL="0" indent="0"/>
              <a:t>2.91</a:t>
            </a:fld>
            <a:endParaRPr lang="en-US" smtClean="0">
              <a:latin typeface="Arial"/>
              <a:ea typeface="ＭＳ Ｐゴシック"/>
              <a:sym typeface="Arial"/>
            </a:endParaRPr>
          </a:p>
        </p:txBody>
      </p:sp>
      <p:sp>
        <p:nvSpPr>
          <p:cNvPr id="34" name="Rectangle 33"/>
          <p:cNvSpPr>
            <a:spLocks noGrp="1" noChangeArrowheads="1"/>
          </p:cNvSpPr>
          <p:nvPr>
            <p:custDataLst>
              <p:tags r:id="rId34"/>
            </p:custDataLst>
          </p:nvPr>
        </p:nvSpPr>
        <p:spPr bwMode="auto">
          <a:xfrm>
            <a:off x="577850" y="2570163"/>
            <a:ext cx="4351338" cy="244475"/>
          </a:xfrm>
          <a:prstGeom prst="rect">
            <a:avLst/>
          </a:prstGeom>
          <a:noFill/>
          <a:ln w="9525">
            <a:noFill/>
            <a:miter lim="800000"/>
            <a:headEnd/>
            <a:tailEnd/>
          </a:ln>
          <a:extLst>
            <a:ext uri="{909E8E84-426E-40DD-AFC4-6F175D3DCCD1}">
              <a14:hiddenFill xmlns:a14="http://schemas.microsoft.com/office/drawing/2010/main" xmlns="">
                <a:solidFill>
                  <a:scrgbClr r="0" g="0" b="0"/>
                </a:solidFill>
              </a14:hiddenFill>
            </a:ext>
          </a:extLst>
        </p:spPr>
        <p:txBody>
          <a:bodyPr vert="horz" wrap="none" lIns="0" tIns="0" rIns="0" bIns="0" numCol="1" anchor="ctr" anchorCtr="0" compatLnSpc="1">
            <a:prstTxWarp prst="textNoShape">
              <a:avLst/>
            </a:prstTxWarp>
            <a:noAutofit/>
          </a:bodyPr>
          <a:lst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indent="0"/>
            <a:fld id="{69A736D9-0B6E-4586-9283-C8EDCD03A328}" type="datetime'Gen''erating ideas'' and ''''solution''s for t''he futur''e'''">
              <a:rPr lang="en-US" b="1"/>
              <a:pPr marL="0" indent="0"/>
              <a:t>Generating ideas and solutions for the future</a:t>
            </a:fld>
            <a:endParaRPr lang="en-US" b="1" smtClean="0">
              <a:latin typeface="Arial"/>
              <a:ea typeface="ＭＳ Ｐゴシック"/>
              <a:sym typeface="Arial"/>
            </a:endParaRPr>
          </a:p>
        </p:txBody>
      </p:sp>
      <p:sp>
        <p:nvSpPr>
          <p:cNvPr id="75" name="McK 5. Source"/>
          <p:cNvSpPr>
            <a:spLocks noChangeArrowheads="1"/>
          </p:cNvSpPr>
          <p:nvPr>
            <p:custDataLst>
              <p:tags r:id="rId35"/>
            </p:custDataLst>
          </p:nvPr>
        </p:nvSpPr>
        <p:spPr bwMode="auto">
          <a:xfrm>
            <a:off x="119063" y="6435725"/>
            <a:ext cx="6862762" cy="152400"/>
          </a:xfrm>
          <a:prstGeom prst="rect">
            <a:avLst/>
          </a:prstGeom>
          <a:noFill/>
          <a:ln>
            <a:noFill/>
          </a:ln>
          <a:effectLst/>
          <a:extLst/>
        </p:spPr>
        <p:txBody>
          <a:bodyPr lIns="0" tIns="0" rIns="0" bIns="0" anchor="ctr">
            <a:spAutoFit/>
          </a:bodyPr>
          <a:lstStyle/>
          <a:p>
            <a:pPr marL="609600" indent="-609600" defTabSz="895350">
              <a:tabLst>
                <a:tab pos="612775" algn="l"/>
              </a:tabLst>
            </a:pPr>
            <a:r>
              <a:rPr lang="en-US" sz="1000" dirty="0">
                <a:solidFill>
                  <a:srgbClr val="000000"/>
                </a:solidFill>
                <a:latin typeface="Arial"/>
                <a:ea typeface="ＭＳ Ｐゴシック"/>
              </a:rPr>
              <a:t>SOURCE: California Dairy Future Task Force Survey Feb. 2013, N=22</a:t>
            </a:r>
          </a:p>
        </p:txBody>
      </p:sp>
      <p:sp>
        <p:nvSpPr>
          <p:cNvPr id="76" name="McK 3. Unit of measure"/>
          <p:cNvSpPr txBox="1">
            <a:spLocks noChangeArrowheads="1"/>
          </p:cNvSpPr>
          <p:nvPr>
            <p:custDataLst>
              <p:tags r:id="rId36"/>
            </p:custDataLst>
          </p:nvPr>
        </p:nvSpPr>
        <p:spPr bwMode="auto">
          <a:xfrm>
            <a:off x="119063" y="874713"/>
            <a:ext cx="8618537" cy="246062"/>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ea typeface="ＭＳ Ｐゴシック"/>
              </a:rPr>
              <a:t>Blended important score based on ranking in survey</a:t>
            </a:r>
          </a:p>
        </p:txBody>
      </p:sp>
    </p:spTree>
    <p:extLst>
      <p:ext uri="{BB962C8B-B14F-4D97-AF65-F5344CB8AC3E}">
        <p14:creationId xmlns:p14="http://schemas.microsoft.com/office/powerpoint/2010/main" xmlns="" val="170644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extLst>
              <p:ext uri="{D42A27DB-BD31-4B8C-83A1-F6EECF244321}">
                <p14:modId xmlns:p14="http://schemas.microsoft.com/office/powerpoint/2010/main" xmlns="" val="1118700483"/>
              </p:ext>
            </p:extLst>
          </p:nvPr>
        </p:nvGraphicFramePr>
        <p:xfrm>
          <a:off x="0" y="0"/>
          <a:ext cx="158750" cy="158750"/>
        </p:xfrm>
        <a:graphic>
          <a:graphicData uri="http://schemas.openxmlformats.org/presentationml/2006/ole">
            <p:oleObj spid="_x0000_s585758" name="think-cell Slide" r:id="rId7" imgW="360" imgH="360" progId="">
              <p:embed/>
            </p:oleObj>
          </a:graphicData>
        </a:graphic>
      </p:graphicFrame>
      <p:sp>
        <p:nvSpPr>
          <p:cNvPr id="14" name="TextBox 15"/>
          <p:cNvSpPr txBox="1"/>
          <p:nvPr>
            <p:custDataLst>
              <p:tags r:id="rId2"/>
            </p:custDataLst>
          </p:nvPr>
        </p:nvSpPr>
        <p:spPr>
          <a:xfrm>
            <a:off x="1025839" y="895737"/>
            <a:ext cx="6907215" cy="4887226"/>
          </a:xfrm>
          <a:prstGeom prst="rect">
            <a:avLst/>
          </a:prstGeom>
          <a:solidFill>
            <a:schemeClr val="accent1"/>
          </a:solidFill>
          <a:ln w="9525">
            <a:noFill/>
            <a:miter lim="800000"/>
            <a:headEnd/>
            <a:tailEnd/>
          </a:ln>
        </p:spPr>
        <p:txBody>
          <a:bodyPr vert="horz" wrap="square" lIns="76200" tIns="76200" rIns="76200" bIns="76200" numCol="1" anchor="t" anchorCtr="0" compatLnSpc="1">
            <a:prstTxWarp prst="textNoShape">
              <a:avLst/>
            </a:prstTxWarp>
            <a:no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endParaRPr lang="en-US" dirty="0"/>
          </a:p>
        </p:txBody>
      </p:sp>
      <p:sp>
        <p:nvSpPr>
          <p:cNvPr id="2" name="Title 1"/>
          <p:cNvSpPr>
            <a:spLocks noGrp="1"/>
          </p:cNvSpPr>
          <p:nvPr>
            <p:ph type="title"/>
            <p:custDataLst>
              <p:tags r:id="rId3"/>
            </p:custDataLst>
          </p:nvPr>
        </p:nvSpPr>
        <p:spPr/>
        <p:txBody>
          <a:bodyPr/>
          <a:lstStyle/>
          <a:p>
            <a:r>
              <a:rPr lang="en-US" dirty="0" smtClean="0"/>
              <a:t>Update since our last meeting</a:t>
            </a:r>
            <a:endParaRPr lang="en-US" dirty="0"/>
          </a:p>
        </p:txBody>
      </p:sp>
      <p:sp>
        <p:nvSpPr>
          <p:cNvPr id="3" name="Slide Number Placeholder 2"/>
          <p:cNvSpPr>
            <a:spLocks noGrp="1"/>
          </p:cNvSpPr>
          <p:nvPr>
            <p:ph type="sldNum" sz="quarter" idx="10"/>
            <p:custDataLst>
              <p:tags r:id="rId4"/>
            </p:custDataLst>
          </p:nvPr>
        </p:nvSpPr>
        <p:spPr/>
        <p:txBody>
          <a:bodyPr/>
          <a:lstStyle/>
          <a:p>
            <a:pPr>
              <a:defRPr/>
            </a:pPr>
            <a:fld id="{2D09A1F7-C143-43DF-BDC4-BCD73F13B69E}" type="slidenum">
              <a:rPr lang="en-US" smtClean="0"/>
              <a:pPr>
                <a:defRPr/>
              </a:pPr>
              <a:t>8</a:t>
            </a:fld>
            <a:endParaRPr lang="en-US" dirty="0"/>
          </a:p>
        </p:txBody>
      </p:sp>
      <p:sp>
        <p:nvSpPr>
          <p:cNvPr id="4" name="Rectangle 4"/>
          <p:cNvSpPr txBox="1"/>
          <p:nvPr>
            <p:custDataLst>
              <p:tags r:id="rId5"/>
            </p:custDataLst>
          </p:nvPr>
        </p:nvSpPr>
        <p:spPr>
          <a:xfrm>
            <a:off x="1174695" y="1034281"/>
            <a:ext cx="6461797" cy="44319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lvl="0" indent="-342900" defTabSz="895350" eaLnBrk="0" hangingPunct="0">
              <a:buClr>
                <a:schemeClr val="tx2"/>
              </a:buClr>
              <a:defRPr sz="1600">
                <a:latin typeface="+mn-lt"/>
                <a:ea typeface="+mn-ea"/>
                <a:cs typeface="+mn-cs"/>
              </a:defRPr>
            </a:lvl1pPr>
            <a:lvl2pPr marL="193675" lvl="1" indent="-192088" defTabSz="895350" eaLnBrk="0" hangingPunct="0">
              <a:buClr>
                <a:schemeClr val="tx2"/>
              </a:buClr>
              <a:buSzPct val="125000"/>
              <a:buFont typeface="Arial" charset="0"/>
              <a:buChar char="▪"/>
              <a:defRPr sz="1600">
                <a:latin typeface="+mn-lt"/>
              </a:defRPr>
            </a:lvl2pPr>
            <a:lvl3pPr marL="457200" lvl="2" indent="-261938" defTabSz="895350" eaLnBrk="0" hangingPunct="0">
              <a:buClr>
                <a:schemeClr val="tx2"/>
              </a:buClr>
              <a:buSzPct val="120000"/>
              <a:buFont typeface="Arial" charset="0"/>
              <a:buChar char="–"/>
              <a:defRPr sz="1600">
                <a:latin typeface="+mn-lt"/>
              </a:defRPr>
            </a:lvl3pPr>
            <a:lvl4pPr marL="614363" lvl="3" indent="-155575" defTabSz="895350" eaLnBrk="0" hangingPunct="0">
              <a:buClr>
                <a:schemeClr val="tx2"/>
              </a:buClr>
              <a:buSzPct val="120000"/>
              <a:buFont typeface="Arial" charset="0"/>
              <a:buChar char="▫"/>
              <a:defRPr sz="1600">
                <a:latin typeface="+mn-lt"/>
              </a:defRPr>
            </a:lvl4pPr>
            <a:lvl5pPr marL="749300" lvl="4" indent="-130175" defTabSz="895350" eaLnBrk="0" hangingPunct="0">
              <a:buClr>
                <a:schemeClr val="tx2"/>
              </a:buClr>
              <a:buSzPct val="89000"/>
              <a:buFont typeface="Arial" charset="0"/>
              <a:buChar char="-"/>
              <a:defRPr sz="160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lvl="1"/>
            <a:r>
              <a:rPr lang="en-US" sz="1800" dirty="0" smtClean="0"/>
              <a:t>The </a:t>
            </a:r>
            <a:r>
              <a:rPr lang="en-US" sz="1800" b="1" dirty="0" smtClean="0"/>
              <a:t>Task Force </a:t>
            </a:r>
            <a:r>
              <a:rPr lang="en-US" sz="1800" dirty="0" smtClean="0"/>
              <a:t>remains a critical forum to set direction, generate ideas and get feedback and communicate with the industry</a:t>
            </a:r>
          </a:p>
          <a:p>
            <a:pPr lvl="1"/>
            <a:endParaRPr lang="en-US" sz="1800" dirty="0" smtClean="0"/>
          </a:p>
          <a:p>
            <a:pPr lvl="1"/>
            <a:r>
              <a:rPr lang="en-US" sz="1800" dirty="0" smtClean="0"/>
              <a:t>Secretary Ross asked a group of industry leaders to come together as a </a:t>
            </a:r>
            <a:r>
              <a:rPr lang="en-US" sz="1800" b="1" dirty="0" smtClean="0"/>
              <a:t>Steering </a:t>
            </a:r>
            <a:r>
              <a:rPr lang="en-US" sz="1800" b="1" dirty="0"/>
              <a:t>G</a:t>
            </a:r>
            <a:r>
              <a:rPr lang="en-US" sz="1800" b="1" dirty="0" smtClean="0"/>
              <a:t>roup </a:t>
            </a:r>
            <a:r>
              <a:rPr lang="en-US" sz="1800" dirty="0" smtClean="0"/>
              <a:t>after our last meeting to keep the discussion moving forward by providing leadership and a link to organizations instead of just individuals</a:t>
            </a:r>
            <a:endParaRPr lang="en-US" sz="1800" dirty="0"/>
          </a:p>
          <a:p>
            <a:pPr lvl="1"/>
            <a:endParaRPr lang="en-US" sz="1800" dirty="0" smtClean="0"/>
          </a:p>
          <a:p>
            <a:pPr lvl="1"/>
            <a:r>
              <a:rPr lang="en-US" sz="1800" dirty="0" smtClean="0"/>
              <a:t>The Steering Group reviewed the draft vision and strategic pillars the Task Force created in October and suggested a set of </a:t>
            </a:r>
            <a:r>
              <a:rPr lang="en-US" sz="1800" b="1" dirty="0" smtClean="0"/>
              <a:t>Working Groups </a:t>
            </a:r>
            <a:r>
              <a:rPr lang="en-US" sz="1800" dirty="0" smtClean="0"/>
              <a:t>to explore the technical details and options related to each topic</a:t>
            </a:r>
          </a:p>
          <a:p>
            <a:pPr lvl="1"/>
            <a:endParaRPr lang="en-US" sz="1800" dirty="0"/>
          </a:p>
          <a:p>
            <a:pPr lvl="1"/>
            <a:r>
              <a:rPr lang="en-US" sz="1800" dirty="0" smtClean="0"/>
              <a:t>The </a:t>
            </a:r>
            <a:r>
              <a:rPr lang="en-US" sz="1800" b="1" dirty="0" smtClean="0"/>
              <a:t>Dairy Advisory Committee </a:t>
            </a:r>
            <a:r>
              <a:rPr lang="en-US" sz="1800" dirty="0" smtClean="0"/>
              <a:t>has been discussing how to fund this work and ensure accountability</a:t>
            </a:r>
          </a:p>
        </p:txBody>
      </p:sp>
    </p:spTree>
    <p:extLst>
      <p:ext uri="{BB962C8B-B14F-4D97-AF65-F5344CB8AC3E}">
        <p14:creationId xmlns:p14="http://schemas.microsoft.com/office/powerpoint/2010/main" xmlns="" val="744871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NP_IDX" val="7"/>
  <p:tag name="THINKCELLUNDODONOTDELETE" val="1134"/>
  <p:tag name="THINKCELLPRESENTATIONDONOTDELETE" val="&lt;?xml version=&quot;1.0&quot; encoding=&quot;UTF-16&quot; standalone=&quot;yes&quot;?&gt;&#10;&lt;root reqver=&quot;17839&quot;&gt;&lt;version val=&quot;211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9&quot;&gt;&lt;elem m_fUsage=&quot;2.56224499627683230000E+000&quot;&gt;&lt;m_ppcolschidx val=&quot;0&quot;/&gt;&lt;m_rgb r=&quot;f5&quot; g=&quot;1e&quot; b=&quot;18&quot;/&gt;&lt;/elem&gt;&lt;elem m_fUsage=&quot;1.53899999999999990000E+000&quot;&gt;&lt;m_ppcolschidx val=&quot;0&quot;/&gt;&lt;m_rgb r=&quot;72&quot; g=&quot;b&quot; b=&quot;7&quot;/&gt;&lt;/elem&gt;&lt;elem m_fUsage=&quot;1.13439690000000030000E+000&quot;&gt;&lt;m_ppcolschidx val=&quot;0&quot;/&gt;&lt;m_rgb r=&quot;0&quot; g=&quot;6a&quot; b=&quot;29&quot;/&gt;&lt;/elem&gt;&lt;elem m_fUsage=&quot;9.40345981358357560000E-001&quot;&gt;&lt;m_ppcolschidx val=&quot;0&quot;/&gt;&lt;m_rgb r=&quot;79&quot; g=&quot;79&quot; b=&quot;79&quot;/&gt;&lt;/elem&gt;&lt;elem m_fUsage=&quot;9.00000000000000020000E-001&quot;&gt;&lt;m_ppcolschidx val=&quot;0&quot;/&gt;&lt;m_rgb r=&quot;f5&quot; g=&quot;e&quot; b=&quot;e&quot;/&gt;&lt;/elem&gt;&lt;elem m_fUsage=&quot;6.69850025481000140000E-001&quot;&gt;&lt;m_ppcolschidx val=&quot;0&quot;/&gt;&lt;m_rgb r=&quot;bf&quot; g=&quot;bf&quot; b=&quot;bf&quot;/&gt;&lt;/elem&gt;&lt;elem m_fUsage=&quot;6.02865022932900120000E-001&quot;&gt;&lt;m_ppcolschidx val=&quot;0&quot;/&gt;&lt;m_rgb r=&quot;96&quot; g=&quot;96&quot; b=&quot;96&quot;/&gt;&lt;/elem&gt;&lt;elem m_fUsage=&quot;5.31441000000000160000E-001&quot;&gt;&lt;m_ppcolschidx val=&quot;0&quot;/&gt;&lt;m_rgb r=&quot;fd&quot; g=&quot;8e&quot; b=&quot;4d&quot;/&gt;&lt;/elem&gt;&lt;elem m_fUsage=&quot;1.35085171767299280000E-001&quot;&gt;&lt;m_ppcolschidx val=&quot;0&quot;/&gt;&lt;m_rgb r=&quot;0&quot; g=&quot;f4&quot; b=&quot;50&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4.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05.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15.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16.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2.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2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2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3.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0.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41.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53.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54.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6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16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71.xml><?xml version="1.0" encoding="utf-8"?>
<p:tagLst xmlns:a="http://schemas.openxmlformats.org/drawingml/2006/main" xmlns:r="http://schemas.openxmlformats.org/officeDocument/2006/relationships" xmlns:p="http://schemas.openxmlformats.org/presentationml/2006/main">
  <p:tag name="RESIZE" val="Yes"/>
  <p:tag name="THINKCELLSHAPEDONOTDELETE" val="pXJRSDGdjM0SPQaho9w1hZ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kzc9FKnLEiGgEeQm0O3c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004uvC1BEybBDqLyDFg9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L5L5DoMRWkaYDd7I3OyRDA"/>
</p:tagLst>
</file>

<file path=ppt/tags/tag175.xml><?xml version="1.0" encoding="utf-8"?>
<p:tagLst xmlns:a="http://schemas.openxmlformats.org/drawingml/2006/main" xmlns:r="http://schemas.openxmlformats.org/officeDocument/2006/relationships" xmlns:p="http://schemas.openxmlformats.org/presentationml/2006/main">
  <p:tag name="RESIZE" val="Yes"/>
  <p:tag name="THINKCELLSHAPEDONOTDELETE" val="pIPCDrcLZ4EWHIOZAFQfoAQ"/>
</p:tagLst>
</file>

<file path=ppt/tags/tag176.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THINKCELLSHAPEDONOTDELETE" val="pUR36y9UJuUiaUaJyJ9YFCA"/>
  <p:tag name="RESIZE" val="Yes"/>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EXCZPr6mbU2KFuA7t1tmz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0To7H0OJH0.zdbGQeFAnN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epjP8Sn2UqbmClCJVlF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4cltiLqt4EK3gzofQzXC_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0FinSp7CG0mSsxDpnRHWp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D_SHeOmoG0OJRCwyTfwgj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k_HjVkD1AUq5wTO2SYxNp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KXNgm1qxTkSLsk77TvLJJ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9x6a6FL_1U62SyTrDj3bD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umaX069HrUyCtr31HlFv2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68_Pr0qc0.QMewMJomM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_PuCbYoF0i4bnqYvZERg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FDZfd_P_0qCMVMuo.MBn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5dILOkCIKkWaQbzAtXP7d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GSZ4gH2Wf02ne0mCzFS5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n2WCDZlimUWZ5gdcj8rR4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haxs1KzVEWAQhqtmcGne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U..MUR6V0WewoI4BhWFv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bCis0jLTE.k1vtJNGomw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PXuv.MojxEef2yYlfSmYY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ZaomJSNZUE.ZGJyq4dkE_w"/>
</p:tagLst>
</file>

<file path=ppt/tags/tag206.xml><?xml version="1.0" encoding="utf-8"?>
<p:tagLst xmlns:a="http://schemas.openxmlformats.org/drawingml/2006/main" xmlns:r="http://schemas.openxmlformats.org/officeDocument/2006/relationships" xmlns:p="http://schemas.openxmlformats.org/presentationml/2006/main">
  <p:tag name="NAME" val="RectangleShape"/>
</p:tagLst>
</file>

<file path=ppt/tags/tag207.xml><?xml version="1.0" encoding="utf-8"?>
<p:tagLst xmlns:a="http://schemas.openxmlformats.org/drawingml/2006/main" xmlns:r="http://schemas.openxmlformats.org/officeDocument/2006/relationships" xmlns:p="http://schemas.openxmlformats.org/presentationml/2006/main">
  <p:tag name="NAME" val="RectangleText"/>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0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_949011Hm0.ELspFfXOj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21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QMJ6VKIUmanowl8lbPh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li1Ld_Rc7kqxOngb4UXpg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Ty93so7xBkGVf3REveAOy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kZXofGlPsk.yZBzXGtwf1A"/>
</p:tagLst>
</file>

<file path=ppt/tags/tag21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NVx5stR2kOdM8KxQtMwy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nqTMwwda4EG2FvZSEPyQ8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t4HYF62Nk2HL_PRmZcvwA"/>
</p:tagLst>
</file>

<file path=ppt/tags/tag21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gRZVmYvFUGdsgGSWpchs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Nf_qOzdNtUmYe33gwGLcQ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YxziGWF0WEynzPjQM38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nbQPdME09kaKSQIgnSjXq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HSwQiZj0U.r7vyNFsozaA"/>
</p:tagLst>
</file>

<file path=ppt/tags/tag22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nM9Ek5AFdE.f56e4Rl8Xu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vqvsRvA7FUe4zenwfNt2s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nAa57xkjUUyT3FAagZ1RZg"/>
</p:tagLst>
</file>

<file path=ppt/tags/tag22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WUa4oEBXkOtvPw9i9PUx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p3_jzjPQn0yksFE_gdR7N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T05C5jJ5BU.EwvCzPtlPYA"/>
</p:tagLst>
</file>

<file path=ppt/tags/tag22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lWMi_4XrBkGnEt08gVKQK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eZGjePZ306GsUgW0kzN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b1E.G7.EjUqDOWXHGtDXt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S2vMIJ6u.kOJhTUDguEFM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mNiYI7Oh0iPpDtSCdhJNw"/>
</p:tagLst>
</file>

<file path=ppt/tags/tag233.xml><?xml version="1.0" encoding="utf-8"?>
<p:tagLst xmlns:a="http://schemas.openxmlformats.org/drawingml/2006/main" xmlns:r="http://schemas.openxmlformats.org/officeDocument/2006/relationships" xmlns:p="http://schemas.openxmlformats.org/presentationml/2006/main">
  <p:tag name="NAME" val="RectangleShape"/>
</p:tagLst>
</file>

<file path=ppt/tags/tag234.xml><?xml version="1.0" encoding="utf-8"?>
<p:tagLst xmlns:a="http://schemas.openxmlformats.org/drawingml/2006/main" xmlns:r="http://schemas.openxmlformats.org/officeDocument/2006/relationships" xmlns:p="http://schemas.openxmlformats.org/presentationml/2006/main">
  <p:tag name="NAME" val="RectangleText"/>
</p:tagLst>
</file>

<file path=ppt/tags/tag235.xml><?xml version="1.0" encoding="utf-8"?>
<p:tagLst xmlns:a="http://schemas.openxmlformats.org/drawingml/2006/main" xmlns:r="http://schemas.openxmlformats.org/officeDocument/2006/relationships" xmlns:p="http://schemas.openxmlformats.org/presentationml/2006/main">
  <p:tag name="NAME" val="RectangleShape"/>
</p:tagLst>
</file>

<file path=ppt/tags/tag236.xml><?xml version="1.0" encoding="utf-8"?>
<p:tagLst xmlns:a="http://schemas.openxmlformats.org/drawingml/2006/main" xmlns:r="http://schemas.openxmlformats.org/officeDocument/2006/relationships" xmlns:p="http://schemas.openxmlformats.org/presentationml/2006/main">
  <p:tag name="NAME" val="RectangleText"/>
</p:tagLst>
</file>

<file path=ppt/tags/tag237.xml><?xml version="1.0" encoding="utf-8"?>
<p:tagLst xmlns:a="http://schemas.openxmlformats.org/drawingml/2006/main" xmlns:r="http://schemas.openxmlformats.org/officeDocument/2006/relationships" xmlns:p="http://schemas.openxmlformats.org/presentationml/2006/main">
  <p:tag name="NAME" val="RectangleShape"/>
</p:tagLst>
</file>

<file path=ppt/tags/tag238.xml><?xml version="1.0" encoding="utf-8"?>
<p:tagLst xmlns:a="http://schemas.openxmlformats.org/drawingml/2006/main" xmlns:r="http://schemas.openxmlformats.org/officeDocument/2006/relationships" xmlns:p="http://schemas.openxmlformats.org/presentationml/2006/main">
  <p:tag name="NAME" val="RectangleText"/>
</p:tagLst>
</file>

<file path=ppt/tags/tag239.xml><?xml version="1.0" encoding="utf-8"?>
<p:tagLst xmlns:a="http://schemas.openxmlformats.org/drawingml/2006/main" xmlns:r="http://schemas.openxmlformats.org/officeDocument/2006/relationships" xmlns:p="http://schemas.openxmlformats.org/presentationml/2006/main">
  <p:tag name="NAME" val="RectangleShap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240.xml><?xml version="1.0" encoding="utf-8"?>
<p:tagLst xmlns:a="http://schemas.openxmlformats.org/drawingml/2006/main" xmlns:r="http://schemas.openxmlformats.org/officeDocument/2006/relationships" xmlns:p="http://schemas.openxmlformats.org/presentationml/2006/main">
  <p:tag name="NAME" val="RectangleText"/>
</p:tagLst>
</file>

<file path=ppt/tags/tag241.xml><?xml version="1.0" encoding="utf-8"?>
<p:tagLst xmlns:a="http://schemas.openxmlformats.org/drawingml/2006/main" xmlns:r="http://schemas.openxmlformats.org/officeDocument/2006/relationships" xmlns:p="http://schemas.openxmlformats.org/presentationml/2006/main">
  <p:tag name="NAME" val="RectangleShape"/>
</p:tagLst>
</file>

<file path=ppt/tags/tag242.xml><?xml version="1.0" encoding="utf-8"?>
<p:tagLst xmlns:a="http://schemas.openxmlformats.org/drawingml/2006/main" xmlns:r="http://schemas.openxmlformats.org/officeDocument/2006/relationships" xmlns:p="http://schemas.openxmlformats.org/presentationml/2006/main">
  <p:tag name="NAME" val="RectangleText"/>
</p:tagLst>
</file>

<file path=ppt/tags/tag243.xml><?xml version="1.0" encoding="utf-8"?>
<p:tagLst xmlns:a="http://schemas.openxmlformats.org/drawingml/2006/main" xmlns:r="http://schemas.openxmlformats.org/officeDocument/2006/relationships" xmlns:p="http://schemas.openxmlformats.org/presentationml/2006/main">
  <p:tag name="NAME" val="RectangleShape"/>
</p:tagLst>
</file>

<file path=ppt/tags/tag244.xml><?xml version="1.0" encoding="utf-8"?>
<p:tagLst xmlns:a="http://schemas.openxmlformats.org/drawingml/2006/main" xmlns:r="http://schemas.openxmlformats.org/officeDocument/2006/relationships" xmlns:p="http://schemas.openxmlformats.org/presentationml/2006/main">
  <p:tag name="NAME" val="RectangleText"/>
</p:tagLst>
</file>

<file path=ppt/tags/tag245.xml><?xml version="1.0" encoding="utf-8"?>
<p:tagLst xmlns:a="http://schemas.openxmlformats.org/drawingml/2006/main" xmlns:r="http://schemas.openxmlformats.org/officeDocument/2006/relationships" xmlns:p="http://schemas.openxmlformats.org/presentationml/2006/main">
  <p:tag name="NAME" val="RectangleShape"/>
</p:tagLst>
</file>

<file path=ppt/tags/tag246.xml><?xml version="1.0" encoding="utf-8"?>
<p:tagLst xmlns:a="http://schemas.openxmlformats.org/drawingml/2006/main" xmlns:r="http://schemas.openxmlformats.org/officeDocument/2006/relationships" xmlns:p="http://schemas.openxmlformats.org/presentationml/2006/main">
  <p:tag name="NAME" val="RectangleText"/>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Lm2sgXWVMEaeD_RJa3Tq2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DVVRNwbukKL3vPELn8UR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GDxPVFO2h0qofk5rAY_Xn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PTwkmd7keE6U_kO.vHCU.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mfXbPIpI80e34GZ8JcCaS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1WmF8RRsvkO1Pa4nRiVAD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pk6kLmw2Ued9QwbY3xG3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1ubVeIVd4EWuksY59Bkf8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NGntdEXtki0pYFt5jCLt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kwdU0x4w0OYT1GWxbf9R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rJaHWkbeeEyqBZCr.PbBC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YdUy40cGskWBpRSIn51ls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bMoWHsrSkkOLppIzIha97Q"/>
</p:tagLst>
</file>

<file path=ppt/tags/tag26.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9M3y0lR0RU.40yCSzV2Z8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e9DJeHWArkCxfVlLMhfck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wjhGOYHZ0eyZqfzgwcVc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coEdjfp8kCPJMwGnuCxT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_82cVRSyEaleUVYfCHHA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42KccIoMBUy_mUGn2z6pE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cbHkSte3skyEBJ5mzjvcz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dKxzTcT_k0edd9t2CU6mG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XufFmYpCjECbER3maynaN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7rFEfMPL602xZ3K1Ot1Z3Q"/>
</p:tagLst>
</file>

<file path=ppt/tags/tag27.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QRb10UHNIUmtsUJz8nfCy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bT54TGsDd0y1qtMP2Vhxz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s9ywCPMBECUSqTerdACR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u8At8vSRbkKNOPoqYJauI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sOBTUvaIwUijbxNHGuFqL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oGM1wDzDLkKve13gB1JQl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f287cltDOUS1PM_MnzjFu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nWdSbseY9EGCDipVhFglk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Reve_61g_E.Lrd1bKSlk7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GcpdIwvAUmKAzXMpsNN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YZS_H.oJA0mYXVpQvZrk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bDj1BajW60qPjem70TU3L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k57cAYS006Z3YoQfH94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P_kUOG5jUme6vyesG5bD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vbq0pemf7UGpoxsL6AYmP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rGm9DnkpEuvqzq0uMQtS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3VifnFF_E0u5az8S5Lzto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yuZR6Rxc20igniWfWKxk2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s7i0ey7O0mzsUp_I78yl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zMuyn8PikKk28YgfwXR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LfWUKzCqEy0gyqKosVXp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mh645b9k6XAatbrDIxE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wVH9vee1B0aGWWzK3cdZ2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_gMZAzWuEGSK9_gg4zs0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oUvShHBtZkuEjirowu0gw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TY36mtO80GS9v3mTcrBb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zXP07ZG9zkOtpxTXqM1Y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nXZiDN4kb0WC5NX2hhGSC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9ERzx65zEORuzCpg3r5c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sS6oE0YNEC7R2zcRPNd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otHRmEMKWE6DVubWqGg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BXhDBsvf902BEZpe9B5W_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0U2Txbj2hEeD15MTnjeIq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tsz3hD6G0y5oMA7nl.O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38VhljBj7EWHu4heZ5vmb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YS09DAL4UCpxYNWopWOa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6kEYfZgNXkKo1Wgmll6K3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Wr6iHGqxkSsI8uFgE.Re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McxW9T6ukKvy1XxRHYSi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Dt5M1TTdvEu8NLD4uq6L9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hIoa.E2BEOKMs0pGPrdSQ"/>
</p:tagLst>
</file>

<file path=ppt/tags/tag31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TI.vAQEiMkOY5hmL8qUGL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QSCH2EXojUmuuy..JVXqq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iEs.Lkyq3Eez6SF7D5cmn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vidfG2wtB0qBM_sAZ_qQgQ"/>
</p:tagLst>
</file>

<file path=ppt/tags/tag315.xml><?xml version="1.0" encoding="utf-8"?>
<p:tagLst xmlns:a="http://schemas.openxmlformats.org/drawingml/2006/main" xmlns:r="http://schemas.openxmlformats.org/officeDocument/2006/relationships" xmlns:p="http://schemas.openxmlformats.org/presentationml/2006/main">
  <p:tag name="NAME" val="Rectangl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BQdOOIS1OEi.vH0DjL4pB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OU_0F96qaUqVBGMxP8myAA"/>
</p:tagLst>
</file>

<file path=ppt/tags/tag318.xml><?xml version="1.0" encoding="utf-8"?>
<p:tagLst xmlns:a="http://schemas.openxmlformats.org/drawingml/2006/main" xmlns:r="http://schemas.openxmlformats.org/officeDocument/2006/relationships" xmlns:p="http://schemas.openxmlformats.org/presentationml/2006/main">
  <p:tag name="NAME" val="Rectangl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8hn3BIUEuEahEQApIh5T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6cQ7ZpAh3kiqsNC8gnvlfw"/>
</p:tagLst>
</file>

<file path=ppt/tags/tag321.xml><?xml version="1.0" encoding="utf-8"?>
<p:tagLst xmlns:a="http://schemas.openxmlformats.org/drawingml/2006/main" xmlns:r="http://schemas.openxmlformats.org/officeDocument/2006/relationships" xmlns:p="http://schemas.openxmlformats.org/presentationml/2006/main">
  <p:tag name="NAME" val="Rectangl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Aan6fllKUS4ns_vE_XhS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gtmGGr9ynUy1YlF2cnFymg"/>
</p:tagLst>
</file>

<file path=ppt/tags/tag324.xml><?xml version="1.0" encoding="utf-8"?>
<p:tagLst xmlns:a="http://schemas.openxmlformats.org/drawingml/2006/main" xmlns:r="http://schemas.openxmlformats.org/officeDocument/2006/relationships" xmlns:p="http://schemas.openxmlformats.org/presentationml/2006/main">
  <p:tag name="NAME" val="Rectangl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P06zLvjQBkq0nrhJAsxZB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qDvKJ6YBakiswTPni0jW7Q"/>
</p:tagLst>
</file>

<file path=ppt/tags/tag327.xml><?xml version="1.0" encoding="utf-8"?>
<p:tagLst xmlns:a="http://schemas.openxmlformats.org/drawingml/2006/main" xmlns:r="http://schemas.openxmlformats.org/officeDocument/2006/relationships" xmlns:p="http://schemas.openxmlformats.org/presentationml/2006/main">
  <p:tag name="NAME" val="Rectangl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fAan6fllKUS4ns_vE_XhS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tmGGr9ynUy1YlF2cnFy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330.xml><?xml version="1.0" encoding="utf-8"?>
<p:tagLst xmlns:a="http://schemas.openxmlformats.org/drawingml/2006/main" xmlns:r="http://schemas.openxmlformats.org/officeDocument/2006/relationships" xmlns:p="http://schemas.openxmlformats.org/presentationml/2006/main">
  <p:tag name="NAME" val="RoundedRectangl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mJwQgF0DE2sqrumiW.YI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Thb4O1592UCZA7AgTh6Ca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Hia9EvOCFke53.wBtjGbQ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678V3hSZHEum.TZceipSb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b4bAYynq.kCZ7d6WqlEqa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23r9jFMQECrCNBXdQ4F.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Wsx3Gb3VdEGmitaT6t9tz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8HrHpW1c.kmqmFilMu8mV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kblqPvCfV0.wUepgV_3l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340.xml><?xml version="1.0" encoding="utf-8"?>
<p:tagLst xmlns:a="http://schemas.openxmlformats.org/drawingml/2006/main" xmlns:r="http://schemas.openxmlformats.org/officeDocument/2006/relationships" xmlns:p="http://schemas.openxmlformats.org/presentationml/2006/main">
  <p:tag name="NAME" val="RoundedRectangle"/>
  <p:tag name="THINKCELLSHAPEDONOTDELETE" val="ps6_GN.EZQEe_cZyGhrp5DA"/>
</p:tagLst>
</file>

<file path=ppt/tags/tag341.xml><?xml version="1.0" encoding="utf-8"?>
<p:tagLst xmlns:a="http://schemas.openxmlformats.org/drawingml/2006/main" xmlns:r="http://schemas.openxmlformats.org/officeDocument/2006/relationships" xmlns:p="http://schemas.openxmlformats.org/presentationml/2006/main">
  <p:tag name="NAME" val="Rectangl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MtDYpFtcA0ClpN0ojoZPKw"/>
</p:tagLst>
</file>

<file path=ppt/tags/tag343.xml><?xml version="1.0" encoding="utf-8"?>
<p:tagLst xmlns:a="http://schemas.openxmlformats.org/drawingml/2006/main" xmlns:r="http://schemas.openxmlformats.org/officeDocument/2006/relationships" xmlns:p="http://schemas.openxmlformats.org/presentationml/2006/main">
  <p:tag name="NAME" val="RoundedRectangle"/>
  <p:tag name="THINKCELLSHAPEDONOTDELETE" val="ps6_GN.EZQEe_cZyGhrp5DA"/>
</p:tagLst>
</file>

<file path=ppt/tags/tag34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SkJbPobhz0qRK9Go3Yqqm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w23hrsThtUqawEHZKGA92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xUTa2xmHPEmpeETfpOPKH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Xk94fg6GD0.RCy3mUHS78Q"/>
</p:tagLst>
</file>

<file path=ppt/tags/tag348.xml><?xml version="1.0" encoding="utf-8"?>
<p:tagLst xmlns:a="http://schemas.openxmlformats.org/drawingml/2006/main" xmlns:r="http://schemas.openxmlformats.org/officeDocument/2006/relationships" xmlns:p="http://schemas.openxmlformats.org/presentationml/2006/main">
  <p:tag name="NAME" val="SingleBoat"/>
</p:tagLst>
</file>

<file path=ppt/tags/tag349.xml><?xml version="1.0" encoding="utf-8"?>
<p:tagLst xmlns:a="http://schemas.openxmlformats.org/drawingml/2006/main" xmlns:r="http://schemas.openxmlformats.org/officeDocument/2006/relationships" xmlns:p="http://schemas.openxmlformats.org/presentationml/2006/main">
  <p:tag name="NAME" val="SingleBoa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350.xml><?xml version="1.0" encoding="utf-8"?>
<p:tagLst xmlns:a="http://schemas.openxmlformats.org/drawingml/2006/main" xmlns:r="http://schemas.openxmlformats.org/officeDocument/2006/relationships" xmlns:p="http://schemas.openxmlformats.org/presentationml/2006/main">
  <p:tag name="NAME" val="SingleBoat"/>
</p:tagLst>
</file>

<file path=ppt/tags/tag351.xml><?xml version="1.0" encoding="utf-8"?>
<p:tagLst xmlns:a="http://schemas.openxmlformats.org/drawingml/2006/main" xmlns:r="http://schemas.openxmlformats.org/officeDocument/2006/relationships" xmlns:p="http://schemas.openxmlformats.org/presentationml/2006/main">
  <p:tag name="NAME" val="SingleBoat"/>
</p:tagLst>
</file>

<file path=ppt/tags/tag352.xml><?xml version="1.0" encoding="utf-8"?>
<p:tagLst xmlns:a="http://schemas.openxmlformats.org/drawingml/2006/main" xmlns:r="http://schemas.openxmlformats.org/officeDocument/2006/relationships" xmlns:p="http://schemas.openxmlformats.org/presentationml/2006/main">
  <p:tag name="NAME" val="SingleBoat"/>
</p:tagLst>
</file>

<file path=ppt/tags/tag3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8.xml><?xml version="1.0" encoding="utf-8"?>
<p:tagLst xmlns:a="http://schemas.openxmlformats.org/drawingml/2006/main" xmlns:r="http://schemas.openxmlformats.org/officeDocument/2006/relationships" xmlns:p="http://schemas.openxmlformats.org/presentationml/2006/main">
  <p:tag name="NAME" val="SingleBoatText"/>
</p:tagLst>
</file>

<file path=ppt/tags/tag3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RESIZE" val="Yes"/>
  <p:tag name="THINKCELLSHAPEDONOTDELETE" val="puigVdbAD9EGQxtzuUQsHa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yRFQKKV0i.7NlxsTXsz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mJCGD1yPeEKowDtIig8zE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G1CoTvxEiQGqwx.XaOf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j8WesRl91ESlfKkfpi1.7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tt_1G9mNQUeb9rFCvLA3g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trutFx8K0uO8uy_s2mr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aLM2_dyQqEuoApUvn6cPg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bwseC0ZBHUKj0KJLoVo5C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GvpZbZUStEGMkVS5VIwy.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fElLO4hlvEyQSrCxFiXq2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HWB4eCvaXkqzLOhx0P7I5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rbSQXIVnLkOsENwBAlkS.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vAd6IQkAm0W3A2f8XLMRm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biVk1AQsA0KGTUPLCyc2S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_7Ixl5soF0S9HQoJGliTR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2Ykfxm2oP02dD6QboVqmH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38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2b2ZLyMJ0EiJpEOLGN_jjw"/>
</p:tagLst>
</file>

<file path=ppt/tags/tag38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dZPqAOZyy0WPeV_Hcie4K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Pp1wNoAyV06oWCqYXRAYBA"/>
</p:tagLst>
</file>

<file path=ppt/tags/tag383.xml><?xml version="1.0" encoding="utf-8"?>
<p:tagLst xmlns:a="http://schemas.openxmlformats.org/drawingml/2006/main" xmlns:r="http://schemas.openxmlformats.org/officeDocument/2006/relationships" xmlns:p="http://schemas.openxmlformats.org/presentationml/2006/main">
  <p:tag name="NAME" val="RoundedRectangle"/>
  <p:tag name="THINKCELLSHAPEDONOTDELETE" val="proRr8ZrluUWEMsEAYEmOm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ugPogqUrWkW.ZR2WDSVPq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0Zn1mDeq20O0C4Fj1eCkV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wCKu_oTkkinV67wNl9i4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It9ohIscQ0SBiUDPcUIc5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pl7uIxPFbUCDo4E1Mqf2F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PLoCkVHcUE.nmU9dTtTEAA"/>
</p:tagLst>
</file>

<file path=ppt/tags/tag39.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MOgEj8sBskuB7ZDXUvYf1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kQiXK4qQ10GkiHvue3T6d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uG1OjWBWwk2I0ns3ol6jT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2QQkFCPOrUmu.pp6Plps4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UBRjlIzPUKngowyX0VWq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R2FU5C9BkCpI6Za1P5SF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LXgxDR_5eEqDM_nxsaQFg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Fdx2euJpF0uE917OB.ke8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VC5MfiMF0WdM0K6b4mJU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xPX19cnx7k.MscklwhVZ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hhECp61o0yjJDxWXjQGPQ"/>
</p:tagLst>
</file>

<file path=ppt/tags/tag40.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niSEO1c9x0uNnem8u_8ih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kwIzNKopkCSATFG_9XxP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rOQc8isVUeZB3DX1TVl5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jmNr62_TLE.OEKvAVOSeZ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yPrAl2Pi0OF08Vb0.iUp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0Qt9CVkq9kiDhf1ZQxGYy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OcycmjIeSEyECmULUKOIJ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tFhi.IDCkSuIXhq6Yf2Y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nuSZw2ZFykOYuIOUx5YLi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EMGJiPD2gkKpQDBdvSwHA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Qr7O6PI.aU.RMawff3er.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D_KmYWx.jEKWkSvTbEiGkQ"/>
</p:tagLst>
</file>

<file path=ppt/tags/tag412.xml><?xml version="1.0" encoding="utf-8"?>
<p:tagLst xmlns:a="http://schemas.openxmlformats.org/drawingml/2006/main" xmlns:r="http://schemas.openxmlformats.org/officeDocument/2006/relationships" xmlns:p="http://schemas.openxmlformats.org/presentationml/2006/main">
  <p:tag name="NOPREFERENCE" val="Fals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9exWx9l9aUqNPs3sQ9Vwvw"/>
</p:tagLst>
</file>

<file path=ppt/tags/tag41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AxcGw4qDLEukEA0khXPthw"/>
</p:tagLst>
</file>

<file path=ppt/tags/tag41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6.xml><?xml version="1.0" encoding="utf-8"?>
<p:tagLst xmlns:a="http://schemas.openxmlformats.org/drawingml/2006/main" xmlns:r="http://schemas.openxmlformats.org/officeDocument/2006/relationships" xmlns:p="http://schemas.openxmlformats.org/presentationml/2006/main">
  <p:tag name="NAME" val="SingleBoatTex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opNX0gPs_Ui7OsXP8ojW7Q"/>
</p:tagLst>
</file>

<file path=ppt/tags/tag418.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qCUKP574eEOZPFMsXPM3I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n7nvQU8W.02zYDP7m3tE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jupmqy2qsUuyvrANmrape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wew05q6Cd0ybAtbKm0SNv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HOzQAjyV2kaMhe7pjkpdH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x8uScNoy10i12w4v4IlDTQ"/>
</p:tagLst>
</file>

<file path=ppt/tags/tag424.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gDnQdocgeEyvxN74O00bsg"/>
</p:tagLst>
</file>

<file path=ppt/tags/tag42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YgPpbyyRakWqmdng46QUh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yd7qWgXmYkq9WKxUXllo4Q"/>
</p:tagLst>
</file>

<file path=ppt/tags/tag427.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pB54e2LYQUiqsrc8e77cwA"/>
</p:tagLst>
</file>

<file path=ppt/tags/tag428.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G272XJ93jkSPQFyr84lgd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GCEHquRpsEWu6khrsnfvJ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06q.2Y7MeUmeRfNSzQL0y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pgSn7hyQU0mfu3EnBVjwC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SQ1iXtczDU27CxqS_Em0y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2Go_qV9LPUuEqoGkP9VxY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jxLWkTg9nUiM0KLObI0jp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9ifq3sksqkOF8Z49GkcGO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yfIrUnncpUiAmbIEISbS2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yfIrUnncpUiAmbIEISbS2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52jhZd7XGE6Ro0djk7FHl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etkTNDeLv0K1m8C0wXT9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iKpglBNUlkeu.7e.uRxg7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nT95NPJreUOR5G1yAMPP5w"/>
</p:tagLst>
</file>

<file path=ppt/tags/tag4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3.xml><?xml version="1.0" encoding="utf-8"?>
<p:tagLst xmlns:a="http://schemas.openxmlformats.org/drawingml/2006/main" xmlns:r="http://schemas.openxmlformats.org/officeDocument/2006/relationships" xmlns:p="http://schemas.openxmlformats.org/presentationml/2006/main">
  <p:tag name="NAME" val="SingleBoat"/>
</p:tagLst>
</file>

<file path=ppt/tags/tag444.xml><?xml version="1.0" encoding="utf-8"?>
<p:tagLst xmlns:a="http://schemas.openxmlformats.org/drawingml/2006/main" xmlns:r="http://schemas.openxmlformats.org/officeDocument/2006/relationships" xmlns:p="http://schemas.openxmlformats.org/presentationml/2006/main">
  <p:tag name="NAME" val="SingleBoat"/>
</p:tagLst>
</file>

<file path=ppt/tags/tag445.xml><?xml version="1.0" encoding="utf-8"?>
<p:tagLst xmlns:a="http://schemas.openxmlformats.org/drawingml/2006/main" xmlns:r="http://schemas.openxmlformats.org/officeDocument/2006/relationships" xmlns:p="http://schemas.openxmlformats.org/presentationml/2006/main">
  <p:tag name="NAME" val="SingleBoat"/>
</p:tagLst>
</file>

<file path=ppt/tags/tag4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7.xml><?xml version="1.0" encoding="utf-8"?>
<p:tagLst xmlns:a="http://schemas.openxmlformats.org/drawingml/2006/main" xmlns:r="http://schemas.openxmlformats.org/officeDocument/2006/relationships" xmlns:p="http://schemas.openxmlformats.org/presentationml/2006/main">
  <p:tag name="NAME" val="SingleBoatText"/>
</p:tagLst>
</file>

<file path=ppt/tags/tag4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4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1.xml><?xml version="1.0" encoding="utf-8"?>
<p:tagLst xmlns:a="http://schemas.openxmlformats.org/drawingml/2006/main" xmlns:r="http://schemas.openxmlformats.org/officeDocument/2006/relationships" xmlns:p="http://schemas.openxmlformats.org/presentationml/2006/main">
  <p:tag name="NAME" val="SingleBoatText"/>
</p:tagLst>
</file>

<file path=ppt/tags/tag4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3.xml><?xml version="1.0" encoding="utf-8"?>
<p:tagLst xmlns:a="http://schemas.openxmlformats.org/drawingml/2006/main" xmlns:r="http://schemas.openxmlformats.org/officeDocument/2006/relationships" xmlns:p="http://schemas.openxmlformats.org/presentationml/2006/main">
  <p:tag name="NAME" val="SingleBoat"/>
</p:tagLst>
</file>

<file path=ppt/tags/tag454.xml><?xml version="1.0" encoding="utf-8"?>
<p:tagLst xmlns:a="http://schemas.openxmlformats.org/drawingml/2006/main" xmlns:r="http://schemas.openxmlformats.org/officeDocument/2006/relationships" xmlns:p="http://schemas.openxmlformats.org/presentationml/2006/main">
  <p:tag name="NAME" val="SingleBoat"/>
</p:tagLst>
</file>

<file path=ppt/tags/tag455.xml><?xml version="1.0" encoding="utf-8"?>
<p:tagLst xmlns:a="http://schemas.openxmlformats.org/drawingml/2006/main" xmlns:r="http://schemas.openxmlformats.org/officeDocument/2006/relationships" xmlns:p="http://schemas.openxmlformats.org/presentationml/2006/main">
  <p:tag name="NAME" val="SingleBoat"/>
</p:tagLst>
</file>

<file path=ppt/tags/tag4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7.xml><?xml version="1.0" encoding="utf-8"?>
<p:tagLst xmlns:a="http://schemas.openxmlformats.org/drawingml/2006/main" xmlns:r="http://schemas.openxmlformats.org/officeDocument/2006/relationships" xmlns:p="http://schemas.openxmlformats.org/presentationml/2006/main">
  <p:tag name="NAME" val="SingleBoatText"/>
</p:tagLst>
</file>

<file path=ppt/tags/tag45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9.xml><?xml version="1.0" encoding="utf-8"?>
<p:tagLst xmlns:a="http://schemas.openxmlformats.org/drawingml/2006/main" xmlns:r="http://schemas.openxmlformats.org/officeDocument/2006/relationships" xmlns:p="http://schemas.openxmlformats.org/presentationml/2006/main">
  <p:tag name="NAME" val="SingleBoatTex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46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1.xml><?xml version="1.0" encoding="utf-8"?>
<p:tagLst xmlns:a="http://schemas.openxmlformats.org/drawingml/2006/main" xmlns:r="http://schemas.openxmlformats.org/officeDocument/2006/relationships" xmlns:p="http://schemas.openxmlformats.org/presentationml/2006/main">
  <p:tag name="NAME" val="SingleBoatText"/>
</p:tagLst>
</file>

<file path=ppt/tags/tag46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3.xml><?xml version="1.0" encoding="utf-8"?>
<p:tagLst xmlns:a="http://schemas.openxmlformats.org/drawingml/2006/main" xmlns:r="http://schemas.openxmlformats.org/officeDocument/2006/relationships" xmlns:p="http://schemas.openxmlformats.org/presentationml/2006/main">
  <p:tag name="NAME" val="SingleBoat"/>
</p:tagLst>
</file>

<file path=ppt/tags/tag464.xml><?xml version="1.0" encoding="utf-8"?>
<p:tagLst xmlns:a="http://schemas.openxmlformats.org/drawingml/2006/main" xmlns:r="http://schemas.openxmlformats.org/officeDocument/2006/relationships" xmlns:p="http://schemas.openxmlformats.org/presentationml/2006/main">
  <p:tag name="NAME" val="SingleBoat"/>
</p:tagLst>
</file>

<file path=ppt/tags/tag465.xml><?xml version="1.0" encoding="utf-8"?>
<p:tagLst xmlns:a="http://schemas.openxmlformats.org/drawingml/2006/main" xmlns:r="http://schemas.openxmlformats.org/officeDocument/2006/relationships" xmlns:p="http://schemas.openxmlformats.org/presentationml/2006/main">
  <p:tag name="NAME" val="SingleBoat"/>
</p:tagLst>
</file>

<file path=ppt/tags/tag46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7.xml><?xml version="1.0" encoding="utf-8"?>
<p:tagLst xmlns:a="http://schemas.openxmlformats.org/drawingml/2006/main" xmlns:r="http://schemas.openxmlformats.org/officeDocument/2006/relationships" xmlns:p="http://schemas.openxmlformats.org/presentationml/2006/main">
  <p:tag name="NAME" val="SingleBoatText"/>
</p:tagLst>
</file>

<file path=ppt/tags/tag4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9.xml><?xml version="1.0" encoding="utf-8"?>
<p:tagLst xmlns:a="http://schemas.openxmlformats.org/drawingml/2006/main" xmlns:r="http://schemas.openxmlformats.org/officeDocument/2006/relationships" xmlns:p="http://schemas.openxmlformats.org/presentationml/2006/main">
  <p:tag name="NAME" val="SingleBoatTex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47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1.xml><?xml version="1.0" encoding="utf-8"?>
<p:tagLst xmlns:a="http://schemas.openxmlformats.org/drawingml/2006/main" xmlns:r="http://schemas.openxmlformats.org/officeDocument/2006/relationships" xmlns:p="http://schemas.openxmlformats.org/presentationml/2006/main">
  <p:tag name="NAME" val="SingleBoatText"/>
</p:tagLst>
</file>

<file path=ppt/tags/tag47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3.xml><?xml version="1.0" encoding="utf-8"?>
<p:tagLst xmlns:a="http://schemas.openxmlformats.org/drawingml/2006/main" xmlns:r="http://schemas.openxmlformats.org/officeDocument/2006/relationships" xmlns:p="http://schemas.openxmlformats.org/presentationml/2006/main">
  <p:tag name="NAME" val="SingleBoat"/>
</p:tagLst>
</file>

<file path=ppt/tags/tag474.xml><?xml version="1.0" encoding="utf-8"?>
<p:tagLst xmlns:a="http://schemas.openxmlformats.org/drawingml/2006/main" xmlns:r="http://schemas.openxmlformats.org/officeDocument/2006/relationships" xmlns:p="http://schemas.openxmlformats.org/presentationml/2006/main">
  <p:tag name="NAME" val="SingleBoat"/>
</p:tagLst>
</file>

<file path=ppt/tags/tag475.xml><?xml version="1.0" encoding="utf-8"?>
<p:tagLst xmlns:a="http://schemas.openxmlformats.org/drawingml/2006/main" xmlns:r="http://schemas.openxmlformats.org/officeDocument/2006/relationships" xmlns:p="http://schemas.openxmlformats.org/presentationml/2006/main">
  <p:tag name="NAME" val="SingleBoat"/>
</p:tagLst>
</file>

<file path=ppt/tags/tag4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7.xml><?xml version="1.0" encoding="utf-8"?>
<p:tagLst xmlns:a="http://schemas.openxmlformats.org/drawingml/2006/main" xmlns:r="http://schemas.openxmlformats.org/officeDocument/2006/relationships" xmlns:p="http://schemas.openxmlformats.org/presentationml/2006/main">
  <p:tag name="NAME" val="SingleBoatText"/>
</p:tagLst>
</file>

<file path=ppt/tags/tag47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9.xml><?xml version="1.0" encoding="utf-8"?>
<p:tagLst xmlns:a="http://schemas.openxmlformats.org/drawingml/2006/main" xmlns:r="http://schemas.openxmlformats.org/officeDocument/2006/relationships" xmlns:p="http://schemas.openxmlformats.org/presentationml/2006/main">
  <p:tag name="NAME" val="SingleBoatTex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4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1.xml><?xml version="1.0" encoding="utf-8"?>
<p:tagLst xmlns:a="http://schemas.openxmlformats.org/drawingml/2006/main" xmlns:r="http://schemas.openxmlformats.org/officeDocument/2006/relationships" xmlns:p="http://schemas.openxmlformats.org/presentationml/2006/main">
  <p:tag name="NAME" val="SingleBoatText"/>
</p:tagLst>
</file>

<file path=ppt/tags/tag48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3.xml><?xml version="1.0" encoding="utf-8"?>
<p:tagLst xmlns:a="http://schemas.openxmlformats.org/drawingml/2006/main" xmlns:r="http://schemas.openxmlformats.org/officeDocument/2006/relationships" xmlns:p="http://schemas.openxmlformats.org/presentationml/2006/main">
  <p:tag name="NAME" val="SingleBoat"/>
</p:tagLst>
</file>

<file path=ppt/tags/tag484.xml><?xml version="1.0" encoding="utf-8"?>
<p:tagLst xmlns:a="http://schemas.openxmlformats.org/drawingml/2006/main" xmlns:r="http://schemas.openxmlformats.org/officeDocument/2006/relationships" xmlns:p="http://schemas.openxmlformats.org/presentationml/2006/main">
  <p:tag name="NAME" val="SingleBoat"/>
</p:tagLst>
</file>

<file path=ppt/tags/tag485.xml><?xml version="1.0" encoding="utf-8"?>
<p:tagLst xmlns:a="http://schemas.openxmlformats.org/drawingml/2006/main" xmlns:r="http://schemas.openxmlformats.org/officeDocument/2006/relationships" xmlns:p="http://schemas.openxmlformats.org/presentationml/2006/main">
  <p:tag name="NAME" val="SingleBoat"/>
</p:tagLst>
</file>

<file path=ppt/tags/tag48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7.xml><?xml version="1.0" encoding="utf-8"?>
<p:tagLst xmlns:a="http://schemas.openxmlformats.org/drawingml/2006/main" xmlns:r="http://schemas.openxmlformats.org/officeDocument/2006/relationships" xmlns:p="http://schemas.openxmlformats.org/presentationml/2006/main">
  <p:tag name="NAME" val="SingleBoatText"/>
</p:tagLst>
</file>

<file path=ppt/tags/tag48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9.xml><?xml version="1.0" encoding="utf-8"?>
<p:tagLst xmlns:a="http://schemas.openxmlformats.org/drawingml/2006/main" xmlns:r="http://schemas.openxmlformats.org/officeDocument/2006/relationships" xmlns:p="http://schemas.openxmlformats.org/presentationml/2006/main">
  <p:tag name="NAME" val="SingleBoatText"/>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49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1.xml><?xml version="1.0" encoding="utf-8"?>
<p:tagLst xmlns:a="http://schemas.openxmlformats.org/drawingml/2006/main" xmlns:r="http://schemas.openxmlformats.org/officeDocument/2006/relationships" xmlns:p="http://schemas.openxmlformats.org/presentationml/2006/main">
  <p:tag name="NAME" val="SingleBoatText"/>
</p:tagLst>
</file>

<file path=ppt/tags/tag49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93.xml><?xml version="1.0" encoding="utf-8"?>
<p:tagLst xmlns:a="http://schemas.openxmlformats.org/drawingml/2006/main" xmlns:r="http://schemas.openxmlformats.org/officeDocument/2006/relationships" xmlns:p="http://schemas.openxmlformats.org/presentationml/2006/main">
  <p:tag name="NAME" val="SingleBoat"/>
</p:tagLst>
</file>

<file path=ppt/tags/tag494.xml><?xml version="1.0" encoding="utf-8"?>
<p:tagLst xmlns:a="http://schemas.openxmlformats.org/drawingml/2006/main" xmlns:r="http://schemas.openxmlformats.org/officeDocument/2006/relationships" xmlns:p="http://schemas.openxmlformats.org/presentationml/2006/main">
  <p:tag name="NAME" val="SingleBoat"/>
</p:tagLst>
</file>

<file path=ppt/tags/tag495.xml><?xml version="1.0" encoding="utf-8"?>
<p:tagLst xmlns:a="http://schemas.openxmlformats.org/drawingml/2006/main" xmlns:r="http://schemas.openxmlformats.org/officeDocument/2006/relationships" xmlns:p="http://schemas.openxmlformats.org/presentationml/2006/main">
  <p:tag name="NAME" val="SingleBoat"/>
</p:tagLst>
</file>

<file path=ppt/tags/tag49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7.xml><?xml version="1.0" encoding="utf-8"?>
<p:tagLst xmlns:a="http://schemas.openxmlformats.org/drawingml/2006/main" xmlns:r="http://schemas.openxmlformats.org/officeDocument/2006/relationships" xmlns:p="http://schemas.openxmlformats.org/presentationml/2006/main">
  <p:tag name="NAME" val="SingleBoatText"/>
</p:tagLst>
</file>

<file path=ppt/tags/tag49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9.xml><?xml version="1.0" encoding="utf-8"?>
<p:tagLst xmlns:a="http://schemas.openxmlformats.org/drawingml/2006/main" xmlns:r="http://schemas.openxmlformats.org/officeDocument/2006/relationships" xmlns:p="http://schemas.openxmlformats.org/presentationml/2006/main">
  <p:tag name="NAME" val="SingleBoatTex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mMyuXXSc0GwUXTIE7hO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500.xml><?xml version="1.0" encoding="utf-8"?>
<p:tagLst xmlns:a="http://schemas.openxmlformats.org/drawingml/2006/main" xmlns:r="http://schemas.openxmlformats.org/officeDocument/2006/relationships" xmlns:p="http://schemas.openxmlformats.org/presentationml/2006/main">
  <p:tag name="NAME" val="SingleBoatShape"/>
</p:tagLst>
</file>

<file path=ppt/tags/tag501.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52.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53.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65.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66.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8.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79.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91.xml><?xml version="1.0" encoding="utf-8"?>
<p:tagLst xmlns:a="http://schemas.openxmlformats.org/drawingml/2006/main" xmlns:r="http://schemas.openxmlformats.org/officeDocument/2006/relationships" xmlns:p="http://schemas.openxmlformats.org/presentationml/2006/main">
  <p:tag name="NAME" val="Logo"/>
  <p:tag name="THINKCELLSHAPEDONOTDELETE" val="pWrF.fdh7p0an3deMgPZFRQ"/>
</p:tagLst>
</file>

<file path=ppt/tags/tag92.xml><?xml version="1.0" encoding="utf-8"?>
<p:tagLst xmlns:a="http://schemas.openxmlformats.org/drawingml/2006/main" xmlns:r="http://schemas.openxmlformats.org/officeDocument/2006/relationships" xmlns:p="http://schemas.openxmlformats.org/presentationml/2006/main">
  <p:tag name="NAME" val="Logo"/>
  <p:tag name="THINKCELLSHAPEDONOTDELETE" val="pE8iHgkA6AEu_FumrDOoS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PLGfWqOe0CBmm3barZW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KdZkZuRo4kO5KlulchSHL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jr9yLR6dESp92i.jUae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JP.NxCAIkODDeGTX6hkJA"/>
</p:tagLst>
</file>

<file path=ppt/theme/theme1.xml><?xml version="1.0" encoding="utf-8"?>
<a:theme xmlns:a="http://schemas.openxmlformats.org/drawingml/2006/main" name="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9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9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9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0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0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0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Firm Format - English (US)">
  <a:themeElements>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2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3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3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3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4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4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4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5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5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5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6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6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6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7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7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7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Firm Format - English (US)">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8_Firm Format - English (US) 1">
        <a:dk1>
          <a:srgbClr val="000000"/>
        </a:dk1>
        <a:lt1>
          <a:srgbClr val="FFFFFF"/>
        </a:lt1>
        <a:dk2>
          <a:srgbClr val="000000"/>
        </a:dk2>
        <a:lt2>
          <a:srgbClr val="FFFFFF"/>
        </a:lt2>
        <a:accent1>
          <a:srgbClr val="EAEAEA"/>
        </a:accent1>
        <a:accent2>
          <a:srgbClr val="D0D0D0"/>
        </a:accent2>
        <a:accent3>
          <a:srgbClr val="FFFFFF"/>
        </a:accent3>
        <a:accent4>
          <a:srgbClr val="000000"/>
        </a:accent4>
        <a:accent5>
          <a:srgbClr val="F3F3F3"/>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8_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8_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Firm Format - English (US)</Template>
  <TotalTime>16485</TotalTime>
  <Words>3285</Words>
  <Application>Microsoft Office PowerPoint</Application>
  <PresentationFormat>Custom</PresentationFormat>
  <Paragraphs>480</Paragraphs>
  <Slides>33</Slides>
  <Notes>5</Notes>
  <HiddenSlides>0</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33</vt:i4>
      </vt:variant>
    </vt:vector>
  </HeadingPairs>
  <TitlesOfParts>
    <vt:vector size="47" baseType="lpstr">
      <vt:lpstr>Firm Format - English (US)</vt:lpstr>
      <vt:lpstr>1_Firm Format - English (US)</vt:lpstr>
      <vt:lpstr>2_Firm Format - English (US)</vt:lpstr>
      <vt:lpstr>3_Firm Format - English (US)</vt:lpstr>
      <vt:lpstr>4_Firm Format - English (US)</vt:lpstr>
      <vt:lpstr>5_Firm Format - English (US)</vt:lpstr>
      <vt:lpstr>6_Firm Format - English (US)</vt:lpstr>
      <vt:lpstr>7_Firm Format - English (US)</vt:lpstr>
      <vt:lpstr>8_Firm Format - English (US)</vt:lpstr>
      <vt:lpstr>9_Firm Format - English (US)</vt:lpstr>
      <vt:lpstr>10_Firm Format - English (US)</vt:lpstr>
      <vt:lpstr>11_Firm Format - English (US)</vt:lpstr>
      <vt:lpstr>think-cell Slide</vt:lpstr>
      <vt:lpstr>Chart</vt:lpstr>
      <vt:lpstr>California Dairy Future Task Force</vt:lpstr>
      <vt:lpstr>Objectives for today’s meeting</vt:lpstr>
      <vt:lpstr>At our last meeting we accomplished 3 of our 4 objectives</vt:lpstr>
      <vt:lpstr>Establish a shared fact base</vt:lpstr>
      <vt:lpstr>Draft vision statement for the future of the CA Dairy Industry</vt:lpstr>
      <vt:lpstr>Strategic pillars to support the vision statement</vt:lpstr>
      <vt:lpstr>The journey from here</vt:lpstr>
      <vt:lpstr>The Task Force sees its most important roles as making recommendations, generating ideas and communicating to the industry</vt:lpstr>
      <vt:lpstr>Update since our last meeting</vt:lpstr>
      <vt:lpstr>Proposed roles going forward</vt:lpstr>
      <vt:lpstr>How these groups can work together to move the California Dairy industry toward our long term vision</vt:lpstr>
      <vt:lpstr>Proposed approach for the initial working groups</vt:lpstr>
      <vt:lpstr>Proposed topics for the initial working groups – Reforming Class 4 Pricing</vt:lpstr>
      <vt:lpstr>Proposed topics for the initial working groups – Quota System</vt:lpstr>
      <vt:lpstr>Proposed topics for the initial working groups – Risk Management</vt:lpstr>
      <vt:lpstr>Proposed topics for the initial working groups – Increasing industry assets</vt:lpstr>
      <vt:lpstr>Continuing our work on the strategic pillars</vt:lpstr>
      <vt:lpstr>Strategic pillar breakout questions</vt:lpstr>
      <vt:lpstr>Change will not be easy and will require communication with the industry</vt:lpstr>
      <vt:lpstr>Change requires significant communication with the industry through multiple channels</vt:lpstr>
      <vt:lpstr>The facts you find most compelling from our discussions so far</vt:lpstr>
      <vt:lpstr>Key messages and our role in communication</vt:lpstr>
      <vt:lpstr>Proposed agenda for next Task Force meeting </vt:lpstr>
      <vt:lpstr>Draft process for 2013 and beyond</vt:lpstr>
      <vt:lpstr>Slide 24</vt:lpstr>
      <vt:lpstr>Slide 25</vt:lpstr>
      <vt:lpstr>Appendix</vt:lpstr>
      <vt:lpstr>21st century pricing system</vt:lpstr>
      <vt:lpstr>Growing the right processing capacity for California</vt:lpstr>
      <vt:lpstr>Product differentiation and innovation plan</vt:lpstr>
      <vt:lpstr>Comprehensive export growth plan</vt:lpstr>
      <vt:lpstr>Coordinated industry regulatory strategy</vt:lpstr>
      <vt:lpstr>Comprehensive domestic growth 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CMAB Storyline</dc:title>
  <dc:creator>Greg Hirshman</dc:creator>
  <cp:lastModifiedBy>candace gates</cp:lastModifiedBy>
  <cp:revision>1054</cp:revision>
  <cp:lastPrinted>2012-09-21T02:03:54Z</cp:lastPrinted>
  <dcterms:created xsi:type="dcterms:W3CDTF">2012-09-11T01:50:33Z</dcterms:created>
  <dcterms:modified xsi:type="dcterms:W3CDTF">2013-05-09T13:32:18Z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livery Date">
    <vt:lpwstr>September 26, 2012</vt:lpwstr>
  </property>
  <property fmtid="{D5CDD505-2E9C-101B-9397-08002B2CF9AE}" pid="3" name="Event">
    <vt:lpwstr/>
  </property>
  <property fmtid="{D5CDD505-2E9C-101B-9397-08002B2CF9AE}" pid="4" name="Final">
    <vt:bool>false</vt:bool>
  </property>
  <property fmtid="{D5CDD505-2E9C-101B-9397-08002B2CF9AE}" pid="5" name="LastEditedOfficeVersion">
    <vt:lpwstr>Office2010</vt:lpwstr>
  </property>
  <property fmtid="{D5CDD505-2E9C-101B-9397-08002B2CF9AE}" pid="6" name="NXPowerLiteLastOptimized">
    <vt:lpwstr>2505532</vt:lpwstr>
  </property>
  <property fmtid="{D5CDD505-2E9C-101B-9397-08002B2CF9AE}" pid="7" name="NXPowerLiteSettings">
    <vt:lpwstr>F7000400038000</vt:lpwstr>
  </property>
  <property fmtid="{D5CDD505-2E9C-101B-9397-08002B2CF9AE}" pid="8" name="NXPowerLiteVersion">
    <vt:lpwstr>D5.0.5</vt:lpwstr>
  </property>
  <property fmtid="{D5CDD505-2E9C-101B-9397-08002B2CF9AE}" pid="9" name="Office2003EditCount">
    <vt:lpwstr>2</vt:lpwstr>
  </property>
  <property fmtid="{D5CDD505-2E9C-101B-9397-08002B2CF9AE}" pid="10" name="Office2010EditCount">
    <vt:lpwstr>3</vt:lpwstr>
  </property>
  <property fmtid="{D5CDD505-2E9C-101B-9397-08002B2CF9AE}" pid="11" name="Title">
    <vt:lpwstr>CMAB Storyline</vt:lpwstr>
  </property>
  <property fmtid="{D5CDD505-2E9C-101B-9397-08002B2CF9AE}" pid="12" name="docid">
    <vt:lpwstr/>
  </property>
  <property fmtid="{D5CDD505-2E9C-101B-9397-08002B2CF9AE}" pid="13" name="Office2010WasSaved">
    <vt:lpwstr>1</vt:lpwstr>
  </property>
</Properties>
</file>