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112.xml" ContentType="application/vnd.openxmlformats-officedocument.presentationml.tags+xml"/>
  <Default Extension="png" ContentType="image/png"/>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18.xml" ContentType="application/vnd.openxmlformats-officedocument.presentationml.slideLayout+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21.xml" ContentType="application/vnd.openxmlformats-officedocument.presentationml.slideLayout+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336.xml" ContentType="application/vnd.openxmlformats-officedocument.presentationml.tags+xml"/>
  <Override PartName="/ppt/tags/tag24.xml" ContentType="application/vnd.openxmlformats-officedocument.presentationml.tags+xml"/>
  <Override PartName="/ppt/slideLayouts/slideLayout10.xml" ContentType="application/vnd.openxmlformats-officedocument.presentationml.slideLayout+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heme/theme12.xml" ContentType="application/vnd.openxmlformats-officedocument.theme+xml"/>
  <Override PartName="/ppt/tags/tag183.xml" ContentType="application/vnd.openxmlformats-officedocument.presentationml.tags+xml"/>
  <Override PartName="/ppt/notesSlides/notesSlide10.xml" ContentType="application/vnd.openxmlformats-officedocument.presentationml.notesSlide+xml"/>
  <Override PartName="/ppt/tags/tag322.xml" ContentType="application/vnd.openxmlformats-officedocument.presentationml.tags+xml"/>
  <Override PartName="/ppt/tags/tag33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heme/theme9.xml" ContentType="application/vnd.openxmlformats-officedocument.theme+xml"/>
  <Override PartName="/ppt/tags/tag155.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tags/tag89.xml" ContentType="application/vnd.openxmlformats-officedocument.presentationml.tags+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28.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heme/theme14.xml" ContentType="application/vnd.openxmlformats-officedocument.theme+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14.xml" ContentType="application/vnd.openxmlformats-officedocument.presentationml.slideLayout+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07.xml" ContentType="application/vnd.openxmlformats-officedocument.presentationml.tags+xml"/>
  <Override PartName="/ppt/tags/tag34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heme/theme11.xml" ContentType="application/vnd.openxmlformats-officedocument.theme+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slideLayouts/slideLayout11.xml" ContentType="application/vnd.openxmlformats-officedocument.presentationml.slideLayout+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27.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16.xml" ContentType="application/vnd.openxmlformats-officedocument.presentationml.slideLayout+xml"/>
  <Override PartName="/ppt/tags/tag88.xml" ContentType="application/vnd.openxmlformats-officedocument.presentationml.tags+xml"/>
  <Default Extension="jpeg" ContentType="image/jpeg"/>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heme/theme13.xml" ContentType="application/vnd.openxmlformats-officedocument.theme+xml"/>
  <Override PartName="/ppt/tags/tag173.xml" ContentType="application/vnd.openxmlformats-officedocument.presentationml.tags+xml"/>
  <Override PartName="/ppt/tags/tag32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slideLayouts/slideLayout29.xml" ContentType="application/vnd.openxmlformats-officedocument.presentationml.slideLayout+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5" r:id="rId2"/>
    <p:sldMasterId id="2147483669" r:id="rId3"/>
    <p:sldMasterId id="2147483672" r:id="rId4"/>
    <p:sldMasterId id="2147483675" r:id="rId5"/>
    <p:sldMasterId id="2147483679" r:id="rId6"/>
    <p:sldMasterId id="2147483682" r:id="rId7"/>
    <p:sldMasterId id="2147483686" r:id="rId8"/>
    <p:sldMasterId id="2147483690" r:id="rId9"/>
    <p:sldMasterId id="2147483694" r:id="rId10"/>
    <p:sldMasterId id="2147483698" r:id="rId11"/>
    <p:sldMasterId id="2147483749" r:id="rId12"/>
  </p:sldMasterIdLst>
  <p:notesMasterIdLst>
    <p:notesMasterId r:id="rId28"/>
  </p:notesMasterIdLst>
  <p:handoutMasterIdLst>
    <p:handoutMasterId r:id="rId29"/>
  </p:handoutMasterIdLst>
  <p:sldIdLst>
    <p:sldId id="331" r:id="rId13"/>
    <p:sldId id="324" r:id="rId14"/>
    <p:sldId id="351" r:id="rId15"/>
    <p:sldId id="352" r:id="rId16"/>
    <p:sldId id="344" r:id="rId17"/>
    <p:sldId id="345" r:id="rId18"/>
    <p:sldId id="346" r:id="rId19"/>
    <p:sldId id="347" r:id="rId20"/>
    <p:sldId id="341" r:id="rId21"/>
    <p:sldId id="350" r:id="rId22"/>
    <p:sldId id="337" r:id="rId23"/>
    <p:sldId id="304" r:id="rId24"/>
    <p:sldId id="349" r:id="rId25"/>
    <p:sldId id="338" r:id="rId26"/>
    <p:sldId id="339" r:id="rId27"/>
  </p:sldIdLst>
  <p:sldSz cx="8961438" cy="6721475"/>
  <p:notesSz cx="7010400" cy="9296400"/>
  <p:custDataLst>
    <p:tags r:id="rId30"/>
  </p:custDataLst>
  <p:defaultTextStyle>
    <a:defPPr>
      <a:defRPr lang="en-US"/>
    </a:defPPr>
    <a:lvl1pPr algn="l" rtl="0" fontAlgn="base">
      <a:spcBef>
        <a:spcPct val="0"/>
      </a:spcBef>
      <a:spcAft>
        <a:spcPct val="0"/>
      </a:spcAft>
      <a:defRPr sz="1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400" kern="1200">
        <a:solidFill>
          <a:schemeClr val="tx1"/>
        </a:solidFill>
        <a:latin typeface="Arial" charset="0"/>
        <a:ea typeface="ＭＳ Ｐゴシック" pitchFamily="34" charset="-128"/>
        <a:cs typeface="Arial" charset="0"/>
      </a:defRPr>
    </a:lvl5pPr>
    <a:lvl6pPr marL="2286000" algn="l" defTabSz="914400" rtl="0" eaLnBrk="1" latinLnBrk="0" hangingPunct="1">
      <a:defRPr sz="1400" kern="1200">
        <a:solidFill>
          <a:schemeClr val="tx1"/>
        </a:solidFill>
        <a:latin typeface="Arial" charset="0"/>
        <a:ea typeface="ＭＳ Ｐゴシック" pitchFamily="34" charset="-128"/>
        <a:cs typeface="Arial" charset="0"/>
      </a:defRPr>
    </a:lvl6pPr>
    <a:lvl7pPr marL="2743200" algn="l" defTabSz="914400" rtl="0" eaLnBrk="1" latinLnBrk="0" hangingPunct="1">
      <a:defRPr sz="1400" kern="1200">
        <a:solidFill>
          <a:schemeClr val="tx1"/>
        </a:solidFill>
        <a:latin typeface="Arial" charset="0"/>
        <a:ea typeface="ＭＳ Ｐゴシック" pitchFamily="34" charset="-128"/>
        <a:cs typeface="Arial" charset="0"/>
      </a:defRPr>
    </a:lvl7pPr>
    <a:lvl8pPr marL="3200400" algn="l" defTabSz="914400" rtl="0" eaLnBrk="1" latinLnBrk="0" hangingPunct="1">
      <a:defRPr sz="1400" kern="1200">
        <a:solidFill>
          <a:schemeClr val="tx1"/>
        </a:solidFill>
        <a:latin typeface="Arial" charset="0"/>
        <a:ea typeface="ＭＳ Ｐゴシック" pitchFamily="34" charset="-128"/>
        <a:cs typeface="Arial" charset="0"/>
      </a:defRPr>
    </a:lvl8pPr>
    <a:lvl9pPr marL="3657600" algn="l" defTabSz="914400" rtl="0" eaLnBrk="1" latinLnBrk="0" hangingPunct="1">
      <a:defRPr sz="1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CC"/>
    <a:srgbClr val="00CC00"/>
    <a:srgbClr val="FFFFFF"/>
    <a:srgbClr val="808080"/>
    <a:srgbClr val="DDDDDD"/>
    <a:srgbClr val="F12717"/>
    <a:srgbClr val="002960"/>
    <a:srgbClr val="0065CC"/>
    <a:srgbClr val="91AFF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ferSingleView="1">
    <p:restoredLeft sz="8163" autoAdjust="0"/>
    <p:restoredTop sz="99172" autoAdjust="0"/>
  </p:normalViewPr>
  <p:slideViewPr>
    <p:cSldViewPr snapToGrid="0">
      <p:cViewPr>
        <p:scale>
          <a:sx n="90" d="100"/>
          <a:sy n="90" d="100"/>
        </p:scale>
        <p:origin x="-2466" y="-642"/>
      </p:cViewPr>
      <p:guideLst>
        <p:guide orient="horz" pos="766"/>
        <p:guide pos="31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318" y="-78"/>
      </p:cViewPr>
      <p:guideLst>
        <p:guide orient="horz" pos="2928"/>
        <p:guide pos="2208"/>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2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idx="2"/>
          </p:nvPr>
        </p:nvSpPr>
        <p:spPr bwMode="auto">
          <a:xfrm>
            <a:off x="781050" y="582613"/>
            <a:ext cx="5454650" cy="4090987"/>
          </a:xfrm>
          <a:prstGeom prst="rect">
            <a:avLst/>
          </a:prstGeom>
          <a:noFill/>
          <a:ln w="9525">
            <a:solidFill>
              <a:schemeClr val="bg1"/>
            </a:solidFill>
            <a:miter lim="800000"/>
            <a:headEnd/>
            <a:tailEnd/>
          </a:ln>
        </p:spPr>
      </p:sp>
      <p:sp>
        <p:nvSpPr>
          <p:cNvPr id="5123" name="Rectangle 3"/>
          <p:cNvSpPr>
            <a:spLocks noGrp="1" noChangeArrowheads="1"/>
          </p:cNvSpPr>
          <p:nvPr>
            <p:ph type="body" sz="quarter" idx="3"/>
          </p:nvPr>
        </p:nvSpPr>
        <p:spPr bwMode="auto">
          <a:xfrm>
            <a:off x="568325" y="4995863"/>
            <a:ext cx="5973763" cy="1222375"/>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256338" y="8931275"/>
            <a:ext cx="555625" cy="182563"/>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200">
                <a:ea typeface="+mn-ea"/>
                <a:cs typeface="+mn-cs"/>
              </a:defRPr>
            </a:lvl1pPr>
          </a:lstStyle>
          <a:p>
            <a:pPr>
              <a:defRPr/>
            </a:pPr>
            <a:fld id="{5AA1C333-0975-4FDF-A35A-969765C93E3D}" type="slidenum">
              <a:rPr lang="en-US"/>
              <a:pPr>
                <a:defRPr/>
              </a:pPr>
              <a:t>‹#›</a:t>
            </a:fld>
            <a:endParaRPr lang="en-US"/>
          </a:p>
        </p:txBody>
      </p:sp>
      <p:sp>
        <p:nvSpPr>
          <p:cNvPr id="5128" name="doc id"/>
          <p:cNvSpPr>
            <a:spLocks noGrp="1" noChangeArrowheads="1"/>
          </p:cNvSpPr>
          <p:nvPr>
            <p:ph type="ftr" sz="quarter" idx="4"/>
          </p:nvPr>
        </p:nvSpPr>
        <p:spPr bwMode="auto">
          <a:xfrm>
            <a:off x="6516688" y="96838"/>
            <a:ext cx="295275" cy="122237"/>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a:defRPr sz="800">
                <a:ea typeface="+mn-ea"/>
                <a:cs typeface="+mn-cs"/>
              </a:defRPr>
            </a:lvl1pPr>
          </a:lstStyle>
          <a:p>
            <a:pPr>
              <a:defRPr/>
            </a:pPr>
            <a:endParaRPr lang="en-US"/>
          </a:p>
        </p:txBody>
      </p:sp>
    </p:spTree>
    <p:extLst>
      <p:ext uri="{BB962C8B-B14F-4D97-AF65-F5344CB8AC3E}">
        <p14:creationId xmlns:p14="http://schemas.microsoft.com/office/powerpoint/2010/main" xmlns="" val="2632898767"/>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xfrm>
            <a:off x="6256338" y="8961438"/>
            <a:ext cx="555625" cy="152400"/>
          </a:xfrm>
          <a:ln>
            <a:miter lim="800000"/>
            <a:headEnd/>
            <a:tailEnd/>
          </a:ln>
        </p:spPr>
        <p:txBody>
          <a:bodyPr/>
          <a:lstStyle/>
          <a:p>
            <a:pPr>
              <a:defRPr/>
            </a:pPr>
            <a:fld id="{FC1EB460-E53F-4440-805D-FEB53089ADFA}" type="slidenum">
              <a:rPr lang="en-US" sz="1000" smtClean="0">
                <a:solidFill>
                  <a:srgbClr val="000000"/>
                </a:solidFill>
                <a:latin typeface="Times New Roman" pitchFamily="18" charset="0"/>
                <a:ea typeface="ＭＳ Ｐゴシック" pitchFamily="34" charset="-128"/>
              </a:rPr>
              <a:pPr>
                <a:defRPr/>
              </a:pPr>
              <a:t>0</a:t>
            </a:fld>
            <a:endParaRPr lang="en-US" sz="1000" smtClean="0">
              <a:solidFill>
                <a:srgbClr val="000000"/>
              </a:solidFill>
              <a:latin typeface="Times New Roman" pitchFamily="18" charset="0"/>
              <a:ea typeface="ＭＳ Ｐゴシック" pitchFamily="34" charset="-128"/>
            </a:endParaRPr>
          </a:p>
        </p:txBody>
      </p:sp>
      <p:sp>
        <p:nvSpPr>
          <p:cNvPr id="446466" name="Rectangle 15"/>
          <p:cNvSpPr>
            <a:spLocks noGrp="1" noRot="1" noChangeAspect="1" noChangeArrowheads="1" noTextEdit="1"/>
          </p:cNvSpPr>
          <p:nvPr>
            <p:ph type="sldImg"/>
          </p:nvPr>
        </p:nvSpPr>
        <p:spPr>
          <a:xfrm>
            <a:off x="1181100" y="696913"/>
            <a:ext cx="4648200" cy="3486150"/>
          </a:xfrm>
          <a:ln>
            <a:solidFill>
              <a:srgbClr val="000000"/>
            </a:solidFill>
          </a:ln>
        </p:spPr>
      </p:sp>
      <p:sp>
        <p:nvSpPr>
          <p:cNvPr id="446467" name="Rectangle 16"/>
          <p:cNvSpPr>
            <a:spLocks noGrp="1" noChangeArrowheads="1"/>
          </p:cNvSpPr>
          <p:nvPr>
            <p:ph type="body" idx="1"/>
          </p:nvPr>
        </p:nvSpPr>
        <p:spPr>
          <a:xfrm>
            <a:off x="982663" y="4475163"/>
            <a:ext cx="5081587" cy="4400550"/>
          </a:xfrm>
          <a:noFill/>
        </p:spPr>
        <p:txBody>
          <a:bodyPr/>
          <a:lstStyle/>
          <a:p>
            <a:pPr eaLnBrk="1" hangingPunct="1"/>
            <a:r>
              <a:rPr lang="en-US" b="1" smtClean="0"/>
              <a:t>ABSTRACT</a:t>
            </a:r>
          </a:p>
          <a:p>
            <a:pPr eaLnBrk="1" hangingPunct="1"/>
            <a:endParaRPr lang="en-US" b="1" smtClean="0"/>
          </a:p>
          <a:p>
            <a:pPr eaLnBrk="1" hangingPunct="1"/>
            <a:r>
              <a:rPr lang="en-US" smtClean="0"/>
              <a:t>This document offers insights into the company profile of ABB. First, the authors provide an overview of the company’s background and its five divisions: power products, power systems, discrete automation and motion, low-voltage products, and process automation. Then, they discuss ABB’s financial and stock market performance, highlighting the fact that the company has managed to steadily increase its revenues and improve margins, which proved to be a stable double-digit (even during the economic crisis). Next, the authors discuss the news and recent developments of ABB. Finally, they present the management profiles of the company’s key executives. Key slides include 1 (summary), 3 (company background), 5 (overview of five divisions), 14 (revenues trend), and 19-20 (news and recent developments).</a:t>
            </a:r>
          </a:p>
        </p:txBody>
      </p:sp>
      <p:sp>
        <p:nvSpPr>
          <p:cNvPr id="446468" name="Rectangle 14"/>
          <p:cNvSpPr>
            <a:spLocks noChangeArrowheads="1"/>
          </p:cNvSpPr>
          <p:nvPr/>
        </p:nvSpPr>
        <p:spPr bwMode="auto">
          <a:xfrm>
            <a:off x="3276600" y="8897938"/>
            <a:ext cx="642938" cy="398462"/>
          </a:xfrm>
          <a:prstGeom prst="rect">
            <a:avLst/>
          </a:prstGeom>
          <a:solidFill>
            <a:schemeClr val="accent1"/>
          </a:solidFill>
          <a:ln w="9525">
            <a:noFill/>
            <a:miter lim="800000"/>
            <a:headEnd/>
            <a:tailEnd/>
          </a:ln>
        </p:spPr>
        <p:txBody>
          <a:bodyPr wrap="none" lIns="91430" tIns="45715" rIns="91430" bIns="45715" anchor="ctr"/>
          <a:lstStyle/>
          <a:p>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ea typeface="ＭＳ Ｐゴシック" pitchFamily="34" charset="-128"/>
              </a:rPr>
              <a:pPr>
                <a:defRPr/>
              </a:pPr>
              <a:t>10</a:t>
            </a:fld>
            <a:endParaRPr lang="en-AU" smtClean="0">
              <a:solidFill>
                <a:srgbClr val="000000"/>
              </a:solidFill>
              <a:ea typeface="ＭＳ Ｐゴシック" pitchFamily="34" charset="-128"/>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1</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2</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3</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4</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5</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6</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7</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09750" y="1195388"/>
            <a:ext cx="10591800" cy="7943850"/>
          </a:xfrm>
          <a:ln/>
        </p:spPr>
      </p:sp>
      <p:sp>
        <p:nvSpPr>
          <p:cNvPr id="450563" name="Rectangle 3"/>
          <p:cNvSpPr>
            <a:spLocks noGrp="1" noChangeArrowheads="1"/>
          </p:cNvSpPr>
          <p:nvPr>
            <p:ph type="body" idx="1"/>
          </p:nvPr>
        </p:nvSpPr>
        <p:spPr>
          <a:xfrm>
            <a:off x="838200" y="346075"/>
            <a:ext cx="5972175" cy="244475"/>
          </a:xfrm>
          <a:noFill/>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ln>
            <a:miter lim="800000"/>
            <a:headEnd/>
            <a:tailEnd/>
          </a:ln>
        </p:spPr>
        <p:txBody>
          <a:bodyPr/>
          <a:lstStyle/>
          <a:p>
            <a:pPr>
              <a:defRPr/>
            </a:pPr>
            <a:fld id="{9A8069B3-B6DC-4521-90AE-C15276F4A9A5}" type="slidenum">
              <a:rPr lang="en-AU" smtClean="0">
                <a:solidFill>
                  <a:srgbClr val="000000"/>
                </a:solidFill>
                <a:ea typeface="ＭＳ Ｐゴシック" pitchFamily="34" charset="-128"/>
              </a:rPr>
              <a:pPr>
                <a:defRPr/>
              </a:pPr>
              <a:t>9</a:t>
            </a:fld>
            <a:endParaRPr lang="en-AU" smtClean="0">
              <a:solidFill>
                <a:srgbClr val="000000"/>
              </a:solidFill>
              <a:ea typeface="ＭＳ Ｐゴシック" pitchFamily="34" charset="-128"/>
            </a:endParaRPr>
          </a:p>
        </p:txBody>
      </p:sp>
      <p:sp>
        <p:nvSpPr>
          <p:cNvPr id="452610" name="Rectangle 2"/>
          <p:cNvSpPr>
            <a:spLocks noGrp="1" noRot="1" noChangeAspect="1" noChangeArrowheads="1" noTextEdit="1"/>
          </p:cNvSpPr>
          <p:nvPr>
            <p:ph type="sldImg"/>
          </p:nvPr>
        </p:nvSpPr>
        <p:spPr>
          <a:xfrm>
            <a:off x="-1809750" y="1195388"/>
            <a:ext cx="10591800" cy="7943850"/>
          </a:xfrm>
          <a:ln/>
        </p:spPr>
      </p:sp>
      <p:sp>
        <p:nvSpPr>
          <p:cNvPr id="452611" name="Rectangle 3"/>
          <p:cNvSpPr>
            <a:spLocks noGrp="1" noChangeArrowheads="1"/>
          </p:cNvSpPr>
          <p:nvPr>
            <p:ph type="body" idx="1"/>
          </p:nvPr>
        </p:nvSpPr>
        <p:spPr>
          <a:xfrm>
            <a:off x="838200" y="346075"/>
            <a:ext cx="5972175" cy="733425"/>
          </a:xfrm>
          <a:noFill/>
        </p:spPr>
        <p:txBody>
          <a:bodyPr/>
          <a:lstStyle/>
          <a:p>
            <a:r>
              <a:rPr lang="en-GB" smtClean="0"/>
              <a:t>Feed prices from: Cost of Milk Production 2005-2011</a:t>
            </a:r>
          </a:p>
          <a:p>
            <a:r>
              <a:rPr lang="en-GB" smtClean="0"/>
              <a:t>Number of dairies from: Cost of Milk Production 2005-2011</a:t>
            </a:r>
          </a:p>
          <a:p>
            <a:r>
              <a:rPr lang="en-GB" smtClean="0"/>
              <a:t>Milk supply from: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5.xml"/><Relationship Id="rId1" Type="http://schemas.openxmlformats.org/officeDocument/2006/relationships/tags" Target="../tags/tag68.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6.xml"/><Relationship Id="rId1" Type="http://schemas.openxmlformats.org/officeDocument/2006/relationships/tags" Target="../tags/tag8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7.xml"/><Relationship Id="rId1" Type="http://schemas.openxmlformats.org/officeDocument/2006/relationships/tags" Target="../tags/tag94.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8.xml"/><Relationship Id="rId1" Type="http://schemas.openxmlformats.org/officeDocument/2006/relationships/tags" Target="../tags/tag107.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08.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oleObject" Target="../embeddings/oleObject9.bin"/><Relationship Id="rId2" Type="http://schemas.openxmlformats.org/officeDocument/2006/relationships/tags" Target="../tags/tag109.xml"/><Relationship Id="rId1" Type="http://schemas.openxmlformats.org/officeDocument/2006/relationships/vmlDrawing" Target="../drawings/vmlDrawing9.vml"/><Relationship Id="rId6" Type="http://schemas.openxmlformats.org/officeDocument/2006/relationships/tags" Target="../tags/tag113.xml"/><Relationship Id="rId11" Type="http://schemas.openxmlformats.org/officeDocument/2006/relationships/slideMaster" Target="../slideMasters/slideMaster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9.xml"/><Relationship Id="rId1" Type="http://schemas.openxmlformats.org/officeDocument/2006/relationships/tags" Target="../tags/tag129.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0.xml"/><Relationship Id="rId1" Type="http://schemas.openxmlformats.org/officeDocument/2006/relationships/tags" Target="../tags/tag143.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4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1.xml"/><Relationship Id="rId1" Type="http://schemas.openxmlformats.org/officeDocument/2006/relationships/tags" Target="../tags/tag156.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5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2.xml"/><Relationship Id="rId1" Type="http://schemas.openxmlformats.org/officeDocument/2006/relationships/tags" Target="../tags/tag16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latin typeface="+mn-lt"/>
              <a:ea typeface="+mn-ea"/>
              <a:cs typeface="+mn-cs"/>
            </a:endParaRPr>
          </a:p>
        </p:txBody>
      </p:sp>
      <p:grpSp>
        <p:nvGrpSpPr>
          <p:cNvPr id="5" name="McK Title Elements"/>
          <p:cNvGrpSpPr>
            <a:grpSpLocks/>
          </p:cNvGrpSpPr>
          <p:nvPr/>
        </p:nvGrpSpPr>
        <p:grpSpPr bwMode="auto">
          <a:xfrm>
            <a:off x="0" y="0"/>
            <a:ext cx="8958263" cy="6723063"/>
            <a:chOff x="0" y="0"/>
            <a:chExt cx="5643" cy="4235"/>
          </a:xfrm>
        </p:grpSpPr>
        <p:sp>
          <p:nvSpPr>
            <p:cNvPr id="6"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latin typeface="+mn-lt"/>
                  <a:ea typeface="+mn-ea"/>
                  <a:cs typeface="+mn-cs"/>
                </a:rPr>
                <a:t>Document type</a:t>
              </a:r>
            </a:p>
          </p:txBody>
        </p:sp>
        <p:sp>
          <p:nvSpPr>
            <p:cNvPr id="7"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latin typeface="+mn-lt"/>
                  <a:ea typeface="+mn-ea"/>
                  <a:cs typeface="+mn-cs"/>
                </a:rPr>
                <a:t>Date</a:t>
              </a:r>
            </a:p>
          </p:txBody>
        </p:sp>
        <p:sp>
          <p:nvSpPr>
            <p:cNvPr id="8"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latin typeface="+mn-lt"/>
                  <a:ea typeface="+mn-ea"/>
                  <a:cs typeface="+mn-cs"/>
                </a:rPr>
                <a:t>CONFIDENTIAL AND PROPRIETARY</a:t>
              </a:r>
            </a:p>
            <a:p>
              <a:pPr defTabSz="804863" eaLnBrk="0" hangingPunct="0">
                <a:defRPr/>
              </a:pPr>
              <a:r>
                <a:rPr lang="en-US" sz="800">
                  <a:latin typeface="+mn-lt"/>
                  <a:ea typeface="+mn-ea"/>
                  <a:cs typeface="+mn-cs"/>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latin typeface="+mn-lt"/>
                <a:ea typeface="+mn-ea"/>
                <a:cs typeface="+mn-cs"/>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latin typeface="+mn-lt"/>
                <a:ea typeface="+mn-ea"/>
                <a:cs typeface="+mn-cs"/>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latin typeface="+mn-lt"/>
                <a:ea typeface="+mn-ea"/>
                <a:cs typeface="+mn-cs"/>
              </a:endParaRPr>
            </a:p>
          </p:txBody>
        </p:sp>
      </p:grpSp>
      <p:grpSp>
        <p:nvGrpSpPr>
          <p:cNvPr id="12" name="TitleBottomBar"/>
          <p:cNvGrpSpPr>
            <a:grpSpLocks/>
          </p:cNvGrpSpPr>
          <p:nvPr/>
        </p:nvGrpSpPr>
        <p:grpSpPr bwMode="auto">
          <a:xfrm>
            <a:off x="2192338" y="6305550"/>
            <a:ext cx="6767512" cy="420688"/>
            <a:chOff x="1382" y="3969"/>
            <a:chExt cx="4263" cy="265"/>
          </a:xfrm>
        </p:grpSpPr>
        <p:sp>
          <p:nvSpPr>
            <p:cNvPr id="13"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latin typeface="+mn-lt"/>
                <a:ea typeface="+mn-ea"/>
                <a:cs typeface="+mn-cs"/>
              </a:endParaRPr>
            </a:p>
          </p:txBody>
        </p:sp>
        <p:pic>
          <p:nvPicPr>
            <p:cNvPr id="14"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5"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14242A34-96C3-4D1F-ADE9-4F8D3B255D0A}"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99C122FB-9E61-4A0B-A00F-D54319A04F5B}" type="slidenum">
              <a:rPr/>
              <a:pPr>
                <a:defRPr/>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613F2B9A-17B1-439C-B8C6-EB722B666503}" type="slidenum">
              <a:rPr/>
              <a:pPr>
                <a:defRPr/>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45513" y="6435725"/>
            <a:ext cx="209550" cy="152400"/>
          </a:xfrm>
        </p:spPr>
        <p:txBody>
          <a:bodyPr/>
          <a:lstStyle>
            <a:lvl1pPr>
              <a:defRPr/>
            </a:lvl1pPr>
          </a:lstStyle>
          <a:p>
            <a:pPr>
              <a:defRPr/>
            </a:pPr>
            <a:fld id="{25E3B777-86F1-4965-82B1-23AF7FEB7E7B}" type="slidenum">
              <a:rPr/>
              <a:pPr>
                <a:defRPr/>
              </a:pPr>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98EED1A2-E7CF-4DE2-8605-922D568CA771}" type="slidenum">
              <a:rPr/>
              <a:pPr>
                <a:defRPr/>
              </a:pPr>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p:nvGraphicFramePr>
        <p:xfrm>
          <a:off x="0" y="0"/>
          <a:ext cx="158750" cy="158750"/>
        </p:xfrm>
        <a:graphic>
          <a:graphicData uri="http://schemas.openxmlformats.org/presentationml/2006/ole">
            <p:oleObj spid="_x0000_s535633" name="think-cell Slide" r:id="rId12" imgW="360" imgH="360" progId="">
              <p:embed/>
            </p:oleObj>
          </a:graphicData>
        </a:graphic>
      </p:graphicFrame>
      <p:sp>
        <p:nvSpPr>
          <p:cNvPr id="3" name="SlideBottomBar"/>
          <p:cNvSpPr>
            <a:spLocks noChangeArrowheads="1"/>
          </p:cNvSpPr>
          <p:nvPr>
            <p:custDataLst>
              <p:tags r:id="rId2"/>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4" name="doc id"/>
          <p:cNvSpPr>
            <a:spLocks noChangeArrowheads="1"/>
          </p:cNvSpPr>
          <p:nvPr>
            <p:custDataLst>
              <p:tags r:id="rId3"/>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7" name="McK 1. On-page tracker" hidden="1"/>
          <p:cNvSpPr>
            <a:spLocks noChangeArrowheads="1"/>
          </p:cNvSpPr>
          <p:nvPr>
            <p:custDataLst>
              <p:tags r:id="rId4"/>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8" name="McK 3. Unit of measure" hidden="1"/>
          <p:cNvSpPr txBox="1">
            <a:spLocks noChangeArrowheads="1"/>
          </p:cNvSpPr>
          <p:nvPr>
            <p:custDataLst>
              <p:tags r:id="rId5"/>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9" name="McK Slide Elements" hidden="1"/>
          <p:cNvGrpSpPr>
            <a:grpSpLocks/>
          </p:cNvGrpSpPr>
          <p:nvPr>
            <p:custDataLst>
              <p:tags r:id="rId6"/>
            </p:custDataLst>
          </p:nvPr>
        </p:nvGrpSpPr>
        <p:grpSpPr bwMode="auto">
          <a:xfrm>
            <a:off x="119063" y="6080125"/>
            <a:ext cx="8548687" cy="508000"/>
            <a:chOff x="75" y="3830"/>
            <a:chExt cx="5385" cy="320"/>
          </a:xfrm>
        </p:grpSpPr>
        <p:sp>
          <p:nvSpPr>
            <p:cNvPr id="10"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1"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12" name="ACET" hidden="1"/>
          <p:cNvGrpSpPr>
            <a:grpSpLocks/>
          </p:cNvGrpSpPr>
          <p:nvPr>
            <p:custDataLst>
              <p:tags r:id="rId7"/>
            </p:custDataLst>
          </p:nvPr>
        </p:nvGrpSpPr>
        <p:grpSpPr bwMode="auto">
          <a:xfrm>
            <a:off x="1452563" y="1127125"/>
            <a:ext cx="4264025" cy="508000"/>
            <a:chOff x="915" y="710"/>
            <a:chExt cx="2686" cy="320"/>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p:spPr>
        </p:cxnSp>
        <p:sp>
          <p:nvSpPr>
            <p:cNvPr id="14"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15" name="SlideLogoText"/>
          <p:cNvSpPr>
            <a:spLocks noChangeArrowheads="1"/>
          </p:cNvSpPr>
          <p:nvPr>
            <p:custDataLst>
              <p:tags r:id="rId8"/>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16" name="SlideLogoSeparator"/>
          <p:cNvSpPr>
            <a:spLocks noChangeArrowheads="1"/>
          </p:cNvSpPr>
          <p:nvPr>
            <p:custDataLst>
              <p:tags r:id="rId9"/>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17" name="Slide Number Placeholder 1"/>
          <p:cNvSpPr>
            <a:spLocks noGrp="1"/>
          </p:cNvSpPr>
          <p:nvPr>
            <p:ph type="sldNum" sz="quarter" idx="10"/>
            <p:custDataLst>
              <p:tags r:id="rId10"/>
            </p:custDataLst>
          </p:nvPr>
        </p:nvSpPr>
        <p:spPr/>
        <p:txBody>
          <a:bodyPr/>
          <a:lstStyle>
            <a:lvl1pPr>
              <a:defRPr/>
            </a:lvl1pPr>
          </a:lstStyle>
          <a:p>
            <a:pPr>
              <a:defRPr/>
            </a:pPr>
            <a:fld id="{2B77D1F8-7057-4FCD-9A79-879C6E3A29AB}"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621AC88D-7EDD-4F9A-9154-E4B88BB7D372}" type="slidenum">
              <a:rPr/>
              <a:pPr>
                <a:defRPr/>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872C48A9-5D5C-4F96-A1CE-BA53AE6FBD8C}" type="slidenum">
              <a:rPr/>
              <a:pPr>
                <a:defRPr/>
              </a:pPr>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lvl1pPr>
          </a:lstStyle>
          <a:p>
            <a:pPr>
              <a:defRPr/>
            </a:pPr>
            <a:fld id="{AF0CEFEF-2D99-40CA-84BB-1EECF8AA2486}" type="slidenum">
              <a:rPr/>
              <a:pPr>
                <a:defRPr/>
              </a:pPr>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AAB9C108-EB07-4C72-A071-20D17C4B7179}" type="slidenum">
              <a:rPr/>
              <a:pPr>
                <a:defRPr/>
              </a:pPr>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B683078E-2920-4334-9FB0-EFD4975E33A0}" type="slidenum">
              <a:rPr/>
              <a:pPr>
                <a:defRPr/>
              </a:pPr>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ＭＳ Ｐゴシック"/>
            </a:endParaRP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ＭＳ Ｐゴシック"/>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ＭＳ Ｐゴシック"/>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ＭＳ Ｐゴシック"/>
                </a:rPr>
                <a:t>CONFIDENTIAL AND PROPRIETARY</a:t>
              </a:r>
            </a:p>
            <a:p>
              <a:pPr defTabSz="804863" eaLnBrk="0" hangingPunct="0">
                <a:defRPr/>
              </a:pPr>
              <a:r>
                <a:rPr lang="en-US" sz="800">
                  <a:solidFill>
                    <a:srgbClr val="000000"/>
                  </a:solidFill>
                  <a:latin typeface="Arial"/>
                  <a:ea typeface="ＭＳ Ｐゴシック"/>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ＭＳ Ｐゴシック"/>
              </a:endParaRPr>
            </a:p>
          </p:txBody>
        </p:sp>
      </p:grpSp>
      <p:sp>
        <p:nvSpPr>
          <p:cNvPr id="16" name="Rectangle 1134"/>
          <p:cNvSpPr>
            <a:spLocks noChangeArrowheads="1"/>
          </p:cNvSpPr>
          <p:nvPr userDrawn="1">
            <p:custDataLst>
              <p:tags r:id="rId1"/>
            </p:custDataLst>
          </p:nvPr>
        </p:nvSpPr>
        <p:spPr bwMode="gray">
          <a:xfrm>
            <a:off x="2192338" y="6305550"/>
            <a:ext cx="6767512" cy="420688"/>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ＭＳ Ｐゴシック"/>
            </a:endParaRPr>
          </a:p>
        </p:txBody>
      </p:sp>
      <p:pic>
        <p:nvPicPr>
          <p:cNvPr id="18" name="TitleBottomBarBW" hidden="1"/>
          <p:cNvPicPr>
            <a:picLocks noChangeAspect="1" noChangeArrowheads="1"/>
          </p:cNvPicPr>
          <p:nvPr/>
        </p:nvPicPr>
        <p:blipFill>
          <a:blip r:embed="rId3"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extLst>
      <p:ext uri="{BB962C8B-B14F-4D97-AF65-F5344CB8AC3E}">
        <p14:creationId xmlns:p14="http://schemas.microsoft.com/office/powerpoint/2010/main" xmlns="" val="12260609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2D09A1F7-C143-43DF-BDC4-BCD73F13B69E}" type="slidenum">
              <a:rPr/>
              <a:pPr>
                <a:defRPr/>
              </a:pPr>
              <a:t>‹#›</a:t>
            </a:fld>
            <a:endParaRPr dirty="0"/>
          </a:p>
        </p:txBody>
      </p:sp>
    </p:spTree>
    <p:extLst>
      <p:ext uri="{BB962C8B-B14F-4D97-AF65-F5344CB8AC3E}">
        <p14:creationId xmlns:p14="http://schemas.microsoft.com/office/powerpoint/2010/main" xmlns="" val="1058419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45513" y="6435725"/>
            <a:ext cx="209550" cy="152400"/>
          </a:xfrm>
        </p:spPr>
        <p:txBody>
          <a:bodyPr/>
          <a:lstStyle>
            <a:lvl1pPr>
              <a:defRPr/>
            </a:lvl1pPr>
          </a:lstStyle>
          <a:p>
            <a:pPr>
              <a:defRPr/>
            </a:pPr>
            <a:fld id="{25E3B777-86F1-4965-82B1-23AF7FEB7E7B}" type="slidenum">
              <a:rPr/>
              <a:pPr>
                <a:defRPr/>
              </a:pPr>
              <a:t>‹#›</a:t>
            </a:fld>
            <a:endParaRPr dirty="0"/>
          </a:p>
        </p:txBody>
      </p:sp>
    </p:spTree>
    <p:extLst>
      <p:ext uri="{BB962C8B-B14F-4D97-AF65-F5344CB8AC3E}">
        <p14:creationId xmlns:p14="http://schemas.microsoft.com/office/powerpoint/2010/main" xmlns="" val="269902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lvl1pPr>
          </a:lstStyle>
          <a:p>
            <a:pPr>
              <a:defRPr/>
            </a:pPr>
            <a:fld id="{C6048A4C-3D0C-48C2-9241-6FE496071D33}"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40AF0985-F579-43B3-B151-B08D3135E702}"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2D09A1F7-C143-43DF-BDC4-BCD73F13B69E}"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12/5/2012 9:18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58F5654B-43FE-44D3-A26A-1D497F399174}"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vmlDrawing" Target="../drawings/vmlDrawing1.vml"/><Relationship Id="rId15" Type="http://schemas.openxmlformats.org/officeDocument/2006/relationships/tags" Target="../tags/tag11.xml"/><Relationship Id="rId10" Type="http://schemas.openxmlformats.org/officeDocument/2006/relationships/tags" Target="../tags/tag6.xml"/><Relationship Id="rId19"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3" Type="http://schemas.openxmlformats.org/officeDocument/2006/relationships/theme" Target="../theme/theme1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slideLayout" Target="../slideLayouts/slideLayout24.xml"/><Relationship Id="rId16" Type="http://schemas.openxmlformats.org/officeDocument/2006/relationships/oleObject" Target="../embeddings/oleObject11.bin"/><Relationship Id="rId1" Type="http://schemas.openxmlformats.org/officeDocument/2006/relationships/slideLayout" Target="../slideLayouts/slideLayout23.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4" Type="http://schemas.openxmlformats.org/officeDocument/2006/relationships/vmlDrawing" Target="../drawings/vmlDrawing11.vml"/><Relationship Id="rId9" Type="http://schemas.openxmlformats.org/officeDocument/2006/relationships/tags" Target="../tags/tag136.xml"/><Relationship Id="rId14" Type="http://schemas.openxmlformats.org/officeDocument/2006/relationships/tags" Target="../tags/tag141.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heme" Target="../theme/theme11.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slideLayout" Target="../slideLayouts/slideLayout26.xml"/><Relationship Id="rId16" Type="http://schemas.openxmlformats.org/officeDocument/2006/relationships/oleObject" Target="../embeddings/oleObject12.bin"/><Relationship Id="rId1" Type="http://schemas.openxmlformats.org/officeDocument/2006/relationships/slideLayout" Target="../slideLayouts/slideLayout25.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4" Type="http://schemas.openxmlformats.org/officeDocument/2006/relationships/vmlDrawing" Target="../drawings/vmlDrawing12.vml"/><Relationship Id="rId9" Type="http://schemas.openxmlformats.org/officeDocument/2006/relationships/tags" Target="../tags/tag149.xml"/><Relationship Id="rId14" Type="http://schemas.openxmlformats.org/officeDocument/2006/relationships/tags" Target="../tags/tag154.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3" Type="http://schemas.openxmlformats.org/officeDocument/2006/relationships/slideLayout" Target="../slideLayouts/slideLayout29.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oleObject" Target="../embeddings/oleObject13.bin"/><Relationship Id="rId2" Type="http://schemas.openxmlformats.org/officeDocument/2006/relationships/slideLayout" Target="../slideLayouts/slideLayout28.xml"/><Relationship Id="rId16" Type="http://schemas.openxmlformats.org/officeDocument/2006/relationships/tags" Target="../tags/tag168.xml"/><Relationship Id="rId1" Type="http://schemas.openxmlformats.org/officeDocument/2006/relationships/slideLayout" Target="../slideLayouts/slideLayout27.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vmlDrawing" Target="../drawings/vmlDrawing13.vml"/><Relationship Id="rId15" Type="http://schemas.openxmlformats.org/officeDocument/2006/relationships/tags" Target="../tags/tag167.xml"/><Relationship Id="rId10" Type="http://schemas.openxmlformats.org/officeDocument/2006/relationships/tags" Target="../tags/tag162.xml"/><Relationship Id="rId4" Type="http://schemas.openxmlformats.org/officeDocument/2006/relationships/theme" Target="../theme/theme12.xml"/><Relationship Id="rId9" Type="http://schemas.openxmlformats.org/officeDocument/2006/relationships/tags" Target="../tags/tag161.xml"/><Relationship Id="rId14" Type="http://schemas.openxmlformats.org/officeDocument/2006/relationships/tags" Target="../tags/tag166.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heme" Target="../theme/theme2.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slideLayout" Target="../slideLayouts/slideLayout5.xml"/><Relationship Id="rId16"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vmlDrawing" Target="../drawings/vmlDrawing2.vml"/><Relationship Id="rId9" Type="http://schemas.openxmlformats.org/officeDocument/2006/relationships/tags" Target="../tags/tag22.xml"/><Relationship Id="rId14" Type="http://schemas.openxmlformats.org/officeDocument/2006/relationships/tags" Target="../tags/tag2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heme" Target="../theme/theme3.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slideLayout" Target="../slideLayouts/slideLayout7.xml"/><Relationship Id="rId16"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vmlDrawing" Target="../drawings/vmlDrawing3.vml"/><Relationship Id="rId9" Type="http://schemas.openxmlformats.org/officeDocument/2006/relationships/tags" Target="../tags/tag35.xml"/><Relationship Id="rId14" Type="http://schemas.openxmlformats.org/officeDocument/2006/relationships/tags" Target="../tags/tag4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heme" Target="../theme/theme4.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slideLayout" Target="../slideLayouts/slideLayout9.xml"/><Relationship Id="rId16" Type="http://schemas.openxmlformats.org/officeDocument/2006/relationships/oleObject" Target="../embeddings/oleObject4.bin"/><Relationship Id="rId1" Type="http://schemas.openxmlformats.org/officeDocument/2006/relationships/slideLayout" Target="../slideLayouts/slideLayout8.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4" Type="http://schemas.openxmlformats.org/officeDocument/2006/relationships/vmlDrawing" Target="../drawings/vmlDrawing4.vml"/><Relationship Id="rId9" Type="http://schemas.openxmlformats.org/officeDocument/2006/relationships/tags" Target="../tags/tag48.xml"/><Relationship Id="rId14" Type="http://schemas.openxmlformats.org/officeDocument/2006/relationships/tags" Target="../tags/tag5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3" Type="http://schemas.openxmlformats.org/officeDocument/2006/relationships/theme" Target="../theme/theme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slideLayout" Target="../slideLayouts/slideLayout11.xml"/><Relationship Id="rId16" Type="http://schemas.openxmlformats.org/officeDocument/2006/relationships/oleObject" Target="../embeddings/oleObject5.bin"/><Relationship Id="rId1" Type="http://schemas.openxmlformats.org/officeDocument/2006/relationships/slideLayout" Target="../slideLayouts/slideLayout10.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4" Type="http://schemas.openxmlformats.org/officeDocument/2006/relationships/vmlDrawing" Target="../drawings/vmlDrawing5.vml"/><Relationship Id="rId9" Type="http://schemas.openxmlformats.org/officeDocument/2006/relationships/tags" Target="../tags/tag61.xml"/><Relationship Id="rId14" Type="http://schemas.openxmlformats.org/officeDocument/2006/relationships/tags" Target="../tags/tag6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heme" Target="../theme/theme6.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slideLayout" Target="../slideLayouts/slideLayout13.xml"/><Relationship Id="rId16"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4" Type="http://schemas.openxmlformats.org/officeDocument/2006/relationships/vmlDrawing" Target="../drawings/vmlDrawing6.vml"/><Relationship Id="rId9" Type="http://schemas.openxmlformats.org/officeDocument/2006/relationships/tags" Target="../tags/tag74.xml"/><Relationship Id="rId14" Type="http://schemas.openxmlformats.org/officeDocument/2006/relationships/tags" Target="../tags/tag79.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slideLayout" Target="../slideLayouts/slideLayout16.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oleObject" Target="../embeddings/oleObject7.bin"/><Relationship Id="rId2" Type="http://schemas.openxmlformats.org/officeDocument/2006/relationships/slideLayout" Target="../slideLayouts/slideLayout15.xml"/><Relationship Id="rId16" Type="http://schemas.openxmlformats.org/officeDocument/2006/relationships/tags" Target="../tags/tag93.xml"/><Relationship Id="rId1" Type="http://schemas.openxmlformats.org/officeDocument/2006/relationships/slideLayout" Target="../slideLayouts/slideLayout14.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vmlDrawing" Target="../drawings/vmlDrawing7.vml"/><Relationship Id="rId15" Type="http://schemas.openxmlformats.org/officeDocument/2006/relationships/tags" Target="../tags/tag92.xml"/><Relationship Id="rId10" Type="http://schemas.openxmlformats.org/officeDocument/2006/relationships/tags" Target="../tags/tag87.xml"/><Relationship Id="rId4" Type="http://schemas.openxmlformats.org/officeDocument/2006/relationships/theme" Target="../theme/theme7.xml"/><Relationship Id="rId9" Type="http://schemas.openxmlformats.org/officeDocument/2006/relationships/tags" Target="../tags/tag86.xml"/><Relationship Id="rId14" Type="http://schemas.openxmlformats.org/officeDocument/2006/relationships/tags" Target="../tags/tag9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slideLayout" Target="../slideLayouts/slideLayout19.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oleObject" Target="../embeddings/oleObject8.bin"/><Relationship Id="rId2" Type="http://schemas.openxmlformats.org/officeDocument/2006/relationships/slideLayout" Target="../slideLayouts/slideLayout18.xml"/><Relationship Id="rId16" Type="http://schemas.openxmlformats.org/officeDocument/2006/relationships/tags" Target="../tags/tag106.xml"/><Relationship Id="rId1" Type="http://schemas.openxmlformats.org/officeDocument/2006/relationships/slideLayout" Target="../slideLayouts/slideLayout17.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vmlDrawing" Target="../drawings/vmlDrawing8.v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heme" Target="../theme/theme8.xml"/><Relationship Id="rId9" Type="http://schemas.openxmlformats.org/officeDocument/2006/relationships/tags" Target="../tags/tag99.xml"/><Relationship Id="rId14" Type="http://schemas.openxmlformats.org/officeDocument/2006/relationships/tags" Target="../tags/tag104.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slideLayout" Target="../slideLayouts/slideLayout22.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oleObject" Target="../embeddings/oleObject10.bin"/><Relationship Id="rId2" Type="http://schemas.openxmlformats.org/officeDocument/2006/relationships/slideLayout" Target="../slideLayouts/slideLayout21.xml"/><Relationship Id="rId16" Type="http://schemas.openxmlformats.org/officeDocument/2006/relationships/tags" Target="../tags/tag128.xml"/><Relationship Id="rId1" Type="http://schemas.openxmlformats.org/officeDocument/2006/relationships/slideLayout" Target="../slideLayouts/slideLayout20.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vmlDrawing" Target="../drawings/vmlDrawing10.v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heme" Target="../theme/theme9.xml"/><Relationship Id="rId9" Type="http://schemas.openxmlformats.org/officeDocument/2006/relationships/tags" Target="../tags/tag121.xml"/><Relationship Id="rId14"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2529" name="Object 241" hidden="1"/>
          <p:cNvGraphicFramePr>
            <a:graphicFrameLocks noChangeAspect="1"/>
          </p:cNvGraphicFramePr>
          <p:nvPr/>
        </p:nvGraphicFramePr>
        <p:xfrm>
          <a:off x="0" y="0"/>
          <a:ext cx="158750" cy="158750"/>
        </p:xfrm>
        <a:graphic>
          <a:graphicData uri="http://schemas.openxmlformats.org/presentationml/2006/ole">
            <p:oleObj spid="_x0000_s12633" name="think-cell Slide" r:id="rId19"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latin typeface="+mn-lt"/>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mn-lt"/>
              <a:ea typeface="+mn-ea"/>
              <a:cs typeface="+mn-cs"/>
            </a:endParaRPr>
          </a:p>
        </p:txBody>
      </p:sp>
      <p:sp>
        <p:nvSpPr>
          <p:cNvPr id="1034" name="Working Draft"/>
          <p:cNvSpPr txBox="1">
            <a:spLocks noChangeArrowheads="1"/>
          </p:cNvSpPr>
          <p:nvPr>
            <p:custDataLst>
              <p:tags r:id="rId8"/>
            </p:custDataLst>
          </p:nvPr>
        </p:nvSpPr>
        <p:spPr bwMode="auto">
          <a:xfrm rot="5400000">
            <a:off x="7937000" y="1796921"/>
            <a:ext cx="1909177" cy="92333"/>
          </a:xfrm>
          <a:prstGeom prst="rect">
            <a:avLst/>
          </a:prstGeom>
          <a:noFill/>
          <a:ln>
            <a:noFill/>
          </a:ln>
          <a:effectLst/>
          <a:extLst/>
        </p:spPr>
        <p:txBody>
          <a:bodyPr wrap="none" lIns="0" tIns="0" rIns="0" bIns="0">
            <a:spAutoFit/>
          </a:bodyPr>
          <a:lstStyle/>
          <a:p>
            <a:r>
              <a:rPr lang="en-US" sz="600" smtClean="0"/>
              <a:t>Last Modified 12/5/2012 9:18 AM Pacific Standard Time</a:t>
            </a:r>
            <a:endParaRPr lang="en-US" sz="1600"/>
          </a:p>
        </p:txBody>
      </p:sp>
      <p:sp>
        <p:nvSpPr>
          <p:cNvPr id="1035" name="Printed"/>
          <p:cNvSpPr txBox="1">
            <a:spLocks noChangeArrowheads="1"/>
          </p:cNvSpPr>
          <p:nvPr>
            <p:custDataLst>
              <p:tags r:id="rId9"/>
            </p:custDataLst>
          </p:nvPr>
        </p:nvSpPr>
        <p:spPr bwMode="auto">
          <a:xfrm rot="5400000">
            <a:off x="8383588" y="4500562"/>
            <a:ext cx="1016000" cy="92075"/>
          </a:xfrm>
          <a:prstGeom prst="rect">
            <a:avLst/>
          </a:prstGeom>
          <a:noFill/>
          <a:ln>
            <a:noFill/>
          </a:ln>
          <a:effectLst/>
          <a:extLst/>
        </p:spPr>
        <p:txBody>
          <a:bodyPr wrap="none" lIns="0" tIns="0" rIns="0" bIns="0">
            <a:spAutoFit/>
          </a:bodyPr>
          <a:lstStyle/>
          <a:p>
            <a:pPr>
              <a:defRPr/>
            </a:pPr>
            <a:r>
              <a:rPr lang="en-US" sz="600"/>
              <a:t>Printed 9/20/2012 7:03:39 PM</a:t>
            </a:r>
            <a:endParaRPr lang="en-US" sz="1600"/>
          </a:p>
        </p:txBody>
      </p:sp>
      <p:sp>
        <p:nvSpPr>
          <p:cNvPr id="12535" name="Rectangle 286"/>
          <p:cNvSpPr>
            <a:spLocks noGrp="1" noChangeArrowheads="1"/>
          </p:cNvSpPr>
          <p:nvPr>
            <p:ph type="body" idx="1"/>
            <p:custDataLst>
              <p:tags r:id="rId10"/>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36" name="Title Placeholder 2"/>
          <p:cNvSpPr>
            <a:spLocks noGrp="1" noChangeArrowheads="1"/>
          </p:cNvSpPr>
          <p:nvPr>
            <p:ph type="title"/>
            <p:custDataLst>
              <p:tags r:id="rId11"/>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2"/>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mn-lt"/>
                <a:ea typeface="+mj-ea"/>
                <a:cs typeface="+mn-cs"/>
              </a:rPr>
              <a:t>TRACKER</a:t>
            </a:r>
          </a:p>
        </p:txBody>
      </p:sp>
      <p:sp>
        <p:nvSpPr>
          <p:cNvPr id="11" name="McK 3. Unit of measure" hidden="1"/>
          <p:cNvSpPr txBox="1">
            <a:spLocks noChangeArrowheads="1"/>
          </p:cNvSpPr>
          <p:nvPr>
            <p:custDataLst>
              <p:tags r:id="rId13"/>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mn-lt"/>
                <a:ea typeface="+mn-ea"/>
                <a:cs typeface="+mn-cs"/>
              </a:rPr>
              <a:t>Unit of measure</a:t>
            </a:r>
          </a:p>
        </p:txBody>
      </p:sp>
      <p:grpSp>
        <p:nvGrpSpPr>
          <p:cNvPr id="12539" name="McK Slide Elements" hidden="1"/>
          <p:cNvGrpSpPr>
            <a:grpSpLocks/>
          </p:cNvGrpSpPr>
          <p:nvPr>
            <p:custDataLst>
              <p:tags r:id="rId14"/>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latin typeface="+mn-lt"/>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mn-lt"/>
                  <a:ea typeface="+mn-ea"/>
                  <a:cs typeface="+mn-cs"/>
                </a:rPr>
                <a:t>SOURCE: Source</a:t>
              </a:r>
            </a:p>
          </p:txBody>
        </p:sp>
      </p:grpSp>
      <p:grpSp>
        <p:nvGrpSpPr>
          <p:cNvPr id="12540" name="ACET" hidden="1"/>
          <p:cNvGrpSpPr>
            <a:grpSpLocks/>
          </p:cNvGrpSpPr>
          <p:nvPr>
            <p:custDataLst>
              <p:tags r:id="rId15"/>
            </p:custDataLst>
          </p:nvPr>
        </p:nvGrpSpPr>
        <p:grpSpPr bwMode="auto">
          <a:xfrm>
            <a:off x="1452563" y="1127125"/>
            <a:ext cx="4264025" cy="508000"/>
            <a:chOff x="915" y="710"/>
            <a:chExt cx="2686" cy="320"/>
          </a:xfrm>
        </p:grpSpPr>
        <p:cxnSp>
          <p:nvCxnSpPr>
            <p:cNvPr id="1254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latin typeface="+mn-lt"/>
                  <a:ea typeface="+mn-ea"/>
                  <a:cs typeface="+mn-cs"/>
                </a:rPr>
                <a:t>Title</a:t>
              </a:r>
            </a:p>
            <a:p>
              <a:pPr>
                <a:defRPr/>
              </a:pPr>
              <a:r>
                <a:rPr lang="en-US" sz="1600">
                  <a:solidFill>
                    <a:srgbClr val="808080"/>
                  </a:solidFill>
                  <a:latin typeface="+mn-lt"/>
                  <a:ea typeface="+mn-ea"/>
                  <a:cs typeface="+mn-cs"/>
                </a:rPr>
                <a:t>Unit of measure</a:t>
              </a:r>
            </a:p>
          </p:txBody>
        </p:sp>
      </p:grpSp>
      <p:sp>
        <p:nvSpPr>
          <p:cNvPr id="20" name="SlideLogoText"/>
          <p:cNvSpPr>
            <a:spLocks noChangeArrowheads="1"/>
          </p:cNvSpPr>
          <p:nvPr>
            <p:custDataLst>
              <p:tags r:id="rId16"/>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latin typeface="+mn-lt"/>
                <a:ea typeface="+mn-ea"/>
                <a:cs typeface="+mn-cs"/>
              </a:rPr>
              <a:t>McKinsey &amp; Company</a:t>
            </a:r>
          </a:p>
        </p:txBody>
      </p:sp>
      <p:sp>
        <p:nvSpPr>
          <p:cNvPr id="21" name="SlideLogoSeparator"/>
          <p:cNvSpPr>
            <a:spLocks noChangeArrowheads="1"/>
          </p:cNvSpPr>
          <p:nvPr>
            <p:custDataLst>
              <p:tags r:id="rId17"/>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latin typeface="+mn-lt"/>
                <a:ea typeface="+mn-ea"/>
                <a:cs typeface="+mn-cs"/>
              </a:rPr>
              <a:t>|</a:t>
            </a:r>
          </a:p>
        </p:txBody>
      </p:sp>
      <p:sp>
        <p:nvSpPr>
          <p:cNvPr id="22" name="Slide Number Placeholder 1"/>
          <p:cNvSpPr>
            <a:spLocks noGrp="1"/>
          </p:cNvSpPr>
          <p:nvPr>
            <p:ph type="sldNum" sz="quarter" idx="4"/>
            <p:custDataLst>
              <p:tags r:id="rId18"/>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chemeClr val="tx1"/>
                </a:solidFill>
                <a:latin typeface="+mn-lt"/>
                <a:ea typeface="+mn-ea"/>
                <a:cs typeface="+mn-cs"/>
              </a:defRPr>
            </a:lvl1pPr>
          </a:lstStyle>
          <a:p>
            <a:pPr>
              <a:defRPr/>
            </a:pPr>
            <a:fld id="{DDD4F8F2-162E-4A39-9338-2DD1E29E2A4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1" r:id="rId1"/>
    <p:sldLayoutId id="2147483718" r:id="rId2"/>
    <p:sldLayoutId id="2147483717"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6440" name="Object 120" hidden="1"/>
          <p:cNvGraphicFramePr>
            <a:graphicFrameLocks noChangeAspect="1"/>
          </p:cNvGraphicFramePr>
          <p:nvPr/>
        </p:nvGraphicFramePr>
        <p:xfrm>
          <a:off x="0" y="0"/>
          <a:ext cx="158750" cy="158750"/>
        </p:xfrm>
        <a:graphic>
          <a:graphicData uri="http://schemas.openxmlformats.org/presentationml/2006/ole">
            <p:oleObj spid="_x0000_s56541"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6446"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447"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6450"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6451" name="ACET" hidden="1"/>
          <p:cNvGrpSpPr>
            <a:grpSpLocks/>
          </p:cNvGrpSpPr>
          <p:nvPr>
            <p:custDataLst>
              <p:tags r:id="rId12"/>
            </p:custDataLst>
          </p:nvPr>
        </p:nvGrpSpPr>
        <p:grpSpPr bwMode="auto">
          <a:xfrm>
            <a:off x="1452563" y="1127125"/>
            <a:ext cx="4264025" cy="508000"/>
            <a:chOff x="915" y="710"/>
            <a:chExt cx="2686" cy="320"/>
          </a:xfrm>
        </p:grpSpPr>
        <p:cxnSp>
          <p:nvCxnSpPr>
            <p:cNvPr id="56455"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B27E7748-7DBB-4A75-9B9A-391626382AFD}"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5" r:id="rId1"/>
    <p:sldLayoutId id="2147483728"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8474" name="Object 106" hidden="1"/>
          <p:cNvGraphicFramePr>
            <a:graphicFrameLocks noChangeAspect="1"/>
          </p:cNvGraphicFramePr>
          <p:nvPr/>
        </p:nvGraphicFramePr>
        <p:xfrm>
          <a:off x="0" y="0"/>
          <a:ext cx="158750" cy="158750"/>
        </p:xfrm>
        <a:graphic>
          <a:graphicData uri="http://schemas.openxmlformats.org/presentationml/2006/ole">
            <p:oleObj spid="_x0000_s58574"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8480"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481"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8484"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8485" name="ACET" hidden="1"/>
          <p:cNvGrpSpPr>
            <a:grpSpLocks/>
          </p:cNvGrpSpPr>
          <p:nvPr>
            <p:custDataLst>
              <p:tags r:id="rId12"/>
            </p:custDataLst>
          </p:nvPr>
        </p:nvGrpSpPr>
        <p:grpSpPr bwMode="auto">
          <a:xfrm>
            <a:off x="1452563" y="1127125"/>
            <a:ext cx="4264025" cy="508000"/>
            <a:chOff x="915" y="710"/>
            <a:chExt cx="2686" cy="320"/>
          </a:xfrm>
        </p:grpSpPr>
        <p:cxnSp>
          <p:nvCxnSpPr>
            <p:cNvPr id="58489"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C80832A0-9A21-4554-82B9-C9AD5AD0E00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7" r:id="rId1"/>
    <p:sldLayoutId id="2147483729"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2995" name="Object 227" hidden="1"/>
          <p:cNvGraphicFramePr>
            <a:graphicFrameLocks noChangeAspect="1"/>
          </p:cNvGraphicFramePr>
          <p:nvPr/>
        </p:nvGraphicFramePr>
        <p:xfrm>
          <a:off x="0" y="0"/>
          <a:ext cx="158750" cy="158750"/>
        </p:xfrm>
        <a:graphic>
          <a:graphicData uri="http://schemas.openxmlformats.org/presentationml/2006/ole">
            <p:oleObj spid="_x0000_s542801"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ＭＳ Ｐゴシック"/>
            </a:endParaRPr>
          </a:p>
        </p:txBody>
      </p:sp>
      <p:sp>
        <p:nvSpPr>
          <p:cNvPr id="33001"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02"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ＭＳ Ｐゴシック"/>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ＭＳ Ｐゴシック"/>
              </a:rPr>
              <a:t>Unit of measure</a:t>
            </a:r>
          </a:p>
        </p:txBody>
      </p:sp>
      <p:grpSp>
        <p:nvGrpSpPr>
          <p:cNvPr id="33005"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ＭＳ Ｐゴシック"/>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ＭＳ Ｐゴシック"/>
                </a:rPr>
                <a:t>SOURCE: Source</a:t>
              </a:r>
            </a:p>
          </p:txBody>
        </p:sp>
      </p:grpSp>
      <p:grpSp>
        <p:nvGrpSpPr>
          <p:cNvPr id="33006" name="ACET" hidden="1"/>
          <p:cNvGrpSpPr>
            <a:grpSpLocks/>
          </p:cNvGrpSpPr>
          <p:nvPr>
            <p:custDataLst>
              <p:tags r:id="rId13"/>
            </p:custDataLst>
          </p:nvPr>
        </p:nvGrpSpPr>
        <p:grpSpPr bwMode="auto">
          <a:xfrm>
            <a:off x="1452563" y="1127125"/>
            <a:ext cx="4264025" cy="508000"/>
            <a:chOff x="915" y="710"/>
            <a:chExt cx="2686" cy="320"/>
          </a:xfrm>
        </p:grpSpPr>
        <p:cxnSp>
          <p:nvCxnSpPr>
            <p:cNvPr id="3301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ＭＳ Ｐゴシック"/>
                </a:rPr>
                <a:t>Title</a:t>
              </a:r>
            </a:p>
            <a:p>
              <a:pPr>
                <a:defRPr/>
              </a:pPr>
              <a:r>
                <a:rPr lang="en-US" sz="1600">
                  <a:solidFill>
                    <a:srgbClr val="808080"/>
                  </a:solidFill>
                  <a:latin typeface="Arial"/>
                  <a:ea typeface="ＭＳ Ｐゴシック"/>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ＭＳ Ｐゴシック"/>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ＭＳ Ｐゴシック"/>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956650DB-E8F2-4D96-93CB-6C27B85CF95E}" type="slidenum">
              <a:rPr/>
              <a:pPr>
                <a:defRPr/>
              </a:pPr>
              <a:t>‹#›</a:t>
            </a:fld>
            <a:endParaRPr dirty="0"/>
          </a:p>
        </p:txBody>
      </p:sp>
    </p:spTree>
    <p:extLst>
      <p:ext uri="{BB962C8B-B14F-4D97-AF65-F5344CB8AC3E}">
        <p14:creationId xmlns:p14="http://schemas.microsoft.com/office/powerpoint/2010/main" xmlns="" val="20905289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9926" name="Object 230" hidden="1"/>
          <p:cNvGraphicFramePr>
            <a:graphicFrameLocks noChangeAspect="1"/>
          </p:cNvGraphicFramePr>
          <p:nvPr/>
        </p:nvGraphicFramePr>
        <p:xfrm>
          <a:off x="0" y="0"/>
          <a:ext cx="158750" cy="158750"/>
        </p:xfrm>
        <a:graphic>
          <a:graphicData uri="http://schemas.openxmlformats.org/presentationml/2006/ole">
            <p:oleObj spid="_x0000_s30025"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29932"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933"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29936"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29937" name="ACET" hidden="1"/>
          <p:cNvGrpSpPr>
            <a:grpSpLocks/>
          </p:cNvGrpSpPr>
          <p:nvPr>
            <p:custDataLst>
              <p:tags r:id="rId12"/>
            </p:custDataLst>
          </p:nvPr>
        </p:nvGrpSpPr>
        <p:grpSpPr bwMode="auto">
          <a:xfrm>
            <a:off x="1452563" y="1127125"/>
            <a:ext cx="4264025" cy="508000"/>
            <a:chOff x="915" y="710"/>
            <a:chExt cx="2686" cy="320"/>
          </a:xfrm>
        </p:grpSpPr>
        <p:cxnSp>
          <p:nvCxnSpPr>
            <p:cNvPr id="29941"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761C2909-E046-4748-B832-04DFC763205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3" r:id="rId1"/>
    <p:sldLayoutId id="2147483719"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2995" name="Object 227" hidden="1"/>
          <p:cNvGraphicFramePr>
            <a:graphicFrameLocks noChangeAspect="1"/>
          </p:cNvGraphicFramePr>
          <p:nvPr/>
        </p:nvGraphicFramePr>
        <p:xfrm>
          <a:off x="0" y="0"/>
          <a:ext cx="158750" cy="158750"/>
        </p:xfrm>
        <a:graphic>
          <a:graphicData uri="http://schemas.openxmlformats.org/presentationml/2006/ole">
            <p:oleObj spid="_x0000_s33099"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33001"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02"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33005"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33006" name="ACET" hidden="1"/>
          <p:cNvGrpSpPr>
            <a:grpSpLocks/>
          </p:cNvGrpSpPr>
          <p:nvPr>
            <p:custDataLst>
              <p:tags r:id="rId12"/>
            </p:custDataLst>
          </p:nvPr>
        </p:nvGrpSpPr>
        <p:grpSpPr bwMode="auto">
          <a:xfrm>
            <a:off x="1452563" y="1127125"/>
            <a:ext cx="4264025" cy="508000"/>
            <a:chOff x="915" y="710"/>
            <a:chExt cx="2686" cy="320"/>
          </a:xfrm>
        </p:grpSpPr>
        <p:cxnSp>
          <p:nvCxnSpPr>
            <p:cNvPr id="3301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956650DB-E8F2-4D96-93CB-6C27B85CF95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5" r:id="rId1"/>
    <p:sldLayoutId id="2147483720"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137" name="Object 201" hidden="1"/>
          <p:cNvGraphicFramePr>
            <a:graphicFrameLocks noChangeAspect="1"/>
          </p:cNvGraphicFramePr>
          <p:nvPr/>
        </p:nvGraphicFramePr>
        <p:xfrm>
          <a:off x="0" y="0"/>
          <a:ext cx="158750" cy="158750"/>
        </p:xfrm>
        <a:graphic>
          <a:graphicData uri="http://schemas.openxmlformats.org/presentationml/2006/ole">
            <p:oleObj spid="_x0000_s40236"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0143"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144"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0147"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0148" name="ACET" hidden="1"/>
          <p:cNvGrpSpPr>
            <a:grpSpLocks/>
          </p:cNvGrpSpPr>
          <p:nvPr>
            <p:custDataLst>
              <p:tags r:id="rId12"/>
            </p:custDataLst>
          </p:nvPr>
        </p:nvGrpSpPr>
        <p:grpSpPr bwMode="auto">
          <a:xfrm>
            <a:off x="1452563" y="1127125"/>
            <a:ext cx="4264025" cy="508000"/>
            <a:chOff x="915" y="710"/>
            <a:chExt cx="2686" cy="320"/>
          </a:xfrm>
        </p:grpSpPr>
        <p:cxnSp>
          <p:nvCxnSpPr>
            <p:cNvPr id="40152"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36BFD0C8-CD7C-452F-A437-F768947E49C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6" r:id="rId1"/>
    <p:sldLayoutId id="2147483721"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161" name="Object 201" hidden="1"/>
          <p:cNvGraphicFramePr>
            <a:graphicFrameLocks noChangeAspect="1"/>
          </p:cNvGraphicFramePr>
          <p:nvPr/>
        </p:nvGraphicFramePr>
        <p:xfrm>
          <a:off x="0" y="0"/>
          <a:ext cx="158750" cy="158750"/>
        </p:xfrm>
        <a:graphic>
          <a:graphicData uri="http://schemas.openxmlformats.org/presentationml/2006/ole">
            <p:oleObj spid="_x0000_s41260"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1167"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68"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1171"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1172" name="ACET" hidden="1"/>
          <p:cNvGrpSpPr>
            <a:grpSpLocks/>
          </p:cNvGrpSpPr>
          <p:nvPr>
            <p:custDataLst>
              <p:tags r:id="rId12"/>
            </p:custDataLst>
          </p:nvPr>
        </p:nvGrpSpPr>
        <p:grpSpPr bwMode="auto">
          <a:xfrm>
            <a:off x="1452563" y="1127125"/>
            <a:ext cx="4264025" cy="508000"/>
            <a:chOff x="915" y="710"/>
            <a:chExt cx="2686" cy="320"/>
          </a:xfrm>
        </p:grpSpPr>
        <p:cxnSp>
          <p:nvCxnSpPr>
            <p:cNvPr id="4117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BACC1F58-CA36-4E89-98D2-75BFF60C4EB1}"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7" r:id="rId1"/>
    <p:sldLayoutId id="2147483722"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8310" name="Object 182" hidden="1"/>
          <p:cNvGraphicFramePr>
            <a:graphicFrameLocks noChangeAspect="1"/>
          </p:cNvGraphicFramePr>
          <p:nvPr/>
        </p:nvGraphicFramePr>
        <p:xfrm>
          <a:off x="0" y="0"/>
          <a:ext cx="158750" cy="158750"/>
        </p:xfrm>
        <a:graphic>
          <a:graphicData uri="http://schemas.openxmlformats.org/presentationml/2006/ole">
            <p:oleObj spid="_x0000_s48409"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8316"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317"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8320"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8321" name="ACET" hidden="1"/>
          <p:cNvGrpSpPr>
            <a:grpSpLocks/>
          </p:cNvGrpSpPr>
          <p:nvPr>
            <p:custDataLst>
              <p:tags r:id="rId12"/>
            </p:custDataLst>
          </p:nvPr>
        </p:nvGrpSpPr>
        <p:grpSpPr bwMode="auto">
          <a:xfrm>
            <a:off x="1452563" y="1127125"/>
            <a:ext cx="4264025" cy="508000"/>
            <a:chOff x="915" y="710"/>
            <a:chExt cx="2686" cy="320"/>
          </a:xfrm>
        </p:grpSpPr>
        <p:cxnSp>
          <p:nvCxnSpPr>
            <p:cNvPr id="48325"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3B60188B-E420-41E8-A87B-0C63C2FD6D3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8" r:id="rId1"/>
    <p:sldLayoutId id="2147483723"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2355" name="Object 131" hidden="1"/>
          <p:cNvGraphicFramePr>
            <a:graphicFrameLocks noChangeAspect="1"/>
          </p:cNvGraphicFramePr>
          <p:nvPr/>
        </p:nvGraphicFramePr>
        <p:xfrm>
          <a:off x="0" y="0"/>
          <a:ext cx="158750" cy="158750"/>
        </p:xfrm>
        <a:graphic>
          <a:graphicData uri="http://schemas.openxmlformats.org/presentationml/2006/ole">
            <p:oleObj spid="_x0000_s52464"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2361"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362"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2365"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2366" name="ACET" hidden="1"/>
          <p:cNvGrpSpPr>
            <a:grpSpLocks/>
          </p:cNvGrpSpPr>
          <p:nvPr>
            <p:custDataLst>
              <p:tags r:id="rId13"/>
            </p:custDataLst>
          </p:nvPr>
        </p:nvGrpSpPr>
        <p:grpSpPr bwMode="auto">
          <a:xfrm>
            <a:off x="1452563" y="1127125"/>
            <a:ext cx="4264025" cy="508000"/>
            <a:chOff x="915" y="710"/>
            <a:chExt cx="2686" cy="320"/>
          </a:xfrm>
        </p:grpSpPr>
        <p:cxnSp>
          <p:nvCxnSpPr>
            <p:cNvPr id="5237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4415394F-4CF6-46CA-BE09-9113BDA8B97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9" r:id="rId1"/>
    <p:sldLayoutId id="2147483724" r:id="rId2"/>
    <p:sldLayoutId id="2147483730"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3379" name="Object 131" hidden="1"/>
          <p:cNvGraphicFramePr>
            <a:graphicFrameLocks noChangeAspect="1"/>
          </p:cNvGraphicFramePr>
          <p:nvPr/>
        </p:nvGraphicFramePr>
        <p:xfrm>
          <a:off x="0" y="0"/>
          <a:ext cx="158750" cy="158750"/>
        </p:xfrm>
        <a:graphic>
          <a:graphicData uri="http://schemas.openxmlformats.org/presentationml/2006/ole">
            <p:oleObj spid="_x0000_s53478"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3385"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386"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3389"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3390" name="ACET" hidden="1"/>
          <p:cNvGrpSpPr>
            <a:grpSpLocks/>
          </p:cNvGrpSpPr>
          <p:nvPr>
            <p:custDataLst>
              <p:tags r:id="rId13"/>
            </p:custDataLst>
          </p:nvPr>
        </p:nvGrpSpPr>
        <p:grpSpPr bwMode="auto">
          <a:xfrm>
            <a:off x="1452563" y="1127125"/>
            <a:ext cx="4264025" cy="508000"/>
            <a:chOff x="915" y="710"/>
            <a:chExt cx="2686" cy="320"/>
          </a:xfrm>
        </p:grpSpPr>
        <p:cxnSp>
          <p:nvCxnSpPr>
            <p:cNvPr id="5339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D794CFB8-D9E4-4C2D-A732-4F18A74E5F0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1" r:id="rId1"/>
    <p:sldLayoutId id="2147483725" r:id="rId2"/>
    <p:sldLayoutId id="2147483742"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4401" name="Object 129" hidden="1"/>
          <p:cNvGraphicFramePr>
            <a:graphicFrameLocks noChangeAspect="1"/>
          </p:cNvGraphicFramePr>
          <p:nvPr/>
        </p:nvGraphicFramePr>
        <p:xfrm>
          <a:off x="0" y="0"/>
          <a:ext cx="158750" cy="158750"/>
        </p:xfrm>
        <a:graphic>
          <a:graphicData uri="http://schemas.openxmlformats.org/presentationml/2006/ole">
            <p:oleObj spid="_x0000_s54503"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4407"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408"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4411"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4412" name="ACET" hidden="1"/>
          <p:cNvGrpSpPr>
            <a:grpSpLocks/>
          </p:cNvGrpSpPr>
          <p:nvPr>
            <p:custDataLst>
              <p:tags r:id="rId13"/>
            </p:custDataLst>
          </p:nvPr>
        </p:nvGrpSpPr>
        <p:grpSpPr bwMode="auto">
          <a:xfrm>
            <a:off x="1452563" y="1127125"/>
            <a:ext cx="4264025" cy="508000"/>
            <a:chOff x="915" y="710"/>
            <a:chExt cx="2686" cy="320"/>
          </a:xfrm>
        </p:grpSpPr>
        <p:cxnSp>
          <p:nvCxnSpPr>
            <p:cNvPr id="544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7E6BE2C6-29A8-448F-80C8-A8F17AD4380D}"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3" r:id="rId1"/>
    <p:sldLayoutId id="2147483727" r:id="rId2"/>
    <p:sldLayoutId id="2147483726"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4.jpeg"/><Relationship Id="rId2" Type="http://schemas.openxmlformats.org/officeDocument/2006/relationships/tags" Target="../tags/tag171.xml"/><Relationship Id="rId1" Type="http://schemas.openxmlformats.org/officeDocument/2006/relationships/vmlDrawing" Target="../drawings/vmlDrawing14.vml"/><Relationship Id="rId6" Type="http://schemas.openxmlformats.org/officeDocument/2006/relationships/tags" Target="../tags/tag175.xml"/><Relationship Id="rId11" Type="http://schemas.openxmlformats.org/officeDocument/2006/relationships/oleObject" Target="../embeddings/oleObject14.bin"/><Relationship Id="rId5" Type="http://schemas.openxmlformats.org/officeDocument/2006/relationships/tags" Target="../tags/tag174.xml"/><Relationship Id="rId10" Type="http://schemas.openxmlformats.org/officeDocument/2006/relationships/notesSlide" Target="../notesSlides/notesSlide1.xml"/><Relationship Id="rId4" Type="http://schemas.openxmlformats.org/officeDocument/2006/relationships/tags" Target="../tags/tag173.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slideLayout" Target="../slideLayouts/slideLayout28.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2" Type="http://schemas.openxmlformats.org/officeDocument/2006/relationships/tags" Target="../tags/tag257.xml"/><Relationship Id="rId16" Type="http://schemas.openxmlformats.org/officeDocument/2006/relationships/image" Target="../media/image20.jpeg"/><Relationship Id="rId1" Type="http://schemas.openxmlformats.org/officeDocument/2006/relationships/vmlDrawing" Target="../drawings/vmlDrawing23.v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5" Type="http://schemas.openxmlformats.org/officeDocument/2006/relationships/oleObject" Target="../embeddings/oleObject23.bin"/><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slideLayout" Target="../slideLayouts/slideLayout21.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6" Type="http://schemas.openxmlformats.org/officeDocument/2006/relationships/image" Target="../media/image21.jpeg"/><Relationship Id="rId1" Type="http://schemas.openxmlformats.org/officeDocument/2006/relationships/vmlDrawing" Target="../drawings/vmlDrawing24.v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oleObject" Target="../embeddings/oleObject24.bin"/><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9" Type="http://schemas.openxmlformats.org/officeDocument/2006/relationships/tags" Target="../tags/tag317.xml"/><Relationship Id="rId3" Type="http://schemas.openxmlformats.org/officeDocument/2006/relationships/tags" Target="../tags/tag281.xml"/><Relationship Id="rId21" Type="http://schemas.openxmlformats.org/officeDocument/2006/relationships/tags" Target="../tags/tag299.xml"/><Relationship Id="rId34" Type="http://schemas.openxmlformats.org/officeDocument/2006/relationships/tags" Target="../tags/tag312.xml"/><Relationship Id="rId42" Type="http://schemas.openxmlformats.org/officeDocument/2006/relationships/image" Target="../media/image22.png"/><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tags" Target="../tags/tag316.xml"/><Relationship Id="rId2" Type="http://schemas.openxmlformats.org/officeDocument/2006/relationships/tags" Target="../tags/tag280.xml"/><Relationship Id="rId16" Type="http://schemas.openxmlformats.org/officeDocument/2006/relationships/tags" Target="../tags/tag294.xml"/><Relationship Id="rId20" Type="http://schemas.openxmlformats.org/officeDocument/2006/relationships/tags" Target="../tags/tag298.xml"/><Relationship Id="rId29" Type="http://schemas.openxmlformats.org/officeDocument/2006/relationships/tags" Target="../tags/tag307.xml"/><Relationship Id="rId41" Type="http://schemas.openxmlformats.org/officeDocument/2006/relationships/slideLayout" Target="../slideLayouts/slideLayout15.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tags" Target="../tags/tag302.xml"/><Relationship Id="rId32" Type="http://schemas.openxmlformats.org/officeDocument/2006/relationships/tags" Target="../tags/tag310.xml"/><Relationship Id="rId37" Type="http://schemas.openxmlformats.org/officeDocument/2006/relationships/tags" Target="../tags/tag315.xml"/><Relationship Id="rId40" Type="http://schemas.openxmlformats.org/officeDocument/2006/relationships/tags" Target="../tags/tag318.xml"/><Relationship Id="rId45" Type="http://schemas.openxmlformats.org/officeDocument/2006/relationships/image" Target="../media/image25.png"/><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tags" Target="../tags/tag314.xml"/><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tags" Target="../tags/tag309.xml"/><Relationship Id="rId44" Type="http://schemas.openxmlformats.org/officeDocument/2006/relationships/image" Target="../media/image24.png"/><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tags" Target="../tags/tag313.xml"/><Relationship Id="rId43"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18" Type="http://schemas.openxmlformats.org/officeDocument/2006/relationships/tags" Target="../tags/tag336.xml"/><Relationship Id="rId3" Type="http://schemas.openxmlformats.org/officeDocument/2006/relationships/tags" Target="../tags/tag321.xml"/><Relationship Id="rId21" Type="http://schemas.openxmlformats.org/officeDocument/2006/relationships/tags" Target="../tags/tag339.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slideLayout" Target="../slideLayouts/slideLayout15.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10" Type="http://schemas.openxmlformats.org/officeDocument/2006/relationships/tags" Target="../tags/tag328.xml"/><Relationship Id="rId19" Type="http://schemas.openxmlformats.org/officeDocument/2006/relationships/tags" Target="../tags/tag337.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s>
</file>

<file path=ppt/slides/_rels/slide14.xml.rels><?xml version="1.0" encoding="UTF-8" standalone="yes"?>
<Relationships xmlns="http://schemas.openxmlformats.org/package/2006/relationships"><Relationship Id="rId8" Type="http://schemas.openxmlformats.org/officeDocument/2006/relationships/tags" Target="../tags/tag349.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vmlDrawing" Target="../drawings/vmlDrawing25.vml"/><Relationship Id="rId6" Type="http://schemas.openxmlformats.org/officeDocument/2006/relationships/tags" Target="../tags/tag347.xml"/><Relationship Id="rId11" Type="http://schemas.openxmlformats.org/officeDocument/2006/relationships/image" Target="../media/image27.jpeg"/><Relationship Id="rId5" Type="http://schemas.openxmlformats.org/officeDocument/2006/relationships/tags" Target="../tags/tag346.xml"/><Relationship Id="rId10" Type="http://schemas.openxmlformats.org/officeDocument/2006/relationships/oleObject" Target="../embeddings/oleObject25.bin"/><Relationship Id="rId4" Type="http://schemas.openxmlformats.org/officeDocument/2006/relationships/tags" Target="../tags/tag345.xml"/><Relationship Id="rId9"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tags" Target="../tags/tag351.xml"/><Relationship Id="rId7" Type="http://schemas.openxmlformats.org/officeDocument/2006/relationships/image" Target="../media/image19.jpeg"/><Relationship Id="rId2" Type="http://schemas.openxmlformats.org/officeDocument/2006/relationships/tags" Target="../tags/tag350.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slideLayout" Target="../slideLayouts/slideLayout16.xml"/><Relationship Id="rId4" Type="http://schemas.openxmlformats.org/officeDocument/2006/relationships/tags" Target="../tags/tag352.xml"/></Relationships>
</file>

<file path=ppt/slides/_rels/slide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notesSlide" Target="../notesSlides/notesSlide2.xml"/><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slideLayout" Target="../slideLayouts/slideLayout28.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image" Target="../media/image6.jpeg"/><Relationship Id="rId1" Type="http://schemas.openxmlformats.org/officeDocument/2006/relationships/vmlDrawing" Target="../drawings/vmlDrawing15.v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image" Target="../media/image5.jpeg"/><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oleObject" Target="../embeddings/oleObject15.bin"/><Relationship Id="rId30"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01.xml"/><Relationship Id="rId1" Type="http://schemas.openxmlformats.org/officeDocument/2006/relationships/vmlDrawing" Target="../drawings/vmlDrawing16.vml"/><Relationship Id="rId6" Type="http://schemas.openxmlformats.org/officeDocument/2006/relationships/image" Target="../media/image8.png"/><Relationship Id="rId5" Type="http://schemas.openxmlformats.org/officeDocument/2006/relationships/oleObject" Target="../embeddings/oleObject1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02.xml"/><Relationship Id="rId1" Type="http://schemas.openxmlformats.org/officeDocument/2006/relationships/vmlDrawing" Target="../drawings/vmlDrawing17.vml"/><Relationship Id="rId6" Type="http://schemas.openxmlformats.org/officeDocument/2006/relationships/image" Target="../media/image9.png"/><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tags" Target="../tags/tag204.xml"/><Relationship Id="rId7" Type="http://schemas.openxmlformats.org/officeDocument/2006/relationships/oleObject" Target="../embeddings/oleObject18.bin"/><Relationship Id="rId12" Type="http://schemas.openxmlformats.org/officeDocument/2006/relationships/image" Target="../media/image14.png"/><Relationship Id="rId2" Type="http://schemas.openxmlformats.org/officeDocument/2006/relationships/tags" Target="../tags/tag203.xml"/><Relationship Id="rId1" Type="http://schemas.openxmlformats.org/officeDocument/2006/relationships/vmlDrawing" Target="../drawings/vmlDrawing18.vml"/><Relationship Id="rId6" Type="http://schemas.openxmlformats.org/officeDocument/2006/relationships/notesSlide" Target="../notesSlides/notesSlide5.xml"/><Relationship Id="rId11" Type="http://schemas.openxmlformats.org/officeDocument/2006/relationships/image" Target="../media/image13.png"/><Relationship Id="rId5" Type="http://schemas.openxmlformats.org/officeDocument/2006/relationships/slideLayout" Target="../slideLayouts/slideLayout28.xml"/><Relationship Id="rId10" Type="http://schemas.openxmlformats.org/officeDocument/2006/relationships/image" Target="../media/image12.png"/><Relationship Id="rId4" Type="http://schemas.openxmlformats.org/officeDocument/2006/relationships/tags" Target="../tags/tag20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07.xml"/><Relationship Id="rId7" Type="http://schemas.openxmlformats.org/officeDocument/2006/relationships/slideLayout" Target="../slideLayouts/slideLayout28.xml"/><Relationship Id="rId2" Type="http://schemas.openxmlformats.org/officeDocument/2006/relationships/tags" Target="../tags/tag206.xml"/><Relationship Id="rId1" Type="http://schemas.openxmlformats.org/officeDocument/2006/relationships/vmlDrawing" Target="../drawings/vmlDrawing19.v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tags" Target="../tags/tag227.xml"/><Relationship Id="rId26" Type="http://schemas.openxmlformats.org/officeDocument/2006/relationships/tags" Target="../tags/tag235.xml"/><Relationship Id="rId39" Type="http://schemas.openxmlformats.org/officeDocument/2006/relationships/tags" Target="../tags/tag248.xml"/><Relationship Id="rId3" Type="http://schemas.openxmlformats.org/officeDocument/2006/relationships/tags" Target="../tags/tag212.xml"/><Relationship Id="rId21" Type="http://schemas.openxmlformats.org/officeDocument/2006/relationships/tags" Target="../tags/tag230.xml"/><Relationship Id="rId34" Type="http://schemas.openxmlformats.org/officeDocument/2006/relationships/tags" Target="../tags/tag243.xml"/><Relationship Id="rId42" Type="http://schemas.openxmlformats.org/officeDocument/2006/relationships/oleObject" Target="../embeddings/oleObject20.bin"/><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tags" Target="../tags/tag226.xml"/><Relationship Id="rId25" Type="http://schemas.openxmlformats.org/officeDocument/2006/relationships/tags" Target="../tags/tag234.xml"/><Relationship Id="rId33" Type="http://schemas.openxmlformats.org/officeDocument/2006/relationships/tags" Target="../tags/tag242.xml"/><Relationship Id="rId38" Type="http://schemas.openxmlformats.org/officeDocument/2006/relationships/tags" Target="../tags/tag247.xml"/><Relationship Id="rId2" Type="http://schemas.openxmlformats.org/officeDocument/2006/relationships/tags" Target="../tags/tag211.xml"/><Relationship Id="rId16" Type="http://schemas.openxmlformats.org/officeDocument/2006/relationships/tags" Target="../tags/tag225.xml"/><Relationship Id="rId20" Type="http://schemas.openxmlformats.org/officeDocument/2006/relationships/tags" Target="../tags/tag229.xml"/><Relationship Id="rId29" Type="http://schemas.openxmlformats.org/officeDocument/2006/relationships/tags" Target="../tags/tag238.xml"/><Relationship Id="rId41" Type="http://schemas.openxmlformats.org/officeDocument/2006/relationships/notesSlide" Target="../notesSlides/notesSlide7.xml"/><Relationship Id="rId1" Type="http://schemas.openxmlformats.org/officeDocument/2006/relationships/vmlDrawing" Target="../drawings/vmlDrawing20.vml"/><Relationship Id="rId6" Type="http://schemas.openxmlformats.org/officeDocument/2006/relationships/tags" Target="../tags/tag215.xml"/><Relationship Id="rId11" Type="http://schemas.openxmlformats.org/officeDocument/2006/relationships/tags" Target="../tags/tag220.xml"/><Relationship Id="rId24" Type="http://schemas.openxmlformats.org/officeDocument/2006/relationships/tags" Target="../tags/tag233.xml"/><Relationship Id="rId32" Type="http://schemas.openxmlformats.org/officeDocument/2006/relationships/tags" Target="../tags/tag241.xml"/><Relationship Id="rId37" Type="http://schemas.openxmlformats.org/officeDocument/2006/relationships/tags" Target="../tags/tag246.xml"/><Relationship Id="rId40" Type="http://schemas.openxmlformats.org/officeDocument/2006/relationships/slideLayout" Target="../slideLayouts/slideLayout28.xml"/><Relationship Id="rId5" Type="http://schemas.openxmlformats.org/officeDocument/2006/relationships/tags" Target="../tags/tag214.xml"/><Relationship Id="rId15" Type="http://schemas.openxmlformats.org/officeDocument/2006/relationships/tags" Target="../tags/tag224.xml"/><Relationship Id="rId23" Type="http://schemas.openxmlformats.org/officeDocument/2006/relationships/tags" Target="../tags/tag232.xml"/><Relationship Id="rId28" Type="http://schemas.openxmlformats.org/officeDocument/2006/relationships/tags" Target="../tags/tag237.xml"/><Relationship Id="rId36" Type="http://schemas.openxmlformats.org/officeDocument/2006/relationships/tags" Target="../tags/tag245.xml"/><Relationship Id="rId10" Type="http://schemas.openxmlformats.org/officeDocument/2006/relationships/tags" Target="../tags/tag219.xml"/><Relationship Id="rId19" Type="http://schemas.openxmlformats.org/officeDocument/2006/relationships/tags" Target="../tags/tag228.xml"/><Relationship Id="rId31" Type="http://schemas.openxmlformats.org/officeDocument/2006/relationships/tags" Target="../tags/tag240.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tags" Target="../tags/tag223.xml"/><Relationship Id="rId22" Type="http://schemas.openxmlformats.org/officeDocument/2006/relationships/tags" Target="../tags/tag231.xml"/><Relationship Id="rId27" Type="http://schemas.openxmlformats.org/officeDocument/2006/relationships/tags" Target="../tags/tag236.xml"/><Relationship Id="rId30" Type="http://schemas.openxmlformats.org/officeDocument/2006/relationships/tags" Target="../tags/tag239.xml"/><Relationship Id="rId35" Type="http://schemas.openxmlformats.org/officeDocument/2006/relationships/tags" Target="../tags/tag24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250.xml"/><Relationship Id="rId7" Type="http://schemas.openxmlformats.org/officeDocument/2006/relationships/notesSlide" Target="../notesSlides/notesSlide8.xml"/><Relationship Id="rId2" Type="http://schemas.openxmlformats.org/officeDocument/2006/relationships/tags" Target="../tags/tag249.xml"/><Relationship Id="rId1" Type="http://schemas.openxmlformats.org/officeDocument/2006/relationships/vmlDrawing" Target="../drawings/vmlDrawing21.vml"/><Relationship Id="rId6" Type="http://schemas.openxmlformats.org/officeDocument/2006/relationships/slideLayout" Target="../slideLayouts/slideLayout28.xml"/><Relationship Id="rId5" Type="http://schemas.openxmlformats.org/officeDocument/2006/relationships/tags" Target="../tags/tag252.xml"/><Relationship Id="rId10" Type="http://schemas.openxmlformats.org/officeDocument/2006/relationships/image" Target="../media/image17.jpeg"/><Relationship Id="rId4" Type="http://schemas.openxmlformats.org/officeDocument/2006/relationships/tags" Target="../tags/tag251.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54.xml"/><Relationship Id="rId7" Type="http://schemas.openxmlformats.org/officeDocument/2006/relationships/oleObject" Target="../embeddings/oleObject22.bin"/><Relationship Id="rId2" Type="http://schemas.openxmlformats.org/officeDocument/2006/relationships/tags" Target="../tags/tag253.xml"/><Relationship Id="rId1" Type="http://schemas.openxmlformats.org/officeDocument/2006/relationships/vmlDrawing" Target="../drawings/vmlDrawing22.vml"/><Relationship Id="rId6" Type="http://schemas.openxmlformats.org/officeDocument/2006/relationships/slideLayout" Target="../slideLayouts/slideLayout29.xml"/><Relationship Id="rId5" Type="http://schemas.openxmlformats.org/officeDocument/2006/relationships/tags" Target="../tags/tag256.xml"/><Relationship Id="rId4"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77" name="AutoShape 165" hidden="1"/>
          <p:cNvGraphicFramePr>
            <a:graphicFrameLocks/>
          </p:cNvGraphicFramePr>
          <p:nvPr>
            <p:extLst>
              <p:ext uri="{D42A27DB-BD31-4B8C-83A1-F6EECF244321}">
                <p14:modId xmlns:p14="http://schemas.microsoft.com/office/powerpoint/2010/main" xmlns="" val="4148783949"/>
              </p:ext>
            </p:extLst>
          </p:nvPr>
        </p:nvGraphicFramePr>
        <p:xfrm>
          <a:off x="0" y="0"/>
          <a:ext cx="158750" cy="158750"/>
        </p:xfrm>
        <a:graphic>
          <a:graphicData uri="http://schemas.openxmlformats.org/presentationml/2006/ole">
            <p:oleObj spid="_x0000_s549949" name="think-cell Slide" r:id="rId11" imgW="0" imgH="0" progId="">
              <p:embed/>
            </p:oleObj>
          </a:graphicData>
        </a:graphic>
      </p:graphicFrame>
      <p:sp>
        <p:nvSpPr>
          <p:cNvPr id="13478" name="Rectangle 2"/>
          <p:cNvSpPr>
            <a:spLocks noGrp="1" noChangeArrowheads="1"/>
          </p:cNvSpPr>
          <p:nvPr>
            <p:ph type="ctrTitle"/>
            <p:custDataLst>
              <p:tags r:id="rId2"/>
            </p:custDataLst>
          </p:nvPr>
        </p:nvSpPr>
        <p:spPr bwMode="gray">
          <a:xfrm>
            <a:off x="2640013" y="2255838"/>
            <a:ext cx="4935537" cy="1477328"/>
          </a:xfrm>
        </p:spPr>
        <p:txBody>
          <a:bodyPr/>
          <a:lstStyle/>
          <a:p>
            <a:pPr eaLnBrk="1" hangingPunct="1"/>
            <a:r>
              <a:rPr lang="en-US" dirty="0" smtClean="0"/>
              <a:t>Update on the California Dairy Future Task Force and moving forward</a:t>
            </a:r>
          </a:p>
        </p:txBody>
      </p:sp>
      <p:sp>
        <p:nvSpPr>
          <p:cNvPr id="13479" name="TitleTopPlaceholder"/>
          <p:cNvSpPr>
            <a:spLocks noChangeArrowheads="1"/>
          </p:cNvSpPr>
          <p:nvPr>
            <p:custDataLst>
              <p:tags r:id="rId3"/>
            </p:custDataLst>
          </p:nvPr>
        </p:nvSpPr>
        <p:spPr bwMode="gray">
          <a:xfrm>
            <a:off x="0" y="0"/>
            <a:ext cx="2289175" cy="2238375"/>
          </a:xfrm>
          <a:prstGeom prst="rect">
            <a:avLst/>
          </a:prstGeom>
          <a:solidFill>
            <a:srgbClr val="91AFFF"/>
          </a:solidFill>
          <a:ln w="9525">
            <a:noFill/>
            <a:miter lim="800000"/>
            <a:headEnd/>
            <a:tailEnd/>
          </a:ln>
        </p:spPr>
        <p:txBody>
          <a:bodyPr wrap="none" anchor="ctr"/>
          <a:lstStyle/>
          <a:p>
            <a:endParaRPr lang="en-US">
              <a:solidFill>
                <a:srgbClr val="000000"/>
              </a:solidFill>
            </a:endParaRPr>
          </a:p>
        </p:txBody>
      </p:sp>
      <p:sp>
        <p:nvSpPr>
          <p:cNvPr id="13480" name="TitleBottomPlaceholder"/>
          <p:cNvSpPr>
            <a:spLocks noChangeArrowheads="1"/>
          </p:cNvSpPr>
          <p:nvPr>
            <p:custDataLst>
              <p:tags r:id="rId4"/>
            </p:custDataLst>
          </p:nvPr>
        </p:nvSpPr>
        <p:spPr bwMode="gray">
          <a:xfrm>
            <a:off x="0" y="2238375"/>
            <a:ext cx="2289175" cy="4484688"/>
          </a:xfrm>
          <a:prstGeom prst="rect">
            <a:avLst/>
          </a:prstGeom>
          <a:solidFill>
            <a:srgbClr val="0065CC"/>
          </a:solidFill>
          <a:ln w="9525">
            <a:noFill/>
            <a:miter lim="800000"/>
            <a:headEnd/>
            <a:tailEnd/>
          </a:ln>
        </p:spPr>
        <p:txBody>
          <a:bodyPr wrap="none" anchor="ctr">
            <a:noAutofit/>
          </a:bodyPr>
          <a:lstStyle/>
          <a:p>
            <a:endParaRPr lang="en-US">
              <a:solidFill>
                <a:srgbClr val="000000"/>
              </a:solidFill>
            </a:endParaRPr>
          </a:p>
        </p:txBody>
      </p:sp>
      <p:sp>
        <p:nvSpPr>
          <p:cNvPr id="13481" name="Rectangle 6"/>
          <p:cNvSpPr>
            <a:spLocks noChangeArrowheads="1"/>
          </p:cNvSpPr>
          <p:nvPr>
            <p:custDataLst>
              <p:tags r:id="rId5"/>
            </p:custDataLst>
          </p:nvPr>
        </p:nvSpPr>
        <p:spPr bwMode="gray">
          <a:xfrm>
            <a:off x="0" y="0"/>
            <a:ext cx="8958263" cy="6721475"/>
          </a:xfrm>
          <a:prstGeom prst="rect">
            <a:avLst/>
          </a:prstGeom>
          <a:noFill/>
          <a:ln w="3175">
            <a:solidFill>
              <a:srgbClr val="000000"/>
            </a:solidFill>
            <a:miter lim="800000"/>
            <a:headEnd/>
            <a:tailEnd/>
          </a:ln>
        </p:spPr>
        <p:txBody>
          <a:bodyPr wrap="none" anchor="ctr"/>
          <a:lstStyle/>
          <a:p>
            <a:endParaRPr lang="en-US">
              <a:solidFill>
                <a:srgbClr val="000000"/>
              </a:solidFill>
            </a:endParaRPr>
          </a:p>
        </p:txBody>
      </p:sp>
      <p:sp>
        <p:nvSpPr>
          <p:cNvPr id="13482" name="McK Date"/>
          <p:cNvSpPr txBox="1">
            <a:spLocks noChangeArrowheads="1"/>
          </p:cNvSpPr>
          <p:nvPr>
            <p:custDataLst>
              <p:tags r:id="rId6"/>
            </p:custDataLst>
          </p:nvPr>
        </p:nvSpPr>
        <p:spPr bwMode="gray">
          <a:xfrm>
            <a:off x="2640013" y="5199063"/>
            <a:ext cx="4935537" cy="215444"/>
          </a:xfrm>
          <a:prstGeom prst="rect">
            <a:avLst/>
          </a:prstGeom>
          <a:noFill/>
          <a:ln w="9525">
            <a:noFill/>
            <a:miter lim="800000"/>
            <a:headEnd/>
            <a:tailEnd/>
          </a:ln>
        </p:spPr>
        <p:txBody>
          <a:bodyPr lIns="0" tIns="0" rIns="0" bIns="0">
            <a:spAutoFit/>
          </a:bodyPr>
          <a:lstStyle/>
          <a:p>
            <a:r>
              <a:rPr lang="en-US" altLang="zh-CN" dirty="0" smtClean="0"/>
              <a:t>December 5, </a:t>
            </a:r>
            <a:r>
              <a:rPr lang="en-US" altLang="zh-CN" dirty="0"/>
              <a:t>2012</a:t>
            </a:r>
          </a:p>
        </p:txBody>
      </p:sp>
      <p:sp>
        <p:nvSpPr>
          <p:cNvPr id="13483" name="McK Disclaimer"/>
          <p:cNvSpPr>
            <a:spLocks noChangeArrowheads="1"/>
          </p:cNvSpPr>
          <p:nvPr>
            <p:custDataLst>
              <p:tags r:id="rId7"/>
            </p:custDataLst>
          </p:nvPr>
        </p:nvSpPr>
        <p:spPr bwMode="gray">
          <a:xfrm>
            <a:off x="2640013" y="5842000"/>
            <a:ext cx="4408487" cy="244475"/>
          </a:xfrm>
          <a:prstGeom prst="rect">
            <a:avLst/>
          </a:prstGeom>
          <a:noFill/>
          <a:ln w="9525">
            <a:noFill/>
            <a:miter lim="800000"/>
            <a:headEnd/>
            <a:tailEnd/>
          </a:ln>
        </p:spPr>
        <p:txBody>
          <a:bodyPr lIns="0" tIns="0" rIns="0" bIns="0" anchor="b">
            <a:spAutoFit/>
          </a:bodyPr>
          <a:lstStyle/>
          <a:p>
            <a:pPr defTabSz="804863"/>
            <a:r>
              <a:rPr lang="en-US" altLang="zh-CN" sz="800">
                <a:solidFill>
                  <a:srgbClr val="000000"/>
                </a:solidFill>
                <a:ea typeface="SimSun" pitchFamily="2" charset="-122"/>
              </a:rPr>
              <a:t>CONFIDENTIAL AND PROPRIETARY</a:t>
            </a:r>
          </a:p>
          <a:p>
            <a:pPr defTabSz="804863"/>
            <a:r>
              <a:rPr lang="en-US" altLang="zh-CN" sz="800">
                <a:solidFill>
                  <a:srgbClr val="000000"/>
                </a:solidFill>
                <a:ea typeface="SimSun" pitchFamily="2" charset="-122"/>
              </a:rPr>
              <a:t>Any use of this material without specific permission of McKinsey &amp; Company is strictly prohibited</a:t>
            </a:r>
          </a:p>
        </p:txBody>
      </p:sp>
      <p:sp>
        <p:nvSpPr>
          <p:cNvPr id="13484" name="McK Document type"/>
          <p:cNvSpPr txBox="1">
            <a:spLocks noChangeArrowheads="1"/>
          </p:cNvSpPr>
          <p:nvPr>
            <p:custDataLst>
              <p:tags r:id="rId8"/>
            </p:custDataLst>
          </p:nvPr>
        </p:nvSpPr>
        <p:spPr bwMode="auto">
          <a:xfrm>
            <a:off x="2640013" y="4931231"/>
            <a:ext cx="4935537" cy="215444"/>
          </a:xfrm>
          <a:prstGeom prst="rect">
            <a:avLst/>
          </a:prstGeom>
          <a:noFill/>
          <a:ln w="9525">
            <a:noFill/>
            <a:miter lim="800000"/>
            <a:headEnd/>
            <a:tailEnd/>
          </a:ln>
        </p:spPr>
        <p:txBody>
          <a:bodyPr lIns="0" tIns="0" rIns="0" bIns="0" anchor="b">
            <a:spAutoFit/>
          </a:bodyPr>
          <a:lstStyle/>
          <a:p>
            <a:r>
              <a:rPr lang="en-US" dirty="0" err="1" smtClean="0"/>
              <a:t>CMAB</a:t>
            </a:r>
            <a:r>
              <a:rPr lang="en-US" dirty="0" smtClean="0"/>
              <a:t> Board Presentation</a:t>
            </a:r>
            <a:endParaRPr lang="en-US" dirty="0"/>
          </a:p>
        </p:txBody>
      </p:sp>
      <p:pic>
        <p:nvPicPr>
          <p:cNvPr id="3" name="Picture 2"/>
          <p:cNvPicPr>
            <a:picLocks/>
          </p:cNvPicPr>
          <p:nvPr/>
        </p:nvPicPr>
        <p:blipFill>
          <a:blip r:embed="rId12" cstate="print">
            <a:extLst>
              <a:ext uri="{28A0092B-C50C-407E-A947-70E740481C1C}">
                <a14:useLocalDpi xmlns:a14="http://schemas.microsoft.com/office/drawing/2010/main" xmlns="" val="0"/>
              </a:ext>
            </a:extLst>
          </a:blip>
          <a:stretch>
            <a:fillRect/>
          </a:stretch>
        </p:blipFill>
        <p:spPr>
          <a:xfrm>
            <a:off x="0" y="2238375"/>
            <a:ext cx="2289175" cy="4484688"/>
          </a:xfrm>
          <a:prstGeom prst="rect">
            <a:avLst/>
          </a:prstGeom>
        </p:spPr>
      </p:pic>
    </p:spTree>
    <p:extLst>
      <p:ext uri="{BB962C8B-B14F-4D97-AF65-F5344CB8AC3E}">
        <p14:creationId xmlns:p14="http://schemas.microsoft.com/office/powerpoint/2010/main" xmlns="" val="7626101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634" name="AutoShape 434" hidden="1"/>
          <p:cNvGraphicFramePr>
            <a:graphicFrameLocks/>
          </p:cNvGraphicFramePr>
          <p:nvPr>
            <p:extLst>
              <p:ext uri="{D42A27DB-BD31-4B8C-83A1-F6EECF244321}">
                <p14:modId xmlns:p14="http://schemas.microsoft.com/office/powerpoint/2010/main" xmlns="" val="1264983412"/>
              </p:ext>
            </p:extLst>
          </p:nvPr>
        </p:nvGraphicFramePr>
        <p:xfrm>
          <a:off x="0" y="0"/>
          <a:ext cx="158750" cy="158750"/>
        </p:xfrm>
        <a:graphic>
          <a:graphicData uri="http://schemas.openxmlformats.org/presentationml/2006/ole">
            <p:oleObj spid="_x0000_s582680" name="think-cell Slide" r:id="rId15" imgW="0" imgH="0" progId="">
              <p:embed/>
            </p:oleObj>
          </a:graphicData>
        </a:graphic>
      </p:graphicFrame>
      <p:sp>
        <p:nvSpPr>
          <p:cNvPr id="10" name="Rectangle 9"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200" dirty="0" err="1">
              <a:solidFill>
                <a:schemeClr val="tx1"/>
              </a:solidFill>
              <a:cs typeface="Arial"/>
              <a:sym typeface="Arial"/>
            </a:endParaRPr>
          </a:p>
        </p:txBody>
      </p:sp>
      <p:pic>
        <p:nvPicPr>
          <p:cNvPr id="179679" name="Picture 479"/>
          <p:cNvPicPr>
            <a:picLocks noChangeAspect="1" noChangeArrowheads="1"/>
          </p:cNvPicPr>
          <p:nvPr>
            <p:custDataLst>
              <p:tags r:id="rId3"/>
            </p:custDataLst>
          </p:nvPr>
        </p:nvPicPr>
        <p:blipFill rotWithShape="1">
          <a:blip r:embed="rId16" cstate="print">
            <a:extLst>
              <a:ext uri="{28A0092B-C50C-407E-A947-70E740481C1C}">
                <a14:useLocalDpi xmlns:a14="http://schemas.microsoft.com/office/drawing/2010/main" xmlns="" val="0"/>
              </a:ext>
            </a:extLst>
          </a:blip>
          <a:stretch/>
        </p:blipFill>
        <p:spPr bwMode="auto">
          <a:xfrm>
            <a:off x="4592839" y="2965059"/>
            <a:ext cx="4371975" cy="3351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itle 28"/>
          <p:cNvSpPr>
            <a:spLocks noGrp="1"/>
          </p:cNvSpPr>
          <p:nvPr>
            <p:ph type="title"/>
            <p:custDataLst>
              <p:tags r:id="rId4"/>
            </p:custDataLst>
          </p:nvPr>
        </p:nvSpPr>
        <p:spPr>
          <a:xfrm>
            <a:off x="119063" y="230188"/>
            <a:ext cx="8618537" cy="292388"/>
          </a:xfrm>
        </p:spPr>
        <p:txBody>
          <a:bodyPr/>
          <a:lstStyle/>
          <a:p>
            <a:r>
              <a:rPr lang="en-US" dirty="0" smtClean="0"/>
              <a:t>Change takes times – New Zealand dairy example</a:t>
            </a:r>
            <a:endParaRPr lang="en-US" dirty="0"/>
          </a:p>
        </p:txBody>
      </p:sp>
      <p:sp>
        <p:nvSpPr>
          <p:cNvPr id="17" name="Slide Number Placeholder 16"/>
          <p:cNvSpPr>
            <a:spLocks noGrp="1"/>
          </p:cNvSpPr>
          <p:nvPr>
            <p:ph type="sldNum" sz="quarter" idx="10"/>
            <p:custDataLst>
              <p:tags r:id="rId5"/>
            </p:custDataLst>
          </p:nvPr>
        </p:nvSpPr>
        <p:spPr>
          <a:xfrm>
            <a:off x="8545513" y="6443020"/>
            <a:ext cx="209550" cy="152400"/>
          </a:xfrm>
        </p:spPr>
        <p:txBody>
          <a:bodyPr/>
          <a:lstStyle/>
          <a:p>
            <a:pPr>
              <a:defRPr/>
            </a:pPr>
            <a:fld id="{73A033A2-D5FC-47FE-A871-D8690876F415}" type="slidenum">
              <a:rPr smtClean="0"/>
              <a:pPr>
                <a:defRPr/>
              </a:pPr>
              <a:t>9</a:t>
            </a:fld>
            <a:endParaRPr dirty="0"/>
          </a:p>
        </p:txBody>
      </p:sp>
      <p:sp>
        <p:nvSpPr>
          <p:cNvPr id="62" name="Rectangle 61"/>
          <p:cNvSpPr/>
          <p:nvPr>
            <p:custDataLst>
              <p:tags r:id="rId6"/>
            </p:custDataLst>
          </p:nvPr>
        </p:nvSpPr>
        <p:spPr>
          <a:xfrm>
            <a:off x="4821166" y="738799"/>
            <a:ext cx="3942578" cy="448920"/>
          </a:xfrm>
          <a:prstGeom prst="rect">
            <a:avLst/>
          </a:prstGeom>
          <a:solidFill>
            <a:srgbClr val="0066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3" name="Rectangle 2"/>
          <p:cNvSpPr txBox="1"/>
          <p:nvPr>
            <p:custDataLst>
              <p:tags r:id="rId7"/>
            </p:custDataLst>
          </p:nvPr>
        </p:nvSpPr>
        <p:spPr>
          <a:xfrm>
            <a:off x="4874331" y="1283402"/>
            <a:ext cx="3787723" cy="27699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sz="2000" b="1" dirty="0" smtClean="0"/>
              <a:t>Change doesn’t happen in one day</a:t>
            </a:r>
            <a:r>
              <a:rPr lang="en-US" sz="2000" dirty="0" smtClean="0"/>
              <a:t> – accomplishing 3 out of 4 objectives in initial meeting represents progress</a:t>
            </a:r>
          </a:p>
          <a:p>
            <a:pPr lvl="1"/>
            <a:endParaRPr lang="en-US" sz="2000" dirty="0" smtClean="0"/>
          </a:p>
          <a:p>
            <a:pPr lvl="1"/>
            <a:r>
              <a:rPr lang="en-US" sz="2000" b="1" dirty="0" smtClean="0"/>
              <a:t>Continuing the dialogue across the industry is critical</a:t>
            </a:r>
            <a:r>
              <a:rPr lang="en-US" sz="2000" dirty="0" smtClean="0"/>
              <a:t> – it’s the only path to a long term solution</a:t>
            </a:r>
          </a:p>
        </p:txBody>
      </p:sp>
      <p:sp>
        <p:nvSpPr>
          <p:cNvPr id="64" name="Rectangle 2"/>
          <p:cNvSpPr txBox="1"/>
          <p:nvPr>
            <p:custDataLst>
              <p:tags r:id="rId8"/>
            </p:custDataLst>
          </p:nvPr>
        </p:nvSpPr>
        <p:spPr>
          <a:xfrm>
            <a:off x="4895597" y="776052"/>
            <a:ext cx="3766457"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1587" lvl="1" indent="0">
              <a:buNone/>
            </a:pPr>
            <a:r>
              <a:rPr lang="en-US" sz="2400" b="1" i="1" dirty="0" smtClean="0">
                <a:solidFill>
                  <a:schemeClr val="bg2"/>
                </a:solidFill>
              </a:rPr>
              <a:t>Implications for CA diary</a:t>
            </a:r>
          </a:p>
        </p:txBody>
      </p:sp>
      <p:sp>
        <p:nvSpPr>
          <p:cNvPr id="65" name="Rectangle 3"/>
          <p:cNvSpPr>
            <a:spLocks noChangeArrowheads="1"/>
          </p:cNvSpPr>
          <p:nvPr>
            <p:custDataLst>
              <p:tags r:id="rId9"/>
            </p:custDataLst>
          </p:nvPr>
        </p:nvSpPr>
        <p:spPr bwMode="auto">
          <a:xfrm>
            <a:off x="4821169" y="736223"/>
            <a:ext cx="3942575" cy="5499033"/>
          </a:xfrm>
          <a:prstGeom prst="rect">
            <a:avLst/>
          </a:prstGeom>
          <a:noFill/>
          <a:ln w="28575">
            <a:solidFill>
              <a:srgbClr val="0066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1600"/>
          </a:p>
        </p:txBody>
      </p:sp>
      <p:sp>
        <p:nvSpPr>
          <p:cNvPr id="67" name="Rectangle 4"/>
          <p:cNvSpPr>
            <a:spLocks noChangeArrowheads="1"/>
          </p:cNvSpPr>
          <p:nvPr>
            <p:custDataLst>
              <p:tags r:id="rId10"/>
            </p:custDataLst>
          </p:nvPr>
        </p:nvSpPr>
        <p:spPr bwMode="auto">
          <a:xfrm>
            <a:off x="214759" y="736223"/>
            <a:ext cx="3942575" cy="525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99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New Zealand example</a:t>
            </a:r>
          </a:p>
        </p:txBody>
      </p:sp>
      <p:cxnSp>
        <p:nvCxnSpPr>
          <p:cNvPr id="5" name="Straight Connector 4"/>
          <p:cNvCxnSpPr/>
          <p:nvPr/>
        </p:nvCxnSpPr>
        <p:spPr>
          <a:xfrm>
            <a:off x="214759" y="1187719"/>
            <a:ext cx="3942575" cy="0"/>
          </a:xfrm>
          <a:prstGeom prst="line">
            <a:avLst/>
          </a:prstGeom>
          <a:noFill/>
          <a:ln w="2857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Rectangle 7"/>
          <p:cNvSpPr txBox="1"/>
          <p:nvPr/>
        </p:nvSpPr>
        <p:spPr>
          <a:xfrm>
            <a:off x="290544" y="1294074"/>
            <a:ext cx="3866789" cy="49244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b="1" dirty="0" smtClean="0"/>
              <a:t>In 1994, industry faced growth and innovation challenges due to a lack of coordination</a:t>
            </a:r>
          </a:p>
          <a:p>
            <a:pPr lvl="2"/>
            <a:r>
              <a:rPr lang="en-US" dirty="0" smtClean="0"/>
              <a:t>Cost model pooling system incented processors to “beat the model” rather than focus on innovation and producers to oversupply</a:t>
            </a:r>
            <a:r>
              <a:rPr lang="en-US" baseline="30000" dirty="0" smtClean="0"/>
              <a:t>1</a:t>
            </a:r>
          </a:p>
          <a:p>
            <a:pPr lvl="1"/>
            <a:endParaRPr lang="en-US" dirty="0" smtClean="0"/>
          </a:p>
          <a:p>
            <a:pPr lvl="1"/>
            <a:r>
              <a:rPr lang="en-US" b="1" dirty="0" smtClean="0"/>
              <a:t>Producers and processors go co-commissioned a report on how to drive efficiency improvement</a:t>
            </a:r>
          </a:p>
          <a:p>
            <a:pPr lvl="2"/>
            <a:r>
              <a:rPr lang="en-US" dirty="0" smtClean="0"/>
              <a:t>Merged 15 co-ops into 4</a:t>
            </a:r>
          </a:p>
          <a:p>
            <a:pPr lvl="2"/>
            <a:r>
              <a:rPr lang="en-US" dirty="0" smtClean="0"/>
              <a:t>Working team formed to capture “Business Development Project” opportunities</a:t>
            </a:r>
          </a:p>
          <a:p>
            <a:pPr lvl="2"/>
            <a:r>
              <a:rPr lang="en-US" dirty="0" smtClean="0"/>
              <a:t>New pricing system to incent product differentiation and supply controls</a:t>
            </a:r>
          </a:p>
          <a:p>
            <a:pPr lvl="1"/>
            <a:endParaRPr lang="en-US" dirty="0"/>
          </a:p>
          <a:p>
            <a:pPr lvl="1"/>
            <a:r>
              <a:rPr lang="en-US" b="1" dirty="0" smtClean="0"/>
              <a:t>Changes took several years to be agreed to and implemented</a:t>
            </a:r>
            <a:endParaRPr lang="en-US" b="1" dirty="0"/>
          </a:p>
        </p:txBody>
      </p:sp>
      <p:sp>
        <p:nvSpPr>
          <p:cNvPr id="74" name="McK 5. Source"/>
          <p:cNvSpPr>
            <a:spLocks noChangeArrowheads="1"/>
          </p:cNvSpPr>
          <p:nvPr>
            <p:custDataLst>
              <p:tags r:id="rId11"/>
            </p:custDataLst>
          </p:nvPr>
        </p:nvSpPr>
        <p:spPr bwMode="auto">
          <a:xfrm>
            <a:off x="119062" y="6434981"/>
            <a:ext cx="6862762" cy="153888"/>
          </a:xfrm>
          <a:prstGeom prst="rect">
            <a:avLst/>
          </a:prstGeom>
          <a:noFill/>
          <a:ln>
            <a:noFill/>
          </a:ln>
          <a:effectLst/>
        </p:spPr>
        <p:txBody>
          <a:bodyPr lIns="0" tIns="0" rIns="0" bIns="0" anchor="ctr">
            <a:spAutoFit/>
          </a:bodyPr>
          <a:lstStyle/>
          <a:p>
            <a:pPr marL="609600" indent="-609600" defTabSz="895350">
              <a:tabLst>
                <a:tab pos="612775" algn="l"/>
              </a:tabLst>
            </a:pPr>
            <a:r>
              <a:rPr lang="en-GB" altLang="zh-CN" sz="1000" dirty="0" smtClean="0">
                <a:solidFill>
                  <a:srgbClr val="000000"/>
                </a:solidFill>
                <a:latin typeface="Arial"/>
                <a:ea typeface="+mn-ea"/>
                <a:cs typeface="+mn-cs"/>
              </a:rPr>
              <a:t>1 SOURCE: </a:t>
            </a:r>
            <a:r>
              <a:rPr lang="en-GB" altLang="zh-CN" sz="1000" dirty="0" err="1" smtClean="0">
                <a:solidFill>
                  <a:srgbClr val="000000"/>
                </a:solidFill>
                <a:latin typeface="Arial"/>
                <a:ea typeface="+mn-ea"/>
                <a:cs typeface="+mn-cs"/>
              </a:rPr>
              <a:t>AREN</a:t>
            </a:r>
            <a:r>
              <a:rPr lang="en-GB" altLang="zh-CN" sz="1000" dirty="0" smtClean="0">
                <a:solidFill>
                  <a:srgbClr val="000000"/>
                </a:solidFill>
                <a:latin typeface="Arial"/>
                <a:ea typeface="+mn-ea"/>
                <a:cs typeface="+mn-cs"/>
              </a:rPr>
              <a:t>,  “Key elements of success  and failure in the NZ dairy industry”, 2008 ; McKinsey analysis</a:t>
            </a:r>
            <a:endParaRPr lang="en-GB" altLang="zh-CN" sz="1000" dirty="0">
              <a:solidFill>
                <a:srgbClr val="000000"/>
              </a:solidFill>
              <a:latin typeface="Arial"/>
              <a:ea typeface="+mn-ea"/>
              <a:cs typeface="+mn-cs"/>
            </a:endParaRPr>
          </a:p>
        </p:txBody>
      </p:sp>
      <p:sp>
        <p:nvSpPr>
          <p:cNvPr id="77" name="Rectangle 3"/>
          <p:cNvSpPr>
            <a:spLocks noChangeArrowheads="1"/>
          </p:cNvSpPr>
          <p:nvPr>
            <p:custDataLst>
              <p:tags r:id="rId12"/>
            </p:custDataLst>
          </p:nvPr>
        </p:nvSpPr>
        <p:spPr bwMode="auto">
          <a:xfrm>
            <a:off x="214759" y="717572"/>
            <a:ext cx="3942575" cy="5499033"/>
          </a:xfrm>
          <a:prstGeom prst="rect">
            <a:avLst/>
          </a:prstGeom>
          <a:noFill/>
          <a:ln w="2857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1600"/>
          </a:p>
        </p:txBody>
      </p:sp>
    </p:spTree>
    <p:extLst>
      <p:ext uri="{BB962C8B-B14F-4D97-AF65-F5344CB8AC3E}">
        <p14:creationId xmlns:p14="http://schemas.microsoft.com/office/powerpoint/2010/main" xmlns="" val="18857245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612748266"/>
              </p:ext>
            </p:extLst>
          </p:nvPr>
        </p:nvGraphicFramePr>
        <p:xfrm>
          <a:off x="0" y="0"/>
          <a:ext cx="158750" cy="158750"/>
        </p:xfrm>
        <a:graphic>
          <a:graphicData uri="http://schemas.openxmlformats.org/presentationml/2006/ole">
            <p:oleObj spid="_x0000_s570432" name="think-cell Slide" r:id="rId15" imgW="0" imgH="0" progId="">
              <p:embed/>
            </p:oleObj>
          </a:graphicData>
        </a:graphic>
      </p:graphicFrame>
      <p:pic>
        <p:nvPicPr>
          <p:cNvPr id="570371" name="Picture 3" descr="C:\Users\Kishore Ramachandran\Desktop\kishore back and icon June 20\Kishore_backup\My pics\question1.jpg"/>
          <p:cNvPicPr>
            <a:picLocks noChangeAspect="1" noChangeArrowheads="1"/>
          </p:cNvPicPr>
          <p:nvPr>
            <p:custDataLst>
              <p:tags r:id="rId2"/>
            </p:custDataLst>
          </p:nvPr>
        </p:nvPicPr>
        <p:blipFill rotWithShape="1">
          <a:blip r:embed="rId16" cstate="print">
            <a:extLst>
              <a:ext uri="{28A0092B-C50C-407E-A947-70E740481C1C}">
                <a14:useLocalDpi xmlns:a14="http://schemas.microsoft.com/office/drawing/2010/main" xmlns="" val="0"/>
              </a:ext>
            </a:extLst>
          </a:blip>
          <a:srcRect r="9" b="30"/>
          <a:stretch/>
        </p:blipFill>
        <p:spPr bwMode="auto">
          <a:xfrm>
            <a:off x="1" y="1087662"/>
            <a:ext cx="4206239" cy="4776807"/>
          </a:xfrm>
          <a:prstGeom prst="rect">
            <a:avLst/>
          </a:prstGeom>
          <a:noFill/>
          <a:extLst>
            <a:ext uri="{909E8E84-426E-40DD-AFC4-6F175D3DCCD1}">
              <a14:hiddenFill xmlns:a14="http://schemas.microsoft.com/office/drawing/2010/main" xmlns="">
                <a:solidFill>
                  <a:srgbClr val="FFFFFF"/>
                </a:solidFill>
              </a14:hiddenFill>
            </a:ext>
          </a:extLst>
        </p:spPr>
      </p:pic>
      <p:sp>
        <p:nvSpPr>
          <p:cNvPr id="178276" name="Rectangle 3"/>
          <p:cNvSpPr>
            <a:spLocks noGrp="1" noChangeArrowheads="1"/>
          </p:cNvSpPr>
          <p:nvPr>
            <p:ph type="title"/>
            <p:custDataLst>
              <p:tags r:id="rId3"/>
            </p:custDataLst>
          </p:nvPr>
        </p:nvSpPr>
        <p:spPr>
          <a:xfrm>
            <a:off x="119063" y="230188"/>
            <a:ext cx="8636000" cy="584775"/>
          </a:xfrm>
        </p:spPr>
        <p:txBody>
          <a:bodyPr/>
          <a:lstStyle/>
          <a:p>
            <a:pPr eaLnBrk="1" hangingPunct="1"/>
            <a:r>
              <a:rPr lang="en-US" dirty="0"/>
              <a:t>Questions </a:t>
            </a:r>
            <a:r>
              <a:rPr lang="en-US" dirty="0" smtClean="0"/>
              <a:t>that still need addressing to realize the long-term vision</a:t>
            </a:r>
            <a:endParaRPr lang="en-US" dirty="0"/>
          </a:p>
        </p:txBody>
      </p:sp>
      <p:sp>
        <p:nvSpPr>
          <p:cNvPr id="205" name="Slide Number Placeholder 33"/>
          <p:cNvSpPr txBox="1">
            <a:spLocks noGrp="1"/>
          </p:cNvSpPr>
          <p:nvPr>
            <p:custDataLst>
              <p:tags r:id="rId4"/>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mn-lt"/>
                <a:ea typeface="+mn-ea"/>
                <a:cs typeface="+mn-cs"/>
              </a:rPr>
              <a:pPr>
                <a:defRPr/>
              </a:pPr>
              <a:t>10</a:t>
            </a:fld>
            <a:endParaRPr lang="en-US" sz="1000" dirty="0">
              <a:solidFill>
                <a:srgbClr val="000000"/>
              </a:solidFill>
              <a:latin typeface="+mn-lt"/>
              <a:ea typeface="+mn-ea"/>
              <a:cs typeface="+mn-cs"/>
            </a:endParaRPr>
          </a:p>
        </p:txBody>
      </p:sp>
      <p:grpSp>
        <p:nvGrpSpPr>
          <p:cNvPr id="178305" name="Group 178304"/>
          <p:cNvGrpSpPr/>
          <p:nvPr/>
        </p:nvGrpSpPr>
        <p:grpSpPr>
          <a:xfrm>
            <a:off x="1392602" y="670988"/>
            <a:ext cx="2422115" cy="3573445"/>
            <a:chOff x="1392602" y="734786"/>
            <a:chExt cx="2422115" cy="3573445"/>
          </a:xfrm>
        </p:grpSpPr>
        <p:sp>
          <p:nvSpPr>
            <p:cNvPr id="20" name="Rectangle 19"/>
            <p:cNvSpPr/>
            <p:nvPr>
              <p:custDataLst>
                <p:tags r:id="rId11"/>
              </p:custDataLst>
            </p:nvPr>
          </p:nvSpPr>
          <p:spPr>
            <a:xfrm>
              <a:off x="1392602" y="734786"/>
              <a:ext cx="2422115" cy="3573445"/>
            </a:xfrm>
            <a:prstGeom prst="rect">
              <a:avLst/>
            </a:prstGeom>
            <a:solidFill>
              <a:srgbClr val="FFFFFF">
                <a:alpha val="7098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58" name="Rectangle 157"/>
            <p:cNvSpPr/>
            <p:nvPr>
              <p:custDataLst>
                <p:tags r:id="rId12"/>
              </p:custDataLst>
            </p:nvPr>
          </p:nvSpPr>
          <p:spPr>
            <a:xfrm>
              <a:off x="1392602" y="734787"/>
              <a:ext cx="2422115" cy="3682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26" name="Rectangle 26"/>
            <p:cNvSpPr txBox="1"/>
            <p:nvPr/>
          </p:nvSpPr>
          <p:spPr>
            <a:xfrm>
              <a:off x="1467593" y="765048"/>
              <a:ext cx="180979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sz="2000" dirty="0">
                  <a:solidFill>
                    <a:schemeClr val="accent3"/>
                  </a:solidFill>
                </a:rPr>
                <a:t>Dairy producers</a:t>
              </a:r>
            </a:p>
          </p:txBody>
        </p:sp>
        <p:grpSp>
          <p:nvGrpSpPr>
            <p:cNvPr id="169" name="Group 168"/>
            <p:cNvGrpSpPr/>
            <p:nvPr/>
          </p:nvGrpSpPr>
          <p:grpSpPr>
            <a:xfrm>
              <a:off x="3571408" y="765048"/>
              <a:ext cx="212797" cy="307776"/>
              <a:chOff x="109538" y="944631"/>
              <a:chExt cx="309561" cy="260055"/>
            </a:xfrm>
            <a:solidFill>
              <a:schemeClr val="accent3"/>
            </a:solidFill>
          </p:grpSpPr>
          <p:sp>
            <p:nvSpPr>
              <p:cNvPr id="170" name="Chevron 169"/>
              <p:cNvSpPr/>
              <p:nvPr/>
            </p:nvSpPr>
            <p:spPr>
              <a:xfrm>
                <a:off x="109538" y="944631"/>
                <a:ext cx="147638" cy="260055"/>
              </a:xfrm>
              <a:prstGeom prst="chevron">
                <a:avLst>
                  <a:gd name="adj" fmla="val 33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71" name="Chevron 170"/>
              <p:cNvSpPr/>
              <p:nvPr/>
            </p:nvSpPr>
            <p:spPr>
              <a:xfrm>
                <a:off x="230980" y="944631"/>
                <a:ext cx="188119" cy="260055"/>
              </a:xfrm>
              <a:prstGeom prst="chevron">
                <a:avLst>
                  <a:gd name="adj" fmla="val 24139"/>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grpSp>
        <p:sp>
          <p:nvSpPr>
            <p:cNvPr id="134" name="Rectangle 4"/>
            <p:cNvSpPr txBox="1"/>
            <p:nvPr/>
          </p:nvSpPr>
          <p:spPr>
            <a:xfrm>
              <a:off x="1467593" y="1154202"/>
              <a:ext cx="2251954" cy="307007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Bef>
                  <a:spcPts val="300"/>
                </a:spcBef>
              </a:pPr>
              <a:r>
                <a:rPr lang="en-US" dirty="0" smtClean="0">
                  <a:solidFill>
                    <a:srgbClr val="000000"/>
                  </a:solidFill>
                  <a:latin typeface="Arial"/>
                </a:rPr>
                <a:t>Should </a:t>
              </a:r>
              <a:r>
                <a:rPr lang="en-US" dirty="0">
                  <a:solidFill>
                    <a:srgbClr val="000000"/>
                  </a:solidFill>
                  <a:latin typeface="Arial"/>
                </a:rPr>
                <a:t>California dairymen join together as one co-op?</a:t>
              </a:r>
            </a:p>
            <a:p>
              <a:pPr lvl="1">
                <a:spcBef>
                  <a:spcPts val="300"/>
                </a:spcBef>
              </a:pPr>
              <a:endParaRPr lang="en-US" dirty="0" smtClean="0">
                <a:solidFill>
                  <a:srgbClr val="000000"/>
                </a:solidFill>
                <a:latin typeface="Arial"/>
              </a:endParaRPr>
            </a:p>
            <a:p>
              <a:pPr lvl="1">
                <a:spcBef>
                  <a:spcPts val="300"/>
                </a:spcBef>
              </a:pPr>
              <a:r>
                <a:rPr lang="en-US" dirty="0" smtClean="0">
                  <a:solidFill>
                    <a:srgbClr val="000000"/>
                  </a:solidFill>
                  <a:latin typeface="Arial"/>
                </a:rPr>
                <a:t>How </a:t>
              </a:r>
              <a:r>
                <a:rPr lang="en-US" dirty="0">
                  <a:solidFill>
                    <a:srgbClr val="000000"/>
                  </a:solidFill>
                  <a:latin typeface="Arial"/>
                </a:rPr>
                <a:t>can dairymen best work together to optimize overall production</a:t>
              </a:r>
              <a:r>
                <a:rPr lang="en-US" dirty="0" smtClean="0">
                  <a:solidFill>
                    <a:srgbClr val="000000"/>
                  </a:solidFill>
                  <a:latin typeface="Arial"/>
                </a:rPr>
                <a:t>?</a:t>
              </a:r>
            </a:p>
            <a:p>
              <a:pPr lvl="1">
                <a:spcBef>
                  <a:spcPts val="300"/>
                </a:spcBef>
              </a:pPr>
              <a:endParaRPr lang="en-US" dirty="0" smtClean="0">
                <a:solidFill>
                  <a:srgbClr val="000000"/>
                </a:solidFill>
                <a:latin typeface="Arial"/>
              </a:endParaRPr>
            </a:p>
            <a:p>
              <a:pPr lvl="1">
                <a:spcBef>
                  <a:spcPts val="300"/>
                </a:spcBef>
              </a:pPr>
              <a:r>
                <a:rPr lang="en-US" dirty="0" smtClean="0">
                  <a:solidFill>
                    <a:srgbClr val="000000"/>
                  </a:solidFill>
                  <a:latin typeface="Arial"/>
                </a:rPr>
                <a:t>Can dairymen alter their pool mix?</a:t>
              </a:r>
              <a:r>
                <a:rPr lang="en-US" b="1" dirty="0" smtClean="0">
                  <a:solidFill>
                    <a:srgbClr val="000000"/>
                  </a:solidFill>
                  <a:latin typeface="Arial"/>
                </a:rPr>
                <a:t> </a:t>
              </a:r>
              <a:endParaRPr lang="en-US" b="1" dirty="0">
                <a:solidFill>
                  <a:srgbClr val="000000"/>
                </a:solidFill>
                <a:latin typeface="Arial"/>
              </a:endParaRPr>
            </a:p>
          </p:txBody>
        </p:sp>
      </p:grpSp>
      <p:grpSp>
        <p:nvGrpSpPr>
          <p:cNvPr id="178306" name="Group 178305"/>
          <p:cNvGrpSpPr/>
          <p:nvPr/>
        </p:nvGrpSpPr>
        <p:grpSpPr>
          <a:xfrm>
            <a:off x="3862775" y="670988"/>
            <a:ext cx="2459540" cy="3573445"/>
            <a:chOff x="3862775" y="734786"/>
            <a:chExt cx="2459540" cy="3573445"/>
          </a:xfrm>
        </p:grpSpPr>
        <p:sp>
          <p:nvSpPr>
            <p:cNvPr id="154" name="Rectangle 153"/>
            <p:cNvSpPr/>
            <p:nvPr>
              <p:custDataLst>
                <p:tags r:id="rId9"/>
              </p:custDataLst>
            </p:nvPr>
          </p:nvSpPr>
          <p:spPr>
            <a:xfrm>
              <a:off x="3862775" y="734786"/>
              <a:ext cx="2422115" cy="3573445"/>
            </a:xfrm>
            <a:prstGeom prst="rect">
              <a:avLst/>
            </a:prstGeom>
            <a:solidFill>
              <a:srgbClr val="FFFFFF">
                <a:alpha val="7098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56" name="Rectangle 155"/>
            <p:cNvSpPr/>
            <p:nvPr>
              <p:custDataLst>
                <p:tags r:id="rId10"/>
              </p:custDataLst>
            </p:nvPr>
          </p:nvSpPr>
          <p:spPr>
            <a:xfrm>
              <a:off x="3862775" y="734787"/>
              <a:ext cx="2422115" cy="3682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66" name="Rectangle 26"/>
            <p:cNvSpPr txBox="1"/>
            <p:nvPr/>
          </p:nvSpPr>
          <p:spPr>
            <a:xfrm>
              <a:off x="3937765" y="765048"/>
              <a:ext cx="192360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sz="2000" dirty="0">
                  <a:solidFill>
                    <a:schemeClr val="accent3"/>
                  </a:solidFill>
                </a:rPr>
                <a:t>Dairy processors</a:t>
              </a:r>
            </a:p>
          </p:txBody>
        </p:sp>
        <p:grpSp>
          <p:nvGrpSpPr>
            <p:cNvPr id="172" name="Group 171"/>
            <p:cNvGrpSpPr/>
            <p:nvPr/>
          </p:nvGrpSpPr>
          <p:grpSpPr>
            <a:xfrm>
              <a:off x="6041581" y="765048"/>
              <a:ext cx="212797" cy="307776"/>
              <a:chOff x="109538" y="944631"/>
              <a:chExt cx="309561" cy="260055"/>
            </a:xfrm>
            <a:solidFill>
              <a:schemeClr val="accent3"/>
            </a:solidFill>
          </p:grpSpPr>
          <p:sp>
            <p:nvSpPr>
              <p:cNvPr id="173" name="Chevron 172"/>
              <p:cNvSpPr/>
              <p:nvPr/>
            </p:nvSpPr>
            <p:spPr>
              <a:xfrm>
                <a:off x="109538" y="944631"/>
                <a:ext cx="147638" cy="260055"/>
              </a:xfrm>
              <a:prstGeom prst="chevron">
                <a:avLst>
                  <a:gd name="adj" fmla="val 33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74" name="Chevron 173"/>
              <p:cNvSpPr/>
              <p:nvPr/>
            </p:nvSpPr>
            <p:spPr>
              <a:xfrm>
                <a:off x="230980" y="944631"/>
                <a:ext cx="188119" cy="260055"/>
              </a:xfrm>
              <a:prstGeom prst="chevron">
                <a:avLst>
                  <a:gd name="adj" fmla="val 24139"/>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grpSp>
        <p:sp>
          <p:nvSpPr>
            <p:cNvPr id="135" name="Rectangle 7"/>
            <p:cNvSpPr txBox="1"/>
            <p:nvPr/>
          </p:nvSpPr>
          <p:spPr>
            <a:xfrm>
              <a:off x="3927132" y="1154202"/>
              <a:ext cx="2395183" cy="25006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Bef>
                  <a:spcPts val="300"/>
                </a:spcBef>
              </a:pPr>
              <a:r>
                <a:rPr lang="en-US" dirty="0">
                  <a:solidFill>
                    <a:srgbClr val="000000"/>
                  </a:solidFill>
                  <a:latin typeface="Arial"/>
                </a:rPr>
                <a:t>Are milk pricing decisions a win/lose game for producers and </a:t>
              </a:r>
              <a:r>
                <a:rPr lang="en-US" dirty="0" smtClean="0">
                  <a:solidFill>
                    <a:srgbClr val="000000"/>
                  </a:solidFill>
                  <a:latin typeface="Arial"/>
                </a:rPr>
                <a:t>processors, </a:t>
              </a:r>
              <a:r>
                <a:rPr lang="en-US" dirty="0">
                  <a:solidFill>
                    <a:srgbClr val="000000"/>
                  </a:solidFill>
                  <a:latin typeface="Arial"/>
                </a:rPr>
                <a:t>or are there win/win solutions?</a:t>
              </a:r>
            </a:p>
            <a:p>
              <a:pPr lvl="1">
                <a:spcBef>
                  <a:spcPts val="300"/>
                </a:spcBef>
              </a:pPr>
              <a:endParaRPr lang="en-US" dirty="0" smtClean="0">
                <a:solidFill>
                  <a:srgbClr val="000000"/>
                </a:solidFill>
                <a:latin typeface="Arial"/>
              </a:endParaRPr>
            </a:p>
            <a:p>
              <a:pPr lvl="1">
                <a:spcBef>
                  <a:spcPts val="300"/>
                </a:spcBef>
              </a:pPr>
              <a:r>
                <a:rPr lang="en-US" dirty="0" smtClean="0">
                  <a:solidFill>
                    <a:srgbClr val="000000"/>
                  </a:solidFill>
                  <a:latin typeface="Arial"/>
                </a:rPr>
                <a:t>What changes are needed to drive investment in capacity?</a:t>
              </a:r>
              <a:endParaRPr lang="en-US" dirty="0">
                <a:solidFill>
                  <a:srgbClr val="000000"/>
                </a:solidFill>
                <a:latin typeface="Arial"/>
              </a:endParaRPr>
            </a:p>
          </p:txBody>
        </p:sp>
      </p:grpSp>
      <p:grpSp>
        <p:nvGrpSpPr>
          <p:cNvPr id="178307" name="Group 178306"/>
          <p:cNvGrpSpPr/>
          <p:nvPr/>
        </p:nvGrpSpPr>
        <p:grpSpPr>
          <a:xfrm>
            <a:off x="6332948" y="670988"/>
            <a:ext cx="2422115" cy="3573445"/>
            <a:chOff x="6332948" y="734786"/>
            <a:chExt cx="2422115" cy="3573445"/>
          </a:xfrm>
        </p:grpSpPr>
        <p:sp>
          <p:nvSpPr>
            <p:cNvPr id="155" name="Rectangle 154"/>
            <p:cNvSpPr/>
            <p:nvPr>
              <p:custDataLst>
                <p:tags r:id="rId7"/>
              </p:custDataLst>
            </p:nvPr>
          </p:nvSpPr>
          <p:spPr>
            <a:xfrm>
              <a:off x="6332948" y="734786"/>
              <a:ext cx="2422115" cy="3573445"/>
            </a:xfrm>
            <a:prstGeom prst="rect">
              <a:avLst/>
            </a:prstGeom>
            <a:solidFill>
              <a:srgbClr val="FFFFFF">
                <a:alpha val="7098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57" name="Rectangle 156"/>
            <p:cNvSpPr/>
            <p:nvPr>
              <p:custDataLst>
                <p:tags r:id="rId8"/>
              </p:custDataLst>
            </p:nvPr>
          </p:nvSpPr>
          <p:spPr>
            <a:xfrm>
              <a:off x="6332948" y="734787"/>
              <a:ext cx="2422115" cy="3682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67" name="Rectangle 26"/>
            <p:cNvSpPr txBox="1"/>
            <p:nvPr/>
          </p:nvSpPr>
          <p:spPr>
            <a:xfrm>
              <a:off x="6407938" y="765048"/>
              <a:ext cx="143789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sz="2000" dirty="0">
                  <a:solidFill>
                    <a:schemeClr val="accent3"/>
                  </a:solidFill>
                </a:rPr>
                <a:t>End markets</a:t>
              </a:r>
            </a:p>
          </p:txBody>
        </p:sp>
        <p:sp>
          <p:nvSpPr>
            <p:cNvPr id="136" name="Rectangle 9"/>
            <p:cNvSpPr txBox="1"/>
            <p:nvPr/>
          </p:nvSpPr>
          <p:spPr>
            <a:xfrm>
              <a:off x="6407938" y="1154202"/>
              <a:ext cx="2242350" cy="225446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Bef>
                  <a:spcPts val="300"/>
                </a:spcBef>
              </a:pPr>
              <a:r>
                <a:rPr lang="en-US" dirty="0">
                  <a:solidFill>
                    <a:srgbClr val="000000"/>
                  </a:solidFill>
                  <a:latin typeface="Arial"/>
                </a:rPr>
                <a:t>Will demand – foreign or otherwise – ever really impact profitability? </a:t>
              </a:r>
              <a:endParaRPr lang="en-US" dirty="0" smtClean="0">
                <a:solidFill>
                  <a:srgbClr val="000000"/>
                </a:solidFill>
                <a:latin typeface="Arial"/>
              </a:endParaRPr>
            </a:p>
            <a:p>
              <a:pPr lvl="1">
                <a:spcBef>
                  <a:spcPts val="300"/>
                </a:spcBef>
              </a:pPr>
              <a:endParaRPr lang="en-US" dirty="0">
                <a:solidFill>
                  <a:srgbClr val="000000"/>
                </a:solidFill>
                <a:latin typeface="Arial"/>
              </a:endParaRPr>
            </a:p>
            <a:p>
              <a:pPr lvl="1">
                <a:spcBef>
                  <a:spcPts val="300"/>
                </a:spcBef>
              </a:pPr>
              <a:r>
                <a:rPr lang="en-US" dirty="0">
                  <a:solidFill>
                    <a:srgbClr val="000000"/>
                  </a:solidFill>
                  <a:latin typeface="Arial"/>
                </a:rPr>
                <a:t>Are there ways to </a:t>
              </a:r>
              <a:r>
                <a:rPr lang="en-US" dirty="0" smtClean="0">
                  <a:solidFill>
                    <a:srgbClr val="000000"/>
                  </a:solidFill>
                  <a:latin typeface="Arial"/>
                </a:rPr>
                <a:t>influence </a:t>
              </a:r>
              <a:r>
                <a:rPr lang="en-US" dirty="0">
                  <a:solidFill>
                    <a:srgbClr val="000000"/>
                  </a:solidFill>
                  <a:latin typeface="Arial"/>
                </a:rPr>
                <a:t>the price of products impacted by oversupply</a:t>
              </a:r>
              <a:r>
                <a:rPr lang="en-US" dirty="0" smtClean="0">
                  <a:solidFill>
                    <a:srgbClr val="000000"/>
                  </a:solidFill>
                  <a:latin typeface="Arial"/>
                </a:rPr>
                <a:t>?</a:t>
              </a:r>
              <a:endParaRPr lang="en-US" dirty="0">
                <a:solidFill>
                  <a:srgbClr val="000000"/>
                </a:solidFill>
                <a:latin typeface="Arial"/>
              </a:endParaRPr>
            </a:p>
          </p:txBody>
        </p:sp>
      </p:grpSp>
      <p:grpSp>
        <p:nvGrpSpPr>
          <p:cNvPr id="28" name="Group 27"/>
          <p:cNvGrpSpPr/>
          <p:nvPr/>
        </p:nvGrpSpPr>
        <p:grpSpPr>
          <a:xfrm>
            <a:off x="1392602" y="4293421"/>
            <a:ext cx="7362461" cy="1934527"/>
            <a:chOff x="1392602" y="4357219"/>
            <a:chExt cx="7362461" cy="1934527"/>
          </a:xfrm>
        </p:grpSpPr>
        <p:sp>
          <p:nvSpPr>
            <p:cNvPr id="137" name="Rectangle 136"/>
            <p:cNvSpPr>
              <a:spLocks/>
            </p:cNvSpPr>
            <p:nvPr>
              <p:custDataLst>
                <p:tags r:id="rId5"/>
              </p:custDataLst>
            </p:nvPr>
          </p:nvSpPr>
          <p:spPr>
            <a:xfrm>
              <a:off x="1392602" y="4357219"/>
              <a:ext cx="7362461" cy="1934527"/>
            </a:xfrm>
            <a:prstGeom prst="rect">
              <a:avLst/>
            </a:prstGeom>
            <a:solidFill>
              <a:srgbClr val="FFFFFF">
                <a:alpha val="70980"/>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152" name="Rectangle 151"/>
            <p:cNvSpPr>
              <a:spLocks/>
            </p:cNvSpPr>
            <p:nvPr>
              <p:custDataLst>
                <p:tags r:id="rId6"/>
              </p:custDataLst>
            </p:nvPr>
          </p:nvSpPr>
          <p:spPr>
            <a:xfrm>
              <a:off x="1392602" y="4357219"/>
              <a:ext cx="7362461" cy="3682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smtClean="0">
                <a:solidFill>
                  <a:schemeClr val="tx1"/>
                </a:solidFill>
              </a:endParaRPr>
            </a:p>
          </p:txBody>
        </p:sp>
        <p:sp>
          <p:nvSpPr>
            <p:cNvPr id="25" name="Rectangle 26"/>
            <p:cNvSpPr txBox="1"/>
            <p:nvPr/>
          </p:nvSpPr>
          <p:spPr>
            <a:xfrm>
              <a:off x="1467593" y="4814418"/>
              <a:ext cx="7182695"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dirty="0" smtClean="0">
                  <a:solidFill>
                    <a:srgbClr val="000000"/>
                  </a:solidFill>
                  <a:latin typeface="Arial"/>
                </a:rPr>
                <a:t>How should the pricing system be structured to support a healthy industry?</a:t>
              </a:r>
            </a:p>
            <a:p>
              <a:pPr lvl="1"/>
              <a:endParaRPr lang="en-US" dirty="0" smtClean="0">
                <a:solidFill>
                  <a:srgbClr val="000000"/>
                </a:solidFill>
                <a:latin typeface="Arial"/>
              </a:endParaRPr>
            </a:p>
            <a:p>
              <a:pPr lvl="1"/>
              <a:r>
                <a:rPr lang="en-US" dirty="0" smtClean="0">
                  <a:solidFill>
                    <a:srgbClr val="000000"/>
                  </a:solidFill>
                  <a:latin typeface="Arial"/>
                </a:rPr>
                <a:t>What </a:t>
              </a:r>
              <a:r>
                <a:rPr lang="en-US" dirty="0">
                  <a:solidFill>
                    <a:srgbClr val="000000"/>
                  </a:solidFill>
                  <a:latin typeface="Arial"/>
                </a:rPr>
                <a:t>innovations </a:t>
              </a:r>
              <a:r>
                <a:rPr lang="en-US" dirty="0" smtClean="0">
                  <a:solidFill>
                    <a:srgbClr val="000000"/>
                  </a:solidFill>
                  <a:latin typeface="Arial"/>
                </a:rPr>
                <a:t>would </a:t>
              </a:r>
              <a:r>
                <a:rPr lang="en-US" dirty="0">
                  <a:solidFill>
                    <a:srgbClr val="000000"/>
                  </a:solidFill>
                  <a:latin typeface="Arial"/>
                </a:rPr>
                <a:t>help </a:t>
              </a:r>
              <a:r>
                <a:rPr lang="en-US" dirty="0" smtClean="0">
                  <a:solidFill>
                    <a:srgbClr val="000000"/>
                  </a:solidFill>
                  <a:latin typeface="Arial"/>
                </a:rPr>
                <a:t>materially improve </a:t>
              </a:r>
              <a:r>
                <a:rPr lang="en-US" dirty="0">
                  <a:solidFill>
                    <a:srgbClr val="000000"/>
                  </a:solidFill>
                  <a:latin typeface="Arial"/>
                </a:rPr>
                <a:t>prices? How can dairymen encourage investment in such innovations?</a:t>
              </a:r>
            </a:p>
            <a:p>
              <a:pPr lvl="1"/>
              <a:endParaRPr lang="en-US" dirty="0" smtClean="0">
                <a:solidFill>
                  <a:srgbClr val="000000"/>
                </a:solidFill>
                <a:latin typeface="Arial"/>
              </a:endParaRPr>
            </a:p>
            <a:p>
              <a:pPr lvl="1"/>
              <a:r>
                <a:rPr lang="en-US" dirty="0" smtClean="0">
                  <a:solidFill>
                    <a:srgbClr val="000000"/>
                  </a:solidFill>
                  <a:latin typeface="Arial"/>
                </a:rPr>
                <a:t>How </a:t>
              </a:r>
              <a:r>
                <a:rPr lang="en-US" dirty="0">
                  <a:solidFill>
                    <a:srgbClr val="000000"/>
                  </a:solidFill>
                  <a:latin typeface="Arial"/>
                </a:rPr>
                <a:t>should dairymen work with the processors and the state government? </a:t>
              </a:r>
              <a:endParaRPr lang="en-US" dirty="0" smtClean="0">
                <a:solidFill>
                  <a:srgbClr val="000000"/>
                </a:solidFill>
                <a:latin typeface="Arial"/>
              </a:endParaRPr>
            </a:p>
          </p:txBody>
        </p:sp>
        <p:sp>
          <p:nvSpPr>
            <p:cNvPr id="159" name="Rectangle 26"/>
            <p:cNvSpPr txBox="1"/>
            <p:nvPr/>
          </p:nvSpPr>
          <p:spPr>
            <a:xfrm>
              <a:off x="1467593" y="4387480"/>
              <a:ext cx="151002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sz="2000" dirty="0">
                  <a:solidFill>
                    <a:schemeClr val="accent3"/>
                  </a:solidFill>
                </a:rPr>
                <a:t>Industry wide</a:t>
              </a:r>
            </a:p>
          </p:txBody>
        </p:sp>
      </p:grpSp>
    </p:spTree>
    <p:extLst>
      <p:ext uri="{BB962C8B-B14F-4D97-AF65-F5344CB8AC3E}">
        <p14:creationId xmlns:p14="http://schemas.microsoft.com/office/powerpoint/2010/main" xmlns="" val="8328091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305"/>
                                        </p:tgtEl>
                                        <p:attrNameLst>
                                          <p:attrName>style.visibility</p:attrName>
                                        </p:attrNameLst>
                                      </p:cBhvr>
                                      <p:to>
                                        <p:strVal val="visible"/>
                                      </p:to>
                                    </p:set>
                                    <p:animEffect transition="in" filter="fade">
                                      <p:cBhvr>
                                        <p:cTn id="7" dur="500"/>
                                        <p:tgtEl>
                                          <p:spTgt spid="178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306"/>
                                        </p:tgtEl>
                                        <p:attrNameLst>
                                          <p:attrName>style.visibility</p:attrName>
                                        </p:attrNameLst>
                                      </p:cBhvr>
                                      <p:to>
                                        <p:strVal val="visible"/>
                                      </p:to>
                                    </p:set>
                                    <p:animEffect transition="in" filter="fade">
                                      <p:cBhvr>
                                        <p:cTn id="12" dur="500"/>
                                        <p:tgtEl>
                                          <p:spTgt spid="178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307"/>
                                        </p:tgtEl>
                                        <p:attrNameLst>
                                          <p:attrName>style.visibility</p:attrName>
                                        </p:attrNameLst>
                                      </p:cBhvr>
                                      <p:to>
                                        <p:strVal val="visible"/>
                                      </p:to>
                                    </p:set>
                                    <p:animEffect transition="in" filter="fade">
                                      <p:cBhvr>
                                        <p:cTn id="17" dur="500"/>
                                        <p:tgtEl>
                                          <p:spTgt spid="1783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itle 1"/>
          <p:cNvSpPr>
            <a:spLocks noGrp="1"/>
          </p:cNvSpPr>
          <p:nvPr>
            <p:ph type="title"/>
          </p:nvPr>
        </p:nvSpPr>
        <p:spPr>
          <a:xfrm>
            <a:off x="119064" y="179718"/>
            <a:ext cx="6609394" cy="584775"/>
          </a:xfrm>
        </p:spPr>
        <p:txBody>
          <a:bodyPr/>
          <a:lstStyle/>
          <a:p>
            <a:pPr eaLnBrk="1" hangingPunct="1"/>
            <a:r>
              <a:rPr lang="en-US" dirty="0" smtClean="0"/>
              <a:t>Again, change is not easy and will require leadership and working will all members of the industry</a:t>
            </a:r>
          </a:p>
        </p:txBody>
      </p:sp>
      <p:sp>
        <p:nvSpPr>
          <p:cNvPr id="3" name="Slide Number Placeholder 2"/>
          <p:cNvSpPr>
            <a:spLocks noGrp="1"/>
          </p:cNvSpPr>
          <p:nvPr>
            <p:ph type="sldNum" sz="quarter" idx="10"/>
          </p:nvPr>
        </p:nvSpPr>
        <p:spPr/>
        <p:txBody>
          <a:bodyPr/>
          <a:lstStyle/>
          <a:p>
            <a:pPr>
              <a:defRPr/>
            </a:pPr>
            <a:fld id="{7AE21180-D34E-4FF4-9522-FC43100F0638}" type="slidenum">
              <a:rPr smtClean="0"/>
              <a:pPr>
                <a:defRPr/>
              </a:pPr>
              <a:t>11</a:t>
            </a:fld>
            <a:endParaRPr dirty="0"/>
          </a:p>
        </p:txBody>
      </p:sp>
      <p:sp>
        <p:nvSpPr>
          <p:cNvPr id="478211" name="McK 5. Source"/>
          <p:cNvSpPr>
            <a:spLocks noChangeArrowheads="1"/>
          </p:cNvSpPr>
          <p:nvPr>
            <p:custDataLst>
              <p:tags r:id="rId1"/>
            </p:custDataLst>
          </p:nvPr>
        </p:nvSpPr>
        <p:spPr bwMode="auto">
          <a:xfrm>
            <a:off x="119062" y="6434981"/>
            <a:ext cx="6862762" cy="153888"/>
          </a:xfrm>
          <a:prstGeom prst="rect">
            <a:avLst/>
          </a:prstGeom>
          <a:noFill/>
          <a:ln>
            <a:noFill/>
          </a:ln>
          <a:effectLst/>
        </p:spPr>
        <p:txBody>
          <a:bodyPr lIns="0" tIns="0" rIns="0" bIns="0" anchor="ctr">
            <a:spAutoFit/>
          </a:bodyPr>
          <a:lstStyle/>
          <a:p>
            <a:pPr marL="609600" indent="-609600" defTabSz="895350">
              <a:tabLst>
                <a:tab pos="612775" algn="l"/>
              </a:tabLst>
            </a:pPr>
            <a:r>
              <a:rPr lang="en-GB" altLang="zh-CN" sz="1000" dirty="0">
                <a:solidFill>
                  <a:srgbClr val="000000"/>
                </a:solidFill>
                <a:latin typeface="Arial"/>
                <a:ea typeface="+mn-ea"/>
                <a:cs typeface="+mn-cs"/>
              </a:rPr>
              <a:t>SOURCE: </a:t>
            </a:r>
            <a:r>
              <a:rPr lang="en-GB" altLang="zh-CN" sz="1000" dirty="0" smtClean="0">
                <a:solidFill>
                  <a:srgbClr val="000000"/>
                </a:solidFill>
                <a:latin typeface="Arial"/>
                <a:ea typeface="+mn-ea"/>
                <a:cs typeface="+mn-cs"/>
              </a:rPr>
              <a:t>McKinsey Organization and Change Management Practice</a:t>
            </a:r>
            <a:endParaRPr lang="en-GB" altLang="zh-CN" sz="1000" dirty="0">
              <a:solidFill>
                <a:srgbClr val="000000"/>
              </a:solidFill>
              <a:latin typeface="Arial"/>
              <a:ea typeface="+mn-ea"/>
              <a:cs typeface="+mn-cs"/>
            </a:endParaRPr>
          </a:p>
        </p:txBody>
      </p:sp>
      <p:sp>
        <p:nvSpPr>
          <p:cNvPr id="9" name="Freeform 10"/>
          <p:cNvSpPr>
            <a:spLocks noChangeAspect="1"/>
          </p:cNvSpPr>
          <p:nvPr>
            <p:custDataLst>
              <p:tags r:id="rId2"/>
            </p:custDataLst>
          </p:nvPr>
        </p:nvSpPr>
        <p:spPr bwMode="gray">
          <a:xfrm flipH="1">
            <a:off x="4769019" y="1320324"/>
            <a:ext cx="1944529" cy="2413158"/>
          </a:xfrm>
          <a:custGeom>
            <a:avLst/>
            <a:gdLst>
              <a:gd name="T0" fmla="*/ 832 w 832"/>
              <a:gd name="T1" fmla="*/ 354 h 1032"/>
              <a:gd name="T2" fmla="*/ 750 w 832"/>
              <a:gd name="T3" fmla="*/ 354 h 1032"/>
              <a:gd name="T4" fmla="*/ 748 w 832"/>
              <a:gd name="T5" fmla="*/ 353 h 1032"/>
              <a:gd name="T6" fmla="*/ 707 w 832"/>
              <a:gd name="T7" fmla="*/ 340 h 1032"/>
              <a:gd name="T8" fmla="*/ 634 w 832"/>
              <a:gd name="T9" fmla="*/ 414 h 1032"/>
              <a:gd name="T10" fmla="*/ 707 w 832"/>
              <a:gd name="T11" fmla="*/ 487 h 1032"/>
              <a:gd name="T12" fmla="*/ 749 w 832"/>
              <a:gd name="T13" fmla="*/ 474 h 1032"/>
              <a:gd name="T14" fmla="*/ 750 w 832"/>
              <a:gd name="T15" fmla="*/ 473 h 1032"/>
              <a:gd name="T16" fmla="*/ 832 w 832"/>
              <a:gd name="T17" fmla="*/ 474 h 1032"/>
              <a:gd name="T18" fmla="*/ 832 w 832"/>
              <a:gd name="T19" fmla="*/ 601 h 1032"/>
              <a:gd name="T20" fmla="*/ 832 w 832"/>
              <a:gd name="T21" fmla="*/ 618 h 1032"/>
              <a:gd name="T22" fmla="*/ 832 w 832"/>
              <a:gd name="T23" fmla="*/ 822 h 1032"/>
              <a:gd name="T24" fmla="*/ 832 w 832"/>
              <a:gd name="T25" fmla="*/ 834 h 1032"/>
              <a:gd name="T26" fmla="*/ 490 w 832"/>
              <a:gd name="T27" fmla="*/ 834 h 1032"/>
              <a:gd name="T28" fmla="*/ 474 w 832"/>
              <a:gd name="T29" fmla="*/ 834 h 1032"/>
              <a:gd name="T30" fmla="*/ 473 w 832"/>
              <a:gd name="T31" fmla="*/ 915 h 1032"/>
              <a:gd name="T32" fmla="*/ 475 w 832"/>
              <a:gd name="T33" fmla="*/ 916 h 1032"/>
              <a:gd name="T34" fmla="*/ 487 w 832"/>
              <a:gd name="T35" fmla="*/ 958 h 1032"/>
              <a:gd name="T36" fmla="*/ 414 w 832"/>
              <a:gd name="T37" fmla="*/ 1032 h 1032"/>
              <a:gd name="T38" fmla="*/ 340 w 832"/>
              <a:gd name="T39" fmla="*/ 958 h 1032"/>
              <a:gd name="T40" fmla="*/ 352 w 832"/>
              <a:gd name="T41" fmla="*/ 917 h 1032"/>
              <a:gd name="T42" fmla="*/ 354 w 832"/>
              <a:gd name="T43" fmla="*/ 915 h 1032"/>
              <a:gd name="T44" fmla="*/ 353 w 832"/>
              <a:gd name="T45" fmla="*/ 834 h 1032"/>
              <a:gd name="T46" fmla="*/ 337 w 832"/>
              <a:gd name="T47" fmla="*/ 834 h 1032"/>
              <a:gd name="T48" fmla="*/ 0 w 832"/>
              <a:gd name="T49" fmla="*/ 834 h 1032"/>
              <a:gd name="T50" fmla="*/ 0 w 832"/>
              <a:gd name="T51" fmla="*/ 513 h 1032"/>
              <a:gd name="T52" fmla="*/ 0 w 832"/>
              <a:gd name="T53" fmla="*/ 270 h 1032"/>
              <a:gd name="T54" fmla="*/ 0 w 832"/>
              <a:gd name="T55" fmla="*/ 0 h 1032"/>
              <a:gd name="T56" fmla="*/ 832 w 832"/>
              <a:gd name="T57" fmla="*/ 0 h 1032"/>
              <a:gd name="T58" fmla="*/ 832 w 832"/>
              <a:gd name="T59" fmla="*/ 228 h 1032"/>
              <a:gd name="T60" fmla="*/ 832 w 832"/>
              <a:gd name="T61" fmla="*/ 238 h 1032"/>
              <a:gd name="T62" fmla="*/ 832 w 832"/>
              <a:gd name="T63" fmla="*/ 354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2"/>
              <a:gd name="T97" fmla="*/ 0 h 1032"/>
              <a:gd name="T98" fmla="*/ 832 w 832"/>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2" h="1032">
                <a:moveTo>
                  <a:pt x="832" y="354"/>
                </a:moveTo>
                <a:cubicBezTo>
                  <a:pt x="832" y="354"/>
                  <a:pt x="828" y="435"/>
                  <a:pt x="750" y="354"/>
                </a:cubicBezTo>
                <a:cubicBezTo>
                  <a:pt x="748" y="353"/>
                  <a:pt x="748" y="353"/>
                  <a:pt x="748" y="353"/>
                </a:cubicBezTo>
                <a:cubicBezTo>
                  <a:pt x="737" y="345"/>
                  <a:pt x="722" y="340"/>
                  <a:pt x="707" y="340"/>
                </a:cubicBezTo>
                <a:cubicBezTo>
                  <a:pt x="667" y="340"/>
                  <a:pt x="634" y="373"/>
                  <a:pt x="634" y="414"/>
                </a:cubicBezTo>
                <a:cubicBezTo>
                  <a:pt x="634" y="454"/>
                  <a:pt x="667" y="487"/>
                  <a:pt x="707" y="487"/>
                </a:cubicBezTo>
                <a:cubicBezTo>
                  <a:pt x="723" y="487"/>
                  <a:pt x="737" y="483"/>
                  <a:pt x="749" y="474"/>
                </a:cubicBezTo>
                <a:cubicBezTo>
                  <a:pt x="750" y="473"/>
                  <a:pt x="750" y="473"/>
                  <a:pt x="750" y="473"/>
                </a:cubicBezTo>
                <a:cubicBezTo>
                  <a:pt x="828" y="392"/>
                  <a:pt x="832" y="474"/>
                  <a:pt x="832" y="474"/>
                </a:cubicBezTo>
                <a:cubicBezTo>
                  <a:pt x="832" y="601"/>
                  <a:pt x="832" y="601"/>
                  <a:pt x="832" y="601"/>
                </a:cubicBezTo>
                <a:cubicBezTo>
                  <a:pt x="832" y="618"/>
                  <a:pt x="832" y="618"/>
                  <a:pt x="832" y="618"/>
                </a:cubicBezTo>
                <a:cubicBezTo>
                  <a:pt x="832" y="822"/>
                  <a:pt x="832" y="822"/>
                  <a:pt x="832" y="822"/>
                </a:cubicBezTo>
                <a:cubicBezTo>
                  <a:pt x="832" y="834"/>
                  <a:pt x="832" y="834"/>
                  <a:pt x="832" y="834"/>
                </a:cubicBezTo>
                <a:cubicBezTo>
                  <a:pt x="490" y="834"/>
                  <a:pt x="490" y="834"/>
                  <a:pt x="490" y="834"/>
                </a:cubicBezTo>
                <a:cubicBezTo>
                  <a:pt x="474" y="834"/>
                  <a:pt x="474" y="834"/>
                  <a:pt x="474" y="834"/>
                </a:cubicBezTo>
                <a:cubicBezTo>
                  <a:pt x="474" y="834"/>
                  <a:pt x="392" y="837"/>
                  <a:pt x="473" y="915"/>
                </a:cubicBezTo>
                <a:cubicBezTo>
                  <a:pt x="475" y="916"/>
                  <a:pt x="475" y="916"/>
                  <a:pt x="475" y="916"/>
                </a:cubicBezTo>
                <a:cubicBezTo>
                  <a:pt x="483" y="929"/>
                  <a:pt x="487" y="942"/>
                  <a:pt x="487" y="958"/>
                </a:cubicBezTo>
                <a:cubicBezTo>
                  <a:pt x="487" y="999"/>
                  <a:pt x="454" y="1032"/>
                  <a:pt x="414" y="1032"/>
                </a:cubicBezTo>
                <a:cubicBezTo>
                  <a:pt x="373" y="1032"/>
                  <a:pt x="340" y="999"/>
                  <a:pt x="340" y="958"/>
                </a:cubicBezTo>
                <a:cubicBezTo>
                  <a:pt x="340" y="943"/>
                  <a:pt x="344" y="929"/>
                  <a:pt x="352" y="917"/>
                </a:cubicBezTo>
                <a:cubicBezTo>
                  <a:pt x="354" y="915"/>
                  <a:pt x="354" y="915"/>
                  <a:pt x="354" y="915"/>
                </a:cubicBezTo>
                <a:cubicBezTo>
                  <a:pt x="435" y="837"/>
                  <a:pt x="353" y="834"/>
                  <a:pt x="353" y="834"/>
                </a:cubicBezTo>
                <a:cubicBezTo>
                  <a:pt x="337" y="834"/>
                  <a:pt x="337" y="834"/>
                  <a:pt x="337" y="834"/>
                </a:cubicBezTo>
                <a:cubicBezTo>
                  <a:pt x="0" y="834"/>
                  <a:pt x="0" y="834"/>
                  <a:pt x="0" y="834"/>
                </a:cubicBezTo>
                <a:cubicBezTo>
                  <a:pt x="0" y="513"/>
                  <a:pt x="0" y="513"/>
                  <a:pt x="0" y="513"/>
                </a:cubicBezTo>
                <a:cubicBezTo>
                  <a:pt x="0" y="270"/>
                  <a:pt x="0" y="270"/>
                  <a:pt x="0" y="270"/>
                </a:cubicBezTo>
                <a:cubicBezTo>
                  <a:pt x="0" y="0"/>
                  <a:pt x="0" y="0"/>
                  <a:pt x="0" y="0"/>
                </a:cubicBezTo>
                <a:cubicBezTo>
                  <a:pt x="832" y="0"/>
                  <a:pt x="832" y="0"/>
                  <a:pt x="832" y="0"/>
                </a:cubicBezTo>
                <a:cubicBezTo>
                  <a:pt x="832" y="228"/>
                  <a:pt x="832" y="228"/>
                  <a:pt x="832" y="228"/>
                </a:cubicBezTo>
                <a:cubicBezTo>
                  <a:pt x="832" y="238"/>
                  <a:pt x="832" y="238"/>
                  <a:pt x="832" y="238"/>
                </a:cubicBezTo>
                <a:lnTo>
                  <a:pt x="832" y="354"/>
                </a:lnTo>
                <a:close/>
              </a:path>
            </a:pathLst>
          </a:custGeom>
          <a:solidFill>
            <a:schemeClr val="accent1"/>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0" name="Freeform 12"/>
          <p:cNvSpPr>
            <a:spLocks noChangeAspect="1"/>
          </p:cNvSpPr>
          <p:nvPr>
            <p:custDataLst>
              <p:tags r:id="rId3"/>
            </p:custDataLst>
          </p:nvPr>
        </p:nvSpPr>
        <p:spPr bwMode="gray">
          <a:xfrm flipH="1">
            <a:off x="4306725" y="3839305"/>
            <a:ext cx="2421732" cy="1955959"/>
          </a:xfrm>
          <a:custGeom>
            <a:avLst/>
            <a:gdLst>
              <a:gd name="T0" fmla="*/ 354 w 1032"/>
              <a:gd name="T1" fmla="*/ 0 h 834"/>
              <a:gd name="T2" fmla="*/ 354 w 1032"/>
              <a:gd name="T3" fmla="*/ 82 h 834"/>
              <a:gd name="T4" fmla="*/ 353 w 1032"/>
              <a:gd name="T5" fmla="*/ 84 h 834"/>
              <a:gd name="T6" fmla="*/ 340 w 1032"/>
              <a:gd name="T7" fmla="*/ 125 h 834"/>
              <a:gd name="T8" fmla="*/ 414 w 1032"/>
              <a:gd name="T9" fmla="*/ 199 h 834"/>
              <a:gd name="T10" fmla="*/ 487 w 1032"/>
              <a:gd name="T11" fmla="*/ 125 h 834"/>
              <a:gd name="T12" fmla="*/ 475 w 1032"/>
              <a:gd name="T13" fmla="*/ 83 h 834"/>
              <a:gd name="T14" fmla="*/ 473 w 1032"/>
              <a:gd name="T15" fmla="*/ 82 h 834"/>
              <a:gd name="T16" fmla="*/ 474 w 1032"/>
              <a:gd name="T17" fmla="*/ 0 h 834"/>
              <a:gd name="T18" fmla="*/ 601 w 1032"/>
              <a:gd name="T19" fmla="*/ 0 h 834"/>
              <a:gd name="T20" fmla="*/ 618 w 1032"/>
              <a:gd name="T21" fmla="*/ 0 h 834"/>
              <a:gd name="T22" fmla="*/ 823 w 1032"/>
              <a:gd name="T23" fmla="*/ 0 h 834"/>
              <a:gd name="T24" fmla="*/ 834 w 1032"/>
              <a:gd name="T25" fmla="*/ 0 h 834"/>
              <a:gd name="T26" fmla="*/ 834 w 1032"/>
              <a:gd name="T27" fmla="*/ 343 h 834"/>
              <a:gd name="T28" fmla="*/ 834 w 1032"/>
              <a:gd name="T29" fmla="*/ 359 h 834"/>
              <a:gd name="T30" fmla="*/ 915 w 1032"/>
              <a:gd name="T31" fmla="*/ 359 h 834"/>
              <a:gd name="T32" fmla="*/ 917 w 1032"/>
              <a:gd name="T33" fmla="*/ 358 h 834"/>
              <a:gd name="T34" fmla="*/ 958 w 1032"/>
              <a:gd name="T35" fmla="*/ 345 h 834"/>
              <a:gd name="T36" fmla="*/ 1032 w 1032"/>
              <a:gd name="T37" fmla="*/ 419 h 834"/>
              <a:gd name="T38" fmla="*/ 958 w 1032"/>
              <a:gd name="T39" fmla="*/ 493 h 834"/>
              <a:gd name="T40" fmla="*/ 917 w 1032"/>
              <a:gd name="T41" fmla="*/ 480 h 834"/>
              <a:gd name="T42" fmla="*/ 915 w 1032"/>
              <a:gd name="T43" fmla="*/ 479 h 834"/>
              <a:gd name="T44" fmla="*/ 834 w 1032"/>
              <a:gd name="T45" fmla="*/ 479 h 834"/>
              <a:gd name="T46" fmla="*/ 834 w 1032"/>
              <a:gd name="T47" fmla="*/ 496 h 834"/>
              <a:gd name="T48" fmla="*/ 834 w 1032"/>
              <a:gd name="T49" fmla="*/ 834 h 834"/>
              <a:gd name="T50" fmla="*/ 513 w 1032"/>
              <a:gd name="T51" fmla="*/ 834 h 834"/>
              <a:gd name="T52" fmla="*/ 270 w 1032"/>
              <a:gd name="T53" fmla="*/ 834 h 834"/>
              <a:gd name="T54" fmla="*/ 0 w 1032"/>
              <a:gd name="T55" fmla="*/ 834 h 834"/>
              <a:gd name="T56" fmla="*/ 0 w 1032"/>
              <a:gd name="T57" fmla="*/ 0 h 834"/>
              <a:gd name="T58" fmla="*/ 228 w 1032"/>
              <a:gd name="T59" fmla="*/ 0 h 834"/>
              <a:gd name="T60" fmla="*/ 238 w 1032"/>
              <a:gd name="T61" fmla="*/ 0 h 834"/>
              <a:gd name="T62" fmla="*/ 354 w 1032"/>
              <a:gd name="T63" fmla="*/ 0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2"/>
              <a:gd name="T97" fmla="*/ 0 h 834"/>
              <a:gd name="T98" fmla="*/ 1032 w 1032"/>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2" h="834">
                <a:moveTo>
                  <a:pt x="354" y="0"/>
                </a:moveTo>
                <a:cubicBezTo>
                  <a:pt x="354" y="0"/>
                  <a:pt x="435" y="3"/>
                  <a:pt x="354" y="82"/>
                </a:cubicBezTo>
                <a:cubicBezTo>
                  <a:pt x="353" y="84"/>
                  <a:pt x="353" y="84"/>
                  <a:pt x="353" y="84"/>
                </a:cubicBezTo>
                <a:cubicBezTo>
                  <a:pt x="345" y="95"/>
                  <a:pt x="340" y="110"/>
                  <a:pt x="340" y="125"/>
                </a:cubicBezTo>
                <a:cubicBezTo>
                  <a:pt x="340" y="166"/>
                  <a:pt x="373" y="199"/>
                  <a:pt x="414" y="199"/>
                </a:cubicBezTo>
                <a:cubicBezTo>
                  <a:pt x="454" y="199"/>
                  <a:pt x="487" y="166"/>
                  <a:pt x="487" y="125"/>
                </a:cubicBezTo>
                <a:cubicBezTo>
                  <a:pt x="487" y="109"/>
                  <a:pt x="483" y="95"/>
                  <a:pt x="475" y="83"/>
                </a:cubicBezTo>
                <a:cubicBezTo>
                  <a:pt x="473" y="82"/>
                  <a:pt x="473" y="82"/>
                  <a:pt x="473" y="82"/>
                </a:cubicBezTo>
                <a:cubicBezTo>
                  <a:pt x="392" y="3"/>
                  <a:pt x="474" y="0"/>
                  <a:pt x="474" y="0"/>
                </a:cubicBezTo>
                <a:cubicBezTo>
                  <a:pt x="601" y="0"/>
                  <a:pt x="601" y="0"/>
                  <a:pt x="601" y="0"/>
                </a:cubicBezTo>
                <a:cubicBezTo>
                  <a:pt x="618" y="0"/>
                  <a:pt x="618" y="0"/>
                  <a:pt x="618" y="0"/>
                </a:cubicBezTo>
                <a:cubicBezTo>
                  <a:pt x="823" y="0"/>
                  <a:pt x="823" y="0"/>
                  <a:pt x="823" y="0"/>
                </a:cubicBezTo>
                <a:cubicBezTo>
                  <a:pt x="834" y="0"/>
                  <a:pt x="834" y="0"/>
                  <a:pt x="834" y="0"/>
                </a:cubicBezTo>
                <a:cubicBezTo>
                  <a:pt x="834" y="343"/>
                  <a:pt x="834" y="343"/>
                  <a:pt x="834" y="343"/>
                </a:cubicBezTo>
                <a:cubicBezTo>
                  <a:pt x="834" y="359"/>
                  <a:pt x="834" y="359"/>
                  <a:pt x="834" y="359"/>
                </a:cubicBezTo>
                <a:cubicBezTo>
                  <a:pt x="834" y="359"/>
                  <a:pt x="837" y="441"/>
                  <a:pt x="915" y="359"/>
                </a:cubicBezTo>
                <a:cubicBezTo>
                  <a:pt x="917" y="358"/>
                  <a:pt x="917" y="358"/>
                  <a:pt x="917" y="358"/>
                </a:cubicBezTo>
                <a:cubicBezTo>
                  <a:pt x="929" y="349"/>
                  <a:pt x="942" y="345"/>
                  <a:pt x="958" y="345"/>
                </a:cubicBezTo>
                <a:cubicBezTo>
                  <a:pt x="999" y="345"/>
                  <a:pt x="1032" y="378"/>
                  <a:pt x="1032" y="419"/>
                </a:cubicBezTo>
                <a:cubicBezTo>
                  <a:pt x="1032" y="460"/>
                  <a:pt x="999" y="493"/>
                  <a:pt x="958" y="493"/>
                </a:cubicBezTo>
                <a:cubicBezTo>
                  <a:pt x="943" y="493"/>
                  <a:pt x="929" y="488"/>
                  <a:pt x="917" y="480"/>
                </a:cubicBezTo>
                <a:cubicBezTo>
                  <a:pt x="915" y="479"/>
                  <a:pt x="915" y="479"/>
                  <a:pt x="915" y="479"/>
                </a:cubicBezTo>
                <a:cubicBezTo>
                  <a:pt x="837" y="397"/>
                  <a:pt x="834" y="479"/>
                  <a:pt x="834" y="479"/>
                </a:cubicBezTo>
                <a:cubicBezTo>
                  <a:pt x="834" y="496"/>
                  <a:pt x="834" y="496"/>
                  <a:pt x="834" y="496"/>
                </a:cubicBezTo>
                <a:cubicBezTo>
                  <a:pt x="834" y="834"/>
                  <a:pt x="834" y="834"/>
                  <a:pt x="834" y="834"/>
                </a:cubicBezTo>
                <a:cubicBezTo>
                  <a:pt x="513" y="834"/>
                  <a:pt x="513" y="834"/>
                  <a:pt x="513" y="834"/>
                </a:cubicBezTo>
                <a:cubicBezTo>
                  <a:pt x="270" y="834"/>
                  <a:pt x="270" y="834"/>
                  <a:pt x="270" y="834"/>
                </a:cubicBezTo>
                <a:cubicBezTo>
                  <a:pt x="0" y="834"/>
                  <a:pt x="0" y="834"/>
                  <a:pt x="0" y="834"/>
                </a:cubicBezTo>
                <a:cubicBezTo>
                  <a:pt x="0" y="0"/>
                  <a:pt x="0" y="0"/>
                  <a:pt x="0" y="0"/>
                </a:cubicBezTo>
                <a:cubicBezTo>
                  <a:pt x="228" y="0"/>
                  <a:pt x="228" y="0"/>
                  <a:pt x="228" y="0"/>
                </a:cubicBezTo>
                <a:cubicBezTo>
                  <a:pt x="238" y="0"/>
                  <a:pt x="238" y="0"/>
                  <a:pt x="238" y="0"/>
                </a:cubicBezTo>
                <a:lnTo>
                  <a:pt x="354" y="0"/>
                </a:lnTo>
                <a:close/>
              </a:path>
            </a:pathLst>
          </a:custGeom>
          <a:solidFill>
            <a:schemeClr val="tx2">
              <a:lumMod val="25000"/>
              <a:lumOff val="75000"/>
            </a:schemeClr>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1" name="Freeform 13"/>
          <p:cNvSpPr>
            <a:spLocks noChangeAspect="1"/>
          </p:cNvSpPr>
          <p:nvPr>
            <p:custDataLst>
              <p:tags r:id="rId4"/>
            </p:custDataLst>
          </p:nvPr>
        </p:nvSpPr>
        <p:spPr bwMode="gray">
          <a:xfrm flipH="1">
            <a:off x="2251146" y="3269392"/>
            <a:ext cx="1988820" cy="2468880"/>
          </a:xfrm>
          <a:custGeom>
            <a:avLst/>
            <a:gdLst>
              <a:gd name="T0" fmla="*/ 0 w 830"/>
              <a:gd name="T1" fmla="*/ 678 h 1032"/>
              <a:gd name="T2" fmla="*/ 81 w 830"/>
              <a:gd name="T3" fmla="*/ 677 h 1032"/>
              <a:gd name="T4" fmla="*/ 83 w 830"/>
              <a:gd name="T5" fmla="*/ 679 h 1032"/>
              <a:gd name="T6" fmla="*/ 124 w 830"/>
              <a:gd name="T7" fmla="*/ 691 h 1032"/>
              <a:gd name="T8" fmla="*/ 198 w 830"/>
              <a:gd name="T9" fmla="*/ 618 h 1032"/>
              <a:gd name="T10" fmla="*/ 124 w 830"/>
              <a:gd name="T11" fmla="*/ 544 h 1032"/>
              <a:gd name="T12" fmla="*/ 83 w 830"/>
              <a:gd name="T13" fmla="*/ 557 h 1032"/>
              <a:gd name="T14" fmla="*/ 81 w 830"/>
              <a:gd name="T15" fmla="*/ 558 h 1032"/>
              <a:gd name="T16" fmla="*/ 0 w 830"/>
              <a:gd name="T17" fmla="*/ 558 h 1032"/>
              <a:gd name="T18" fmla="*/ 0 w 830"/>
              <a:gd name="T19" fmla="*/ 431 h 1032"/>
              <a:gd name="T20" fmla="*/ 0 w 830"/>
              <a:gd name="T21" fmla="*/ 413 h 1032"/>
              <a:gd name="T22" fmla="*/ 0 w 830"/>
              <a:gd name="T23" fmla="*/ 209 h 1032"/>
              <a:gd name="T24" fmla="*/ 0 w 830"/>
              <a:gd name="T25" fmla="*/ 198 h 1032"/>
              <a:gd name="T26" fmla="*/ 341 w 830"/>
              <a:gd name="T27" fmla="*/ 198 h 1032"/>
              <a:gd name="T28" fmla="*/ 357 w 830"/>
              <a:gd name="T29" fmla="*/ 198 h 1032"/>
              <a:gd name="T30" fmla="*/ 358 w 830"/>
              <a:gd name="T31" fmla="*/ 116 h 1032"/>
              <a:gd name="T32" fmla="*/ 356 w 830"/>
              <a:gd name="T33" fmla="*/ 115 h 1032"/>
              <a:gd name="T34" fmla="*/ 343 w 830"/>
              <a:gd name="T35" fmla="*/ 73 h 1032"/>
              <a:gd name="T36" fmla="*/ 417 w 830"/>
              <a:gd name="T37" fmla="*/ 0 h 1032"/>
              <a:gd name="T38" fmla="*/ 491 w 830"/>
              <a:gd name="T39" fmla="*/ 73 h 1032"/>
              <a:gd name="T40" fmla="*/ 478 w 830"/>
              <a:gd name="T41" fmla="*/ 114 h 1032"/>
              <a:gd name="T42" fmla="*/ 477 w 830"/>
              <a:gd name="T43" fmla="*/ 116 h 1032"/>
              <a:gd name="T44" fmla="*/ 477 w 830"/>
              <a:gd name="T45" fmla="*/ 198 h 1032"/>
              <a:gd name="T46" fmla="*/ 493 w 830"/>
              <a:gd name="T47" fmla="*/ 198 h 1032"/>
              <a:gd name="T48" fmla="*/ 830 w 830"/>
              <a:gd name="T49" fmla="*/ 198 h 1032"/>
              <a:gd name="T50" fmla="*/ 830 w 830"/>
              <a:gd name="T51" fmla="*/ 518 h 1032"/>
              <a:gd name="T52" fmla="*/ 830 w 830"/>
              <a:gd name="T53" fmla="*/ 762 h 1032"/>
              <a:gd name="T54" fmla="*/ 830 w 830"/>
              <a:gd name="T55" fmla="*/ 1032 h 1032"/>
              <a:gd name="T56" fmla="*/ 0 w 830"/>
              <a:gd name="T57" fmla="*/ 1032 h 1032"/>
              <a:gd name="T58" fmla="*/ 0 w 830"/>
              <a:gd name="T59" fmla="*/ 803 h 1032"/>
              <a:gd name="T60" fmla="*/ 0 w 830"/>
              <a:gd name="T61" fmla="*/ 794 h 1032"/>
              <a:gd name="T62" fmla="*/ 0 w 830"/>
              <a:gd name="T63" fmla="*/ 678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1032"/>
              <a:gd name="T98" fmla="*/ 830 w 830"/>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1032">
                <a:moveTo>
                  <a:pt x="0" y="678"/>
                </a:moveTo>
                <a:cubicBezTo>
                  <a:pt x="0" y="678"/>
                  <a:pt x="3" y="596"/>
                  <a:pt x="81" y="677"/>
                </a:cubicBezTo>
                <a:cubicBezTo>
                  <a:pt x="83" y="679"/>
                  <a:pt x="83" y="679"/>
                  <a:pt x="83" y="679"/>
                </a:cubicBezTo>
                <a:cubicBezTo>
                  <a:pt x="95" y="687"/>
                  <a:pt x="109" y="691"/>
                  <a:pt x="124" y="691"/>
                </a:cubicBezTo>
                <a:cubicBezTo>
                  <a:pt x="165" y="691"/>
                  <a:pt x="198" y="658"/>
                  <a:pt x="198" y="618"/>
                </a:cubicBezTo>
                <a:cubicBezTo>
                  <a:pt x="198" y="577"/>
                  <a:pt x="165" y="544"/>
                  <a:pt x="124" y="544"/>
                </a:cubicBezTo>
                <a:cubicBezTo>
                  <a:pt x="108" y="544"/>
                  <a:pt x="95" y="548"/>
                  <a:pt x="83" y="557"/>
                </a:cubicBezTo>
                <a:cubicBezTo>
                  <a:pt x="81" y="558"/>
                  <a:pt x="81" y="558"/>
                  <a:pt x="81" y="558"/>
                </a:cubicBezTo>
                <a:cubicBezTo>
                  <a:pt x="3" y="639"/>
                  <a:pt x="0" y="558"/>
                  <a:pt x="0" y="558"/>
                </a:cubicBezTo>
                <a:cubicBezTo>
                  <a:pt x="0" y="431"/>
                  <a:pt x="0" y="431"/>
                  <a:pt x="0" y="431"/>
                </a:cubicBezTo>
                <a:cubicBezTo>
                  <a:pt x="0" y="413"/>
                  <a:pt x="0" y="413"/>
                  <a:pt x="0" y="413"/>
                </a:cubicBezTo>
                <a:cubicBezTo>
                  <a:pt x="0" y="209"/>
                  <a:pt x="0" y="209"/>
                  <a:pt x="0" y="209"/>
                </a:cubicBezTo>
                <a:cubicBezTo>
                  <a:pt x="0" y="198"/>
                  <a:pt x="0" y="198"/>
                  <a:pt x="0" y="198"/>
                </a:cubicBezTo>
                <a:cubicBezTo>
                  <a:pt x="341" y="198"/>
                  <a:pt x="341" y="198"/>
                  <a:pt x="341" y="198"/>
                </a:cubicBezTo>
                <a:cubicBezTo>
                  <a:pt x="357" y="198"/>
                  <a:pt x="357" y="198"/>
                  <a:pt x="357" y="198"/>
                </a:cubicBezTo>
                <a:cubicBezTo>
                  <a:pt x="357" y="198"/>
                  <a:pt x="439" y="194"/>
                  <a:pt x="358" y="116"/>
                </a:cubicBezTo>
                <a:cubicBezTo>
                  <a:pt x="356" y="115"/>
                  <a:pt x="356" y="115"/>
                  <a:pt x="356" y="115"/>
                </a:cubicBezTo>
                <a:cubicBezTo>
                  <a:pt x="348" y="103"/>
                  <a:pt x="343" y="89"/>
                  <a:pt x="343" y="73"/>
                </a:cubicBezTo>
                <a:cubicBezTo>
                  <a:pt x="343" y="33"/>
                  <a:pt x="376" y="0"/>
                  <a:pt x="417" y="0"/>
                </a:cubicBezTo>
                <a:cubicBezTo>
                  <a:pt x="458" y="0"/>
                  <a:pt x="491" y="33"/>
                  <a:pt x="491" y="73"/>
                </a:cubicBezTo>
                <a:cubicBezTo>
                  <a:pt x="491" y="88"/>
                  <a:pt x="486" y="102"/>
                  <a:pt x="478" y="114"/>
                </a:cubicBezTo>
                <a:cubicBezTo>
                  <a:pt x="477" y="116"/>
                  <a:pt x="477" y="116"/>
                  <a:pt x="477" y="116"/>
                </a:cubicBezTo>
                <a:cubicBezTo>
                  <a:pt x="396" y="194"/>
                  <a:pt x="477" y="198"/>
                  <a:pt x="477" y="198"/>
                </a:cubicBezTo>
                <a:cubicBezTo>
                  <a:pt x="493" y="198"/>
                  <a:pt x="493" y="198"/>
                  <a:pt x="493" y="198"/>
                </a:cubicBezTo>
                <a:cubicBezTo>
                  <a:pt x="830" y="198"/>
                  <a:pt x="830" y="198"/>
                  <a:pt x="830" y="198"/>
                </a:cubicBezTo>
                <a:cubicBezTo>
                  <a:pt x="830" y="518"/>
                  <a:pt x="830" y="518"/>
                  <a:pt x="830" y="518"/>
                </a:cubicBezTo>
                <a:cubicBezTo>
                  <a:pt x="830" y="762"/>
                  <a:pt x="830" y="762"/>
                  <a:pt x="830" y="762"/>
                </a:cubicBezTo>
                <a:cubicBezTo>
                  <a:pt x="830" y="1032"/>
                  <a:pt x="830" y="1032"/>
                  <a:pt x="830" y="1032"/>
                </a:cubicBezTo>
                <a:cubicBezTo>
                  <a:pt x="0" y="1032"/>
                  <a:pt x="0" y="1032"/>
                  <a:pt x="0" y="1032"/>
                </a:cubicBezTo>
                <a:cubicBezTo>
                  <a:pt x="0" y="803"/>
                  <a:pt x="0" y="803"/>
                  <a:pt x="0" y="803"/>
                </a:cubicBezTo>
                <a:cubicBezTo>
                  <a:pt x="0" y="794"/>
                  <a:pt x="0" y="794"/>
                  <a:pt x="0" y="794"/>
                </a:cubicBezTo>
                <a:lnTo>
                  <a:pt x="0" y="678"/>
                </a:lnTo>
                <a:close/>
              </a:path>
            </a:pathLst>
          </a:custGeom>
          <a:solidFill>
            <a:schemeClr val="tx2">
              <a:lumMod val="50000"/>
              <a:lumOff val="50000"/>
            </a:schemeClr>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2" name="Freeform 14"/>
          <p:cNvSpPr>
            <a:spLocks noChangeAspect="1"/>
          </p:cNvSpPr>
          <p:nvPr>
            <p:custDataLst>
              <p:tags r:id="rId5"/>
            </p:custDataLst>
          </p:nvPr>
        </p:nvSpPr>
        <p:spPr bwMode="gray">
          <a:xfrm flipH="1">
            <a:off x="2251146" y="1320324"/>
            <a:ext cx="2477453" cy="1947386"/>
          </a:xfrm>
          <a:custGeom>
            <a:avLst/>
            <a:gdLst>
              <a:gd name="T0" fmla="*/ 675 w 1027"/>
              <a:gd name="T1" fmla="*/ 834 h 834"/>
              <a:gd name="T2" fmla="*/ 674 w 1027"/>
              <a:gd name="T3" fmla="*/ 752 h 834"/>
              <a:gd name="T4" fmla="*/ 676 w 1027"/>
              <a:gd name="T5" fmla="*/ 750 h 834"/>
              <a:gd name="T6" fmla="*/ 688 w 1027"/>
              <a:gd name="T7" fmla="*/ 709 h 834"/>
              <a:gd name="T8" fmla="*/ 615 w 1027"/>
              <a:gd name="T9" fmla="*/ 635 h 834"/>
              <a:gd name="T10" fmla="*/ 542 w 1027"/>
              <a:gd name="T11" fmla="*/ 709 h 834"/>
              <a:gd name="T12" fmla="*/ 554 w 1027"/>
              <a:gd name="T13" fmla="*/ 750 h 834"/>
              <a:gd name="T14" fmla="*/ 556 w 1027"/>
              <a:gd name="T15" fmla="*/ 752 h 834"/>
              <a:gd name="T16" fmla="*/ 555 w 1027"/>
              <a:gd name="T17" fmla="*/ 834 h 834"/>
              <a:gd name="T18" fmla="*/ 429 w 1027"/>
              <a:gd name="T19" fmla="*/ 834 h 834"/>
              <a:gd name="T20" fmla="*/ 411 w 1027"/>
              <a:gd name="T21" fmla="*/ 834 h 834"/>
              <a:gd name="T22" fmla="*/ 208 w 1027"/>
              <a:gd name="T23" fmla="*/ 834 h 834"/>
              <a:gd name="T24" fmla="*/ 197 w 1027"/>
              <a:gd name="T25" fmla="*/ 834 h 834"/>
              <a:gd name="T26" fmla="*/ 197 w 1027"/>
              <a:gd name="T27" fmla="*/ 490 h 834"/>
              <a:gd name="T28" fmla="*/ 197 w 1027"/>
              <a:gd name="T29" fmla="*/ 474 h 834"/>
              <a:gd name="T30" fmla="*/ 116 w 1027"/>
              <a:gd name="T31" fmla="*/ 474 h 834"/>
              <a:gd name="T32" fmla="*/ 115 w 1027"/>
              <a:gd name="T33" fmla="*/ 475 h 834"/>
              <a:gd name="T34" fmla="*/ 73 w 1027"/>
              <a:gd name="T35" fmla="*/ 488 h 834"/>
              <a:gd name="T36" fmla="*/ 0 w 1027"/>
              <a:gd name="T37" fmla="*/ 414 h 834"/>
              <a:gd name="T38" fmla="*/ 73 w 1027"/>
              <a:gd name="T39" fmla="*/ 340 h 834"/>
              <a:gd name="T40" fmla="*/ 114 w 1027"/>
              <a:gd name="T41" fmla="*/ 353 h 834"/>
              <a:gd name="T42" fmla="*/ 116 w 1027"/>
              <a:gd name="T43" fmla="*/ 354 h 834"/>
              <a:gd name="T44" fmla="*/ 197 w 1027"/>
              <a:gd name="T45" fmla="*/ 354 h 834"/>
              <a:gd name="T46" fmla="*/ 197 w 1027"/>
              <a:gd name="T47" fmla="*/ 338 h 834"/>
              <a:gd name="T48" fmla="*/ 197 w 1027"/>
              <a:gd name="T49" fmla="*/ 0 h 834"/>
              <a:gd name="T50" fmla="*/ 516 w 1027"/>
              <a:gd name="T51" fmla="*/ 0 h 834"/>
              <a:gd name="T52" fmla="*/ 758 w 1027"/>
              <a:gd name="T53" fmla="*/ 0 h 834"/>
              <a:gd name="T54" fmla="*/ 1027 w 1027"/>
              <a:gd name="T55" fmla="*/ 0 h 834"/>
              <a:gd name="T56" fmla="*/ 1027 w 1027"/>
              <a:gd name="T57" fmla="*/ 834 h 834"/>
              <a:gd name="T58" fmla="*/ 800 w 1027"/>
              <a:gd name="T59" fmla="*/ 834 h 834"/>
              <a:gd name="T60" fmla="*/ 790 w 1027"/>
              <a:gd name="T61" fmla="*/ 834 h 834"/>
              <a:gd name="T62" fmla="*/ 675 w 1027"/>
              <a:gd name="T63" fmla="*/ 834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7"/>
              <a:gd name="T97" fmla="*/ 0 h 834"/>
              <a:gd name="T98" fmla="*/ 1027 w 1027"/>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7" h="834">
                <a:moveTo>
                  <a:pt x="675" y="834"/>
                </a:moveTo>
                <a:cubicBezTo>
                  <a:pt x="675" y="834"/>
                  <a:pt x="594" y="830"/>
                  <a:pt x="674" y="752"/>
                </a:cubicBezTo>
                <a:cubicBezTo>
                  <a:pt x="676" y="750"/>
                  <a:pt x="676" y="750"/>
                  <a:pt x="676" y="750"/>
                </a:cubicBezTo>
                <a:cubicBezTo>
                  <a:pt x="684" y="738"/>
                  <a:pt x="688" y="724"/>
                  <a:pt x="688" y="709"/>
                </a:cubicBezTo>
                <a:cubicBezTo>
                  <a:pt x="688" y="668"/>
                  <a:pt x="655" y="635"/>
                  <a:pt x="615" y="635"/>
                </a:cubicBezTo>
                <a:cubicBezTo>
                  <a:pt x="574" y="635"/>
                  <a:pt x="542" y="668"/>
                  <a:pt x="542" y="709"/>
                </a:cubicBezTo>
                <a:cubicBezTo>
                  <a:pt x="542" y="725"/>
                  <a:pt x="546" y="738"/>
                  <a:pt x="554" y="750"/>
                </a:cubicBezTo>
                <a:cubicBezTo>
                  <a:pt x="556" y="752"/>
                  <a:pt x="556" y="752"/>
                  <a:pt x="556" y="752"/>
                </a:cubicBezTo>
                <a:cubicBezTo>
                  <a:pt x="637" y="830"/>
                  <a:pt x="555" y="834"/>
                  <a:pt x="555" y="834"/>
                </a:cubicBezTo>
                <a:cubicBezTo>
                  <a:pt x="429" y="834"/>
                  <a:pt x="429" y="834"/>
                  <a:pt x="429" y="834"/>
                </a:cubicBezTo>
                <a:cubicBezTo>
                  <a:pt x="411" y="834"/>
                  <a:pt x="411" y="834"/>
                  <a:pt x="411" y="834"/>
                </a:cubicBezTo>
                <a:cubicBezTo>
                  <a:pt x="208" y="834"/>
                  <a:pt x="208" y="834"/>
                  <a:pt x="208" y="834"/>
                </a:cubicBezTo>
                <a:cubicBezTo>
                  <a:pt x="197" y="834"/>
                  <a:pt x="197" y="834"/>
                  <a:pt x="197" y="834"/>
                </a:cubicBezTo>
                <a:cubicBezTo>
                  <a:pt x="197" y="490"/>
                  <a:pt x="197" y="490"/>
                  <a:pt x="197" y="490"/>
                </a:cubicBezTo>
                <a:cubicBezTo>
                  <a:pt x="197" y="474"/>
                  <a:pt x="197" y="474"/>
                  <a:pt x="197" y="474"/>
                </a:cubicBezTo>
                <a:cubicBezTo>
                  <a:pt x="197" y="474"/>
                  <a:pt x="193" y="393"/>
                  <a:pt x="116" y="474"/>
                </a:cubicBezTo>
                <a:cubicBezTo>
                  <a:pt x="115" y="475"/>
                  <a:pt x="115" y="475"/>
                  <a:pt x="115" y="475"/>
                </a:cubicBezTo>
                <a:cubicBezTo>
                  <a:pt x="103" y="484"/>
                  <a:pt x="89" y="488"/>
                  <a:pt x="73" y="488"/>
                </a:cubicBezTo>
                <a:cubicBezTo>
                  <a:pt x="33" y="488"/>
                  <a:pt x="0" y="455"/>
                  <a:pt x="0" y="414"/>
                </a:cubicBezTo>
                <a:cubicBezTo>
                  <a:pt x="0" y="374"/>
                  <a:pt x="33" y="340"/>
                  <a:pt x="73" y="340"/>
                </a:cubicBezTo>
                <a:cubicBezTo>
                  <a:pt x="88" y="340"/>
                  <a:pt x="102" y="345"/>
                  <a:pt x="114" y="353"/>
                </a:cubicBezTo>
                <a:cubicBezTo>
                  <a:pt x="116" y="354"/>
                  <a:pt x="116" y="354"/>
                  <a:pt x="116" y="354"/>
                </a:cubicBezTo>
                <a:cubicBezTo>
                  <a:pt x="193" y="436"/>
                  <a:pt x="197" y="354"/>
                  <a:pt x="197" y="354"/>
                </a:cubicBezTo>
                <a:cubicBezTo>
                  <a:pt x="197" y="338"/>
                  <a:pt x="197" y="338"/>
                  <a:pt x="197" y="338"/>
                </a:cubicBezTo>
                <a:cubicBezTo>
                  <a:pt x="197" y="0"/>
                  <a:pt x="197" y="0"/>
                  <a:pt x="197" y="0"/>
                </a:cubicBezTo>
                <a:cubicBezTo>
                  <a:pt x="516" y="0"/>
                  <a:pt x="516" y="0"/>
                  <a:pt x="516" y="0"/>
                </a:cubicBezTo>
                <a:cubicBezTo>
                  <a:pt x="758" y="0"/>
                  <a:pt x="758" y="0"/>
                  <a:pt x="758" y="0"/>
                </a:cubicBezTo>
                <a:cubicBezTo>
                  <a:pt x="1027" y="0"/>
                  <a:pt x="1027" y="0"/>
                  <a:pt x="1027" y="0"/>
                </a:cubicBezTo>
                <a:cubicBezTo>
                  <a:pt x="1027" y="834"/>
                  <a:pt x="1027" y="834"/>
                  <a:pt x="1027" y="834"/>
                </a:cubicBezTo>
                <a:cubicBezTo>
                  <a:pt x="800" y="834"/>
                  <a:pt x="800" y="834"/>
                  <a:pt x="800" y="834"/>
                </a:cubicBezTo>
                <a:cubicBezTo>
                  <a:pt x="790" y="834"/>
                  <a:pt x="790" y="834"/>
                  <a:pt x="790" y="834"/>
                </a:cubicBezTo>
                <a:lnTo>
                  <a:pt x="675" y="834"/>
                </a:lnTo>
                <a:close/>
              </a:path>
            </a:pathLst>
          </a:custGeom>
          <a:solidFill>
            <a:schemeClr val="accent3"/>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478216" name="Rectangle 18"/>
          <p:cNvSpPr>
            <a:spLocks noChangeAspect="1" noChangeArrowheads="1"/>
          </p:cNvSpPr>
          <p:nvPr>
            <p:custDataLst>
              <p:tags r:id="rId6"/>
            </p:custDataLst>
          </p:nvPr>
        </p:nvSpPr>
        <p:spPr bwMode="gray">
          <a:xfrm>
            <a:off x="2309724" y="5222933"/>
            <a:ext cx="1871663" cy="553998"/>
          </a:xfrm>
          <a:prstGeom prst="rect">
            <a:avLst/>
          </a:prstGeom>
          <a:noFill/>
          <a:ln w="9525">
            <a:noFill/>
            <a:miter lim="800000"/>
            <a:headEnd/>
            <a:tailEnd/>
          </a:ln>
        </p:spPr>
        <p:txBody>
          <a:bodyPr lIns="0" tIns="0" rIns="0" bIns="0">
            <a:spAutoFit/>
          </a:bodyPr>
          <a:lstStyle/>
          <a:p>
            <a:pPr algn="ctr" defTabSz="895350">
              <a:lnSpc>
                <a:spcPct val="90000"/>
              </a:lnSpc>
              <a:buClr>
                <a:srgbClr val="002960"/>
              </a:buClr>
            </a:pPr>
            <a:r>
              <a:rPr lang="en-GB" sz="2000" dirty="0" smtClean="0">
                <a:solidFill>
                  <a:schemeClr val="bg1"/>
                </a:solidFill>
              </a:rPr>
              <a:t>Teamwork and</a:t>
            </a:r>
          </a:p>
          <a:p>
            <a:pPr algn="ctr" defTabSz="895350">
              <a:lnSpc>
                <a:spcPct val="90000"/>
              </a:lnSpc>
              <a:buClr>
                <a:srgbClr val="002960"/>
              </a:buClr>
            </a:pPr>
            <a:r>
              <a:rPr lang="en-GB" sz="2000" dirty="0" smtClean="0">
                <a:solidFill>
                  <a:schemeClr val="bg1"/>
                </a:solidFill>
              </a:rPr>
              <a:t>Coordination</a:t>
            </a:r>
            <a:endParaRPr lang="en-GB" sz="2000" dirty="0">
              <a:solidFill>
                <a:schemeClr val="bg1"/>
              </a:solidFill>
            </a:endParaRPr>
          </a:p>
        </p:txBody>
      </p:sp>
      <p:sp>
        <p:nvSpPr>
          <p:cNvPr id="478217" name="Rectangle 19"/>
          <p:cNvSpPr>
            <a:spLocks noChangeAspect="1" noChangeArrowheads="1"/>
          </p:cNvSpPr>
          <p:nvPr>
            <p:custDataLst>
              <p:tags r:id="rId7"/>
            </p:custDataLst>
          </p:nvPr>
        </p:nvSpPr>
        <p:spPr bwMode="gray">
          <a:xfrm>
            <a:off x="2478158" y="3834574"/>
            <a:ext cx="1462088" cy="1292662"/>
          </a:xfrm>
          <a:prstGeom prst="rect">
            <a:avLst/>
          </a:prstGeom>
          <a:noFill/>
          <a:ln w="9525">
            <a:noFill/>
            <a:miter lim="800000"/>
            <a:headEnd/>
            <a:tailEnd/>
          </a:ln>
        </p:spPr>
        <p:txBody>
          <a:bodyPr lIns="0" tIns="0" rIns="0" bIns="0">
            <a:spAutoFit/>
          </a:bodyPr>
          <a:lstStyle/>
          <a:p>
            <a:pPr>
              <a:buSzPct val="120000"/>
            </a:pPr>
            <a:r>
              <a:rPr lang="en-GB" dirty="0">
                <a:solidFill>
                  <a:schemeClr val="bg1"/>
                </a:solidFill>
              </a:rPr>
              <a:t>“…I have the information and opportunities to </a:t>
            </a:r>
            <a:r>
              <a:rPr lang="en-GB" dirty="0" smtClean="0">
                <a:solidFill>
                  <a:schemeClr val="bg1"/>
                </a:solidFill>
              </a:rPr>
              <a:t>work together effectively with others.”</a:t>
            </a:r>
            <a:endParaRPr lang="en-GB" dirty="0">
              <a:solidFill>
                <a:schemeClr val="bg1"/>
              </a:solidFill>
            </a:endParaRPr>
          </a:p>
        </p:txBody>
      </p:sp>
      <p:sp>
        <p:nvSpPr>
          <p:cNvPr id="478218" name="Rectangle 12"/>
          <p:cNvSpPr>
            <a:spLocks noChangeAspect="1" noChangeArrowheads="1"/>
          </p:cNvSpPr>
          <p:nvPr>
            <p:custDataLst>
              <p:tags r:id="rId8"/>
            </p:custDataLst>
          </p:nvPr>
        </p:nvSpPr>
        <p:spPr bwMode="gray">
          <a:xfrm>
            <a:off x="4849054" y="1471136"/>
            <a:ext cx="1762125" cy="553998"/>
          </a:xfrm>
          <a:prstGeom prst="rect">
            <a:avLst/>
          </a:prstGeom>
          <a:noFill/>
          <a:ln w="9525">
            <a:noFill/>
            <a:miter lim="800000"/>
            <a:headEnd/>
            <a:tailEnd/>
          </a:ln>
        </p:spPr>
        <p:txBody>
          <a:bodyPr lIns="0" tIns="0" rIns="0" bIns="0">
            <a:spAutoFit/>
          </a:bodyPr>
          <a:lstStyle/>
          <a:p>
            <a:pPr algn="ctr" defTabSz="895350">
              <a:lnSpc>
                <a:spcPct val="90000"/>
              </a:lnSpc>
              <a:buClr>
                <a:srgbClr val="002960"/>
              </a:buClr>
            </a:pPr>
            <a:r>
              <a:rPr lang="en-GB" sz="2000" dirty="0">
                <a:solidFill>
                  <a:schemeClr val="accent3"/>
                </a:solidFill>
              </a:rPr>
              <a:t>A </a:t>
            </a:r>
            <a:r>
              <a:rPr lang="en-GB" sz="2000" dirty="0" smtClean="0">
                <a:solidFill>
                  <a:schemeClr val="accent3"/>
                </a:solidFill>
              </a:rPr>
              <a:t>Compelling </a:t>
            </a:r>
            <a:endParaRPr lang="en-GB" sz="2000" dirty="0">
              <a:solidFill>
                <a:schemeClr val="accent3"/>
              </a:solidFill>
            </a:endParaRPr>
          </a:p>
          <a:p>
            <a:pPr algn="ctr" defTabSz="895350">
              <a:lnSpc>
                <a:spcPct val="90000"/>
              </a:lnSpc>
              <a:buClr>
                <a:srgbClr val="002960"/>
              </a:buClr>
            </a:pPr>
            <a:r>
              <a:rPr lang="en-GB" sz="2000" dirty="0" smtClean="0">
                <a:solidFill>
                  <a:schemeClr val="accent3"/>
                </a:solidFill>
              </a:rPr>
              <a:t>‘Change Story’</a:t>
            </a:r>
            <a:endParaRPr lang="en-GB" sz="2000" dirty="0">
              <a:solidFill>
                <a:schemeClr val="accent3"/>
              </a:solidFill>
            </a:endParaRPr>
          </a:p>
        </p:txBody>
      </p:sp>
      <p:sp>
        <p:nvSpPr>
          <p:cNvPr id="478219" name="Rectangle 13"/>
          <p:cNvSpPr>
            <a:spLocks noChangeAspect="1" noChangeArrowheads="1"/>
          </p:cNvSpPr>
          <p:nvPr>
            <p:custDataLst>
              <p:tags r:id="rId9"/>
            </p:custDataLst>
          </p:nvPr>
        </p:nvSpPr>
        <p:spPr bwMode="gray">
          <a:xfrm>
            <a:off x="5284035" y="2090592"/>
            <a:ext cx="1393825" cy="1077218"/>
          </a:xfrm>
          <a:prstGeom prst="rect">
            <a:avLst/>
          </a:prstGeom>
          <a:noFill/>
          <a:ln w="9525">
            <a:noFill/>
            <a:miter lim="800000"/>
            <a:headEnd/>
            <a:tailEnd/>
          </a:ln>
        </p:spPr>
        <p:txBody>
          <a:bodyPr lIns="0" tIns="0" rIns="0" bIns="0">
            <a:spAutoFit/>
          </a:bodyPr>
          <a:lstStyle/>
          <a:p>
            <a:pPr>
              <a:buSzPct val="120000"/>
            </a:pPr>
            <a:r>
              <a:rPr lang="en-GB" dirty="0">
                <a:solidFill>
                  <a:srgbClr val="000000"/>
                </a:solidFill>
              </a:rPr>
              <a:t>“... I understand what is being asked of me and </a:t>
            </a:r>
            <a:r>
              <a:rPr lang="en-GB" dirty="0" smtClean="0">
                <a:solidFill>
                  <a:srgbClr val="000000"/>
                </a:solidFill>
              </a:rPr>
              <a:t>why it </a:t>
            </a:r>
            <a:r>
              <a:rPr lang="en-GB" dirty="0">
                <a:solidFill>
                  <a:srgbClr val="000000"/>
                </a:solidFill>
              </a:rPr>
              <a:t>makes sense.”</a:t>
            </a:r>
          </a:p>
        </p:txBody>
      </p:sp>
      <p:sp>
        <p:nvSpPr>
          <p:cNvPr id="478220" name="Rectangle 14"/>
          <p:cNvSpPr>
            <a:spLocks noChangeAspect="1" noChangeArrowheads="1"/>
          </p:cNvSpPr>
          <p:nvPr>
            <p:custDataLst>
              <p:tags r:id="rId10"/>
            </p:custDataLst>
          </p:nvPr>
        </p:nvSpPr>
        <p:spPr bwMode="gray">
          <a:xfrm>
            <a:off x="2297397" y="1393348"/>
            <a:ext cx="1863725" cy="553998"/>
          </a:xfrm>
          <a:prstGeom prst="rect">
            <a:avLst/>
          </a:prstGeom>
          <a:noFill/>
          <a:ln w="9525">
            <a:noFill/>
            <a:miter lim="800000"/>
            <a:headEnd/>
            <a:tailEnd/>
          </a:ln>
        </p:spPr>
        <p:txBody>
          <a:bodyPr wrap="square" lIns="0" tIns="0" rIns="0" bIns="0">
            <a:spAutoFit/>
          </a:bodyPr>
          <a:lstStyle/>
          <a:p>
            <a:pPr algn="ctr" defTabSz="895350">
              <a:lnSpc>
                <a:spcPct val="90000"/>
              </a:lnSpc>
              <a:buClr>
                <a:srgbClr val="002960"/>
              </a:buClr>
            </a:pPr>
            <a:r>
              <a:rPr lang="en-GB" sz="2000" dirty="0" smtClean="0">
                <a:solidFill>
                  <a:schemeClr val="bg1"/>
                </a:solidFill>
              </a:rPr>
              <a:t>Strong Leadership</a:t>
            </a:r>
            <a:endParaRPr lang="en-GB" sz="2000" dirty="0">
              <a:solidFill>
                <a:schemeClr val="bg1"/>
              </a:solidFill>
            </a:endParaRPr>
          </a:p>
        </p:txBody>
      </p:sp>
      <p:sp>
        <p:nvSpPr>
          <p:cNvPr id="478221" name="Rectangle 15"/>
          <p:cNvSpPr>
            <a:spLocks noChangeAspect="1" noChangeArrowheads="1"/>
          </p:cNvSpPr>
          <p:nvPr>
            <p:custDataLst>
              <p:tags r:id="rId11"/>
            </p:custDataLst>
          </p:nvPr>
        </p:nvSpPr>
        <p:spPr bwMode="gray">
          <a:xfrm>
            <a:off x="2407680" y="1952810"/>
            <a:ext cx="2073275" cy="861774"/>
          </a:xfrm>
          <a:prstGeom prst="rect">
            <a:avLst/>
          </a:prstGeom>
          <a:noFill/>
          <a:ln w="9525">
            <a:noFill/>
            <a:miter lim="800000"/>
            <a:headEnd/>
            <a:tailEnd/>
          </a:ln>
        </p:spPr>
        <p:txBody>
          <a:bodyPr lIns="0" tIns="0" rIns="0" bIns="0">
            <a:spAutoFit/>
          </a:bodyPr>
          <a:lstStyle/>
          <a:p>
            <a:pPr>
              <a:buSzPct val="120000"/>
            </a:pPr>
            <a:r>
              <a:rPr lang="en-GB" dirty="0">
                <a:solidFill>
                  <a:schemeClr val="bg1"/>
                </a:solidFill>
              </a:rPr>
              <a:t>“…I see </a:t>
            </a:r>
            <a:r>
              <a:rPr lang="en-GB" dirty="0" smtClean="0">
                <a:solidFill>
                  <a:schemeClr val="bg1"/>
                </a:solidFill>
              </a:rPr>
              <a:t>a clear set of leaders </a:t>
            </a:r>
            <a:r>
              <a:rPr lang="en-GB" dirty="0">
                <a:solidFill>
                  <a:schemeClr val="bg1"/>
                </a:solidFill>
              </a:rPr>
              <a:t>all behaving differently and </a:t>
            </a:r>
            <a:r>
              <a:rPr lang="en-GB" dirty="0" smtClean="0">
                <a:solidFill>
                  <a:schemeClr val="bg1"/>
                </a:solidFill>
              </a:rPr>
              <a:t>saying/ doing </a:t>
            </a:r>
            <a:r>
              <a:rPr lang="en-GB" dirty="0">
                <a:solidFill>
                  <a:schemeClr val="bg1"/>
                </a:solidFill>
              </a:rPr>
              <a:t>the same thing.”</a:t>
            </a:r>
          </a:p>
        </p:txBody>
      </p:sp>
      <p:sp>
        <p:nvSpPr>
          <p:cNvPr id="478222" name="Rectangle 16"/>
          <p:cNvSpPr>
            <a:spLocks noChangeAspect="1" noChangeArrowheads="1"/>
          </p:cNvSpPr>
          <p:nvPr>
            <p:custDataLst>
              <p:tags r:id="rId12"/>
            </p:custDataLst>
          </p:nvPr>
        </p:nvSpPr>
        <p:spPr bwMode="gray">
          <a:xfrm>
            <a:off x="4934118" y="5233466"/>
            <a:ext cx="1637412" cy="553998"/>
          </a:xfrm>
          <a:prstGeom prst="rect">
            <a:avLst/>
          </a:prstGeom>
          <a:noFill/>
          <a:ln w="9525">
            <a:noFill/>
            <a:miter lim="800000"/>
            <a:headEnd/>
            <a:tailEnd/>
          </a:ln>
        </p:spPr>
        <p:txBody>
          <a:bodyPr wrap="square" lIns="0" tIns="0" rIns="0" bIns="0">
            <a:spAutoFit/>
          </a:bodyPr>
          <a:lstStyle/>
          <a:p>
            <a:pPr algn="ctr" defTabSz="895350">
              <a:lnSpc>
                <a:spcPct val="90000"/>
              </a:lnSpc>
              <a:buClr>
                <a:srgbClr val="002960"/>
              </a:buClr>
            </a:pPr>
            <a:r>
              <a:rPr lang="en-GB" sz="2000" dirty="0" smtClean="0">
                <a:solidFill>
                  <a:schemeClr val="accent3"/>
                </a:solidFill>
              </a:rPr>
              <a:t>Formal Systems</a:t>
            </a:r>
            <a:endParaRPr lang="en-GB" sz="2000" dirty="0">
              <a:solidFill>
                <a:schemeClr val="accent3"/>
              </a:solidFill>
            </a:endParaRPr>
          </a:p>
        </p:txBody>
      </p:sp>
      <p:sp>
        <p:nvSpPr>
          <p:cNvPr id="478223" name="Rectangle 17"/>
          <p:cNvSpPr>
            <a:spLocks noChangeAspect="1" noChangeArrowheads="1"/>
          </p:cNvSpPr>
          <p:nvPr>
            <p:custDataLst>
              <p:tags r:id="rId13"/>
            </p:custDataLst>
          </p:nvPr>
        </p:nvSpPr>
        <p:spPr bwMode="gray">
          <a:xfrm>
            <a:off x="4808259" y="4302226"/>
            <a:ext cx="1995487" cy="1063625"/>
          </a:xfrm>
          <a:prstGeom prst="rect">
            <a:avLst/>
          </a:prstGeom>
          <a:noFill/>
          <a:ln w="9525">
            <a:noFill/>
            <a:miter lim="800000"/>
            <a:headEnd/>
            <a:tailEnd/>
          </a:ln>
        </p:spPr>
        <p:txBody>
          <a:bodyPr lIns="0" tIns="0" rIns="0" bIns="0">
            <a:spAutoFit/>
          </a:bodyPr>
          <a:lstStyle/>
          <a:p>
            <a:pPr>
              <a:buSzPct val="120000"/>
            </a:pPr>
            <a:r>
              <a:rPr lang="en-GB" dirty="0">
                <a:solidFill>
                  <a:srgbClr val="000000"/>
                </a:solidFill>
              </a:rPr>
              <a:t>“…I see the structures, processes, and systems support the changes I am being asked to make.”</a:t>
            </a:r>
          </a:p>
        </p:txBody>
      </p:sp>
      <p:pic>
        <p:nvPicPr>
          <p:cNvPr id="36" name="Picture 11" descr="3"/>
          <p:cNvPicPr preferRelativeResize="0">
            <a:picLocks noChangeArrowheads="1"/>
          </p:cNvPicPr>
          <p:nvPr>
            <p:custDataLst>
              <p:tags r:id="rId14"/>
            </p:custDataLst>
          </p:nvPr>
        </p:nvPicPr>
        <p:blipFill>
          <a:blip r:embed="rId42" cstate="print"/>
          <a:srcRect/>
          <a:stretch>
            <a:fillRect/>
          </a:stretch>
        </p:blipFill>
        <p:spPr bwMode="gray">
          <a:xfrm>
            <a:off x="2057306" y="5506242"/>
            <a:ext cx="430212" cy="398462"/>
          </a:xfrm>
          <a:prstGeom prst="rect">
            <a:avLst/>
          </a:prstGeom>
          <a:noFill/>
          <a:effectLst>
            <a:outerShdw dist="35921" dir="2700000" algn="ctr" rotWithShape="0">
              <a:srgbClr val="808080">
                <a:alpha val="32000"/>
              </a:srgbClr>
            </a:outerShdw>
          </a:effectLst>
        </p:spPr>
      </p:pic>
      <p:pic>
        <p:nvPicPr>
          <p:cNvPr id="37" name="Picture 5" descr="1"/>
          <p:cNvPicPr preferRelativeResize="0">
            <a:picLocks noChangeArrowheads="1"/>
          </p:cNvPicPr>
          <p:nvPr>
            <p:custDataLst>
              <p:tags r:id="rId15"/>
            </p:custDataLst>
          </p:nvPr>
        </p:nvPicPr>
        <p:blipFill>
          <a:blip r:embed="rId43" cstate="print"/>
          <a:srcRect/>
          <a:stretch>
            <a:fillRect/>
          </a:stretch>
        </p:blipFill>
        <p:spPr bwMode="gray">
          <a:xfrm>
            <a:off x="6458118" y="5532899"/>
            <a:ext cx="441325" cy="414337"/>
          </a:xfrm>
          <a:prstGeom prst="rect">
            <a:avLst/>
          </a:prstGeom>
          <a:noFill/>
          <a:effectLst>
            <a:outerShdw dist="35921" dir="2700000" algn="ctr" rotWithShape="0">
              <a:srgbClr val="808080">
                <a:alpha val="32000"/>
              </a:srgbClr>
            </a:outerShdw>
          </a:effectLst>
        </p:spPr>
      </p:pic>
      <p:pic>
        <p:nvPicPr>
          <p:cNvPr id="38" name="Picture 9" descr="4"/>
          <p:cNvPicPr preferRelativeResize="0">
            <a:picLocks noChangeArrowheads="1"/>
          </p:cNvPicPr>
          <p:nvPr>
            <p:custDataLst>
              <p:tags r:id="rId16"/>
            </p:custDataLst>
          </p:nvPr>
        </p:nvPicPr>
        <p:blipFill>
          <a:blip r:embed="rId44" cstate="print"/>
          <a:srcRect/>
          <a:stretch>
            <a:fillRect/>
          </a:stretch>
        </p:blipFill>
        <p:spPr bwMode="gray">
          <a:xfrm>
            <a:off x="2113001" y="1174274"/>
            <a:ext cx="425450" cy="417512"/>
          </a:xfrm>
          <a:prstGeom prst="rect">
            <a:avLst/>
          </a:prstGeom>
          <a:noFill/>
          <a:effectLst>
            <a:outerShdw dist="35921" dir="2700000" algn="ctr" rotWithShape="0">
              <a:srgbClr val="808080">
                <a:alpha val="32000"/>
              </a:srgbClr>
            </a:outerShdw>
          </a:effectLst>
        </p:spPr>
      </p:pic>
      <p:pic>
        <p:nvPicPr>
          <p:cNvPr id="39" name="Picture 10" descr="2"/>
          <p:cNvPicPr preferRelativeResize="0">
            <a:picLocks noChangeArrowheads="1"/>
          </p:cNvPicPr>
          <p:nvPr>
            <p:custDataLst>
              <p:tags r:id="rId17"/>
            </p:custDataLst>
          </p:nvPr>
        </p:nvPicPr>
        <p:blipFill>
          <a:blip r:embed="rId45" cstate="print"/>
          <a:srcRect/>
          <a:stretch>
            <a:fillRect/>
          </a:stretch>
        </p:blipFill>
        <p:spPr bwMode="gray">
          <a:xfrm>
            <a:off x="6458117" y="1184592"/>
            <a:ext cx="441325" cy="396875"/>
          </a:xfrm>
          <a:prstGeom prst="rect">
            <a:avLst/>
          </a:prstGeom>
          <a:noFill/>
          <a:effectLst>
            <a:outerShdw dist="35921" dir="2700000" algn="ctr" rotWithShape="0">
              <a:srgbClr val="808080">
                <a:alpha val="32000"/>
              </a:srgbClr>
            </a:outerShdw>
          </a:effectLst>
        </p:spPr>
      </p:pic>
      <p:sp>
        <p:nvSpPr>
          <p:cNvPr id="24" name="Rectangle 4"/>
          <p:cNvSpPr txBox="1"/>
          <p:nvPr>
            <p:custDataLst>
              <p:tags r:id="rId18"/>
            </p:custDataLst>
          </p:nvPr>
        </p:nvSpPr>
        <p:spPr>
          <a:xfrm>
            <a:off x="116850" y="820286"/>
            <a:ext cx="1222854"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1587" lvl="1" indent="0">
              <a:buClr>
                <a:schemeClr val="accent6">
                  <a:lumMod val="75000"/>
                </a:schemeClr>
              </a:buClr>
              <a:buNone/>
            </a:pPr>
            <a:r>
              <a:rPr lang="en-US" sz="1400" b="1" i="1" dirty="0" smtClean="0">
                <a:solidFill>
                  <a:schemeClr val="accent6">
                    <a:lumMod val="75000"/>
                  </a:schemeClr>
                </a:solidFill>
              </a:rPr>
              <a:t>Actions needed</a:t>
            </a:r>
          </a:p>
        </p:txBody>
      </p:sp>
      <p:sp>
        <p:nvSpPr>
          <p:cNvPr id="28" name="Rectangle 4"/>
          <p:cNvSpPr txBox="1"/>
          <p:nvPr>
            <p:custDataLst>
              <p:tags r:id="rId19"/>
            </p:custDataLst>
          </p:nvPr>
        </p:nvSpPr>
        <p:spPr>
          <a:xfrm>
            <a:off x="7015462" y="3765912"/>
            <a:ext cx="1277933" cy="280076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accent6">
                  <a:lumMod val="75000"/>
                </a:schemeClr>
              </a:buClr>
            </a:pPr>
            <a:r>
              <a:rPr lang="en-US" sz="1400" i="1" dirty="0" smtClean="0">
                <a:solidFill>
                  <a:schemeClr val="accent6">
                    <a:lumMod val="75000"/>
                  </a:schemeClr>
                </a:solidFill>
              </a:rPr>
              <a:t>21</a:t>
            </a:r>
            <a:r>
              <a:rPr lang="en-US" sz="1400" i="1" baseline="30000" dirty="0" smtClean="0">
                <a:solidFill>
                  <a:schemeClr val="accent6">
                    <a:lumMod val="75000"/>
                  </a:schemeClr>
                </a:solidFill>
              </a:rPr>
              <a:t>st</a:t>
            </a:r>
            <a:r>
              <a:rPr lang="en-US" sz="1400" i="1" dirty="0" smtClean="0">
                <a:solidFill>
                  <a:schemeClr val="accent6">
                    <a:lumMod val="75000"/>
                  </a:schemeClr>
                </a:solidFill>
              </a:rPr>
              <a:t> century pricing system</a:t>
            </a:r>
          </a:p>
          <a:p>
            <a:pPr lvl="1">
              <a:buClr>
                <a:schemeClr val="accent6">
                  <a:lumMod val="75000"/>
                </a:schemeClr>
              </a:buClr>
            </a:pPr>
            <a:endParaRPr lang="en-US" sz="1400" i="1" dirty="0" smtClean="0">
              <a:solidFill>
                <a:schemeClr val="accent6">
                  <a:lumMod val="75000"/>
                </a:schemeClr>
              </a:solidFill>
            </a:endParaRPr>
          </a:p>
          <a:p>
            <a:pPr lvl="1">
              <a:buClr>
                <a:schemeClr val="accent6">
                  <a:lumMod val="75000"/>
                </a:schemeClr>
              </a:buClr>
            </a:pPr>
            <a:r>
              <a:rPr lang="en-US" sz="1400" i="1" dirty="0" smtClean="0">
                <a:solidFill>
                  <a:schemeClr val="accent6">
                    <a:lumMod val="75000"/>
                  </a:schemeClr>
                </a:solidFill>
              </a:rPr>
              <a:t>Export Growth</a:t>
            </a:r>
          </a:p>
          <a:p>
            <a:pPr lvl="1">
              <a:buClr>
                <a:schemeClr val="accent6">
                  <a:lumMod val="75000"/>
                </a:schemeClr>
              </a:buClr>
            </a:pPr>
            <a:endParaRPr lang="en-US" sz="1400" i="1" dirty="0">
              <a:solidFill>
                <a:schemeClr val="accent6">
                  <a:lumMod val="75000"/>
                </a:schemeClr>
              </a:solidFill>
            </a:endParaRPr>
          </a:p>
          <a:p>
            <a:pPr lvl="1">
              <a:buClr>
                <a:schemeClr val="accent6">
                  <a:lumMod val="75000"/>
                </a:schemeClr>
              </a:buClr>
            </a:pPr>
            <a:r>
              <a:rPr lang="en-US" sz="1400" i="1" dirty="0" smtClean="0">
                <a:solidFill>
                  <a:schemeClr val="accent6">
                    <a:lumMod val="75000"/>
                  </a:schemeClr>
                </a:solidFill>
              </a:rPr>
              <a:t>Financing for innovation</a:t>
            </a:r>
          </a:p>
          <a:p>
            <a:pPr lvl="1">
              <a:buClr>
                <a:schemeClr val="accent6">
                  <a:lumMod val="75000"/>
                </a:schemeClr>
              </a:buClr>
            </a:pPr>
            <a:endParaRPr lang="en-US" sz="1400" i="1" dirty="0">
              <a:solidFill>
                <a:schemeClr val="accent6">
                  <a:lumMod val="75000"/>
                </a:schemeClr>
              </a:solidFill>
            </a:endParaRPr>
          </a:p>
          <a:p>
            <a:pPr lvl="1">
              <a:buClr>
                <a:schemeClr val="accent6">
                  <a:lumMod val="75000"/>
                </a:schemeClr>
              </a:buClr>
            </a:pPr>
            <a:r>
              <a:rPr lang="en-US" sz="1400" i="1" dirty="0" smtClean="0">
                <a:solidFill>
                  <a:schemeClr val="accent6">
                    <a:lumMod val="75000"/>
                  </a:schemeClr>
                </a:solidFill>
              </a:rPr>
              <a:t>Processing capacity</a:t>
            </a:r>
            <a:endParaRPr lang="en-US" sz="1400" i="1" dirty="0">
              <a:solidFill>
                <a:schemeClr val="accent6">
                  <a:lumMod val="75000"/>
                </a:schemeClr>
              </a:solidFill>
            </a:endParaRPr>
          </a:p>
          <a:p>
            <a:pPr lvl="1">
              <a:buClr>
                <a:schemeClr val="accent6">
                  <a:lumMod val="50000"/>
                </a:schemeClr>
              </a:buClr>
            </a:pPr>
            <a:endParaRPr lang="en-US" sz="1400" dirty="0"/>
          </a:p>
        </p:txBody>
      </p:sp>
      <p:sp>
        <p:nvSpPr>
          <p:cNvPr id="29" name="Rectangle 4"/>
          <p:cNvSpPr txBox="1"/>
          <p:nvPr>
            <p:custDataLst>
              <p:tags r:id="rId20"/>
            </p:custDataLst>
          </p:nvPr>
        </p:nvSpPr>
        <p:spPr>
          <a:xfrm>
            <a:off x="84951" y="1321786"/>
            <a:ext cx="1456770" cy="236988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accent6">
                  <a:lumMod val="75000"/>
                </a:schemeClr>
              </a:buClr>
            </a:pPr>
            <a:r>
              <a:rPr lang="en-US" sz="1400" i="1" dirty="0" smtClean="0">
                <a:solidFill>
                  <a:schemeClr val="accent6">
                    <a:lumMod val="75000"/>
                  </a:schemeClr>
                </a:solidFill>
              </a:rPr>
              <a:t>Display leadership by promoting collaboration</a:t>
            </a:r>
          </a:p>
          <a:p>
            <a:pPr lvl="1">
              <a:buClr>
                <a:schemeClr val="accent6">
                  <a:lumMod val="75000"/>
                </a:schemeClr>
              </a:buClr>
            </a:pPr>
            <a:endParaRPr lang="en-US" sz="1400" i="1" dirty="0" smtClean="0">
              <a:solidFill>
                <a:schemeClr val="accent6">
                  <a:lumMod val="75000"/>
                </a:schemeClr>
              </a:solidFill>
            </a:endParaRPr>
          </a:p>
          <a:p>
            <a:pPr lvl="1">
              <a:buClr>
                <a:schemeClr val="accent6">
                  <a:lumMod val="75000"/>
                </a:schemeClr>
              </a:buClr>
            </a:pPr>
            <a:r>
              <a:rPr lang="en-US" sz="1400" i="1" dirty="0" smtClean="0">
                <a:solidFill>
                  <a:schemeClr val="accent6">
                    <a:lumMod val="75000"/>
                  </a:schemeClr>
                </a:solidFill>
              </a:rPr>
              <a:t>Empower representatives in the Task Force to make decisions</a:t>
            </a:r>
            <a:endParaRPr lang="en-US" sz="1400" i="1" dirty="0">
              <a:solidFill>
                <a:schemeClr val="accent6">
                  <a:lumMod val="75000"/>
                </a:schemeClr>
              </a:solidFill>
            </a:endParaRPr>
          </a:p>
          <a:p>
            <a:pPr lvl="1">
              <a:buClr>
                <a:schemeClr val="accent6">
                  <a:lumMod val="50000"/>
                </a:schemeClr>
              </a:buClr>
            </a:pPr>
            <a:endParaRPr lang="en-US" sz="1400" dirty="0"/>
          </a:p>
        </p:txBody>
      </p:sp>
      <p:sp>
        <p:nvSpPr>
          <p:cNvPr id="30" name="Rectangle 4"/>
          <p:cNvSpPr txBox="1"/>
          <p:nvPr>
            <p:custDataLst>
              <p:tags r:id="rId21"/>
            </p:custDataLst>
          </p:nvPr>
        </p:nvSpPr>
        <p:spPr>
          <a:xfrm>
            <a:off x="84951" y="3748123"/>
            <a:ext cx="1456770" cy="10772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accent6">
                  <a:lumMod val="75000"/>
                </a:schemeClr>
              </a:buClr>
            </a:pPr>
            <a:r>
              <a:rPr lang="en-US" sz="1400" i="1" dirty="0" smtClean="0">
                <a:solidFill>
                  <a:schemeClr val="accent6">
                    <a:lumMod val="75000"/>
                  </a:schemeClr>
                </a:solidFill>
              </a:rPr>
              <a:t>Maintain Dairy Future Task Force as a forum for collaboration</a:t>
            </a:r>
            <a:endParaRPr lang="en-US" sz="1400" dirty="0"/>
          </a:p>
        </p:txBody>
      </p:sp>
      <p:sp>
        <p:nvSpPr>
          <p:cNvPr id="27" name="Rectangle 4"/>
          <p:cNvSpPr txBox="1"/>
          <p:nvPr>
            <p:custDataLst>
              <p:tags r:id="rId22"/>
            </p:custDataLst>
          </p:nvPr>
        </p:nvSpPr>
        <p:spPr>
          <a:xfrm>
            <a:off x="7015462" y="1313329"/>
            <a:ext cx="1277933"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accent6">
                  <a:lumMod val="75000"/>
                </a:schemeClr>
              </a:buClr>
            </a:pPr>
            <a:r>
              <a:rPr lang="en-US" sz="1400" i="1" dirty="0" smtClean="0">
                <a:solidFill>
                  <a:schemeClr val="accent6">
                    <a:lumMod val="75000"/>
                  </a:schemeClr>
                </a:solidFill>
              </a:rPr>
              <a:t>Support the California Dairy Vision for Success</a:t>
            </a:r>
          </a:p>
          <a:p>
            <a:pPr lvl="1">
              <a:buClr>
                <a:schemeClr val="accent6">
                  <a:lumMod val="75000"/>
                </a:schemeClr>
              </a:buClr>
            </a:pPr>
            <a:endParaRPr lang="en-US" sz="1400" i="1" dirty="0" smtClean="0">
              <a:solidFill>
                <a:schemeClr val="accent6">
                  <a:lumMod val="75000"/>
                </a:schemeClr>
              </a:solidFill>
            </a:endParaRPr>
          </a:p>
          <a:p>
            <a:pPr lvl="1">
              <a:buClr>
                <a:schemeClr val="accent6">
                  <a:lumMod val="75000"/>
                </a:schemeClr>
              </a:buClr>
            </a:pPr>
            <a:r>
              <a:rPr lang="en-US" sz="1400" i="1" dirty="0" smtClean="0">
                <a:solidFill>
                  <a:schemeClr val="accent6">
                    <a:lumMod val="75000"/>
                  </a:schemeClr>
                </a:solidFill>
              </a:rPr>
              <a:t>Define benefits of supporting pillars</a:t>
            </a:r>
          </a:p>
        </p:txBody>
      </p:sp>
      <p:sp>
        <p:nvSpPr>
          <p:cNvPr id="31" name="Rectangle 4"/>
          <p:cNvSpPr txBox="1"/>
          <p:nvPr>
            <p:custDataLst>
              <p:tags r:id="rId23"/>
            </p:custDataLst>
          </p:nvPr>
        </p:nvSpPr>
        <p:spPr>
          <a:xfrm>
            <a:off x="1474833" y="1027168"/>
            <a:ext cx="697093"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1587" lvl="1" indent="0" algn="ctr">
              <a:buClr>
                <a:schemeClr val="accent6">
                  <a:lumMod val="75000"/>
                </a:schemeClr>
              </a:buClr>
              <a:buNone/>
            </a:pPr>
            <a:r>
              <a:rPr lang="en-US" sz="1400" b="1" i="1" dirty="0" smtClean="0">
                <a:solidFill>
                  <a:schemeClr val="accent6">
                    <a:lumMod val="75000"/>
                  </a:schemeClr>
                </a:solidFill>
              </a:rPr>
              <a:t>Status</a:t>
            </a:r>
          </a:p>
        </p:txBody>
      </p:sp>
      <p:sp>
        <p:nvSpPr>
          <p:cNvPr id="32" name="Oval 50"/>
          <p:cNvSpPr>
            <a:spLocks noChangeArrowheads="1"/>
          </p:cNvSpPr>
          <p:nvPr>
            <p:custDataLst>
              <p:tags r:id="rId24"/>
            </p:custDataLst>
          </p:nvPr>
        </p:nvSpPr>
        <p:spPr bwMode="auto">
          <a:xfrm>
            <a:off x="1685151" y="2686790"/>
            <a:ext cx="255588" cy="255588"/>
          </a:xfrm>
          <a:prstGeom prst="ellipse">
            <a:avLst/>
          </a:prstGeom>
          <a:solidFill>
            <a:srgbClr val="FFFF00"/>
          </a:solidFill>
          <a:ln w="9525" algn="ctr">
            <a:solidFill>
              <a:srgbClr val="808080"/>
            </a:solidFill>
            <a:round/>
            <a:headEnd/>
            <a:tailEnd/>
          </a:ln>
        </p:spPr>
        <p:txBody>
          <a:bodyPr anchor="ctr"/>
          <a:lstStyle/>
          <a:p>
            <a:endParaRPr lang="en-US" sz="1100"/>
          </a:p>
        </p:txBody>
      </p:sp>
      <p:sp>
        <p:nvSpPr>
          <p:cNvPr id="33" name="Oval 50"/>
          <p:cNvSpPr>
            <a:spLocks noChangeArrowheads="1"/>
          </p:cNvSpPr>
          <p:nvPr>
            <p:custDataLst>
              <p:tags r:id="rId25"/>
            </p:custDataLst>
          </p:nvPr>
        </p:nvSpPr>
        <p:spPr bwMode="auto">
          <a:xfrm>
            <a:off x="8458827" y="3902354"/>
            <a:ext cx="255588" cy="255588"/>
          </a:xfrm>
          <a:prstGeom prst="ellipse">
            <a:avLst/>
          </a:prstGeom>
          <a:solidFill>
            <a:srgbClr val="FF0000"/>
          </a:solidFill>
          <a:ln w="9525" algn="ctr">
            <a:solidFill>
              <a:srgbClr val="808080"/>
            </a:solidFill>
            <a:round/>
            <a:headEnd/>
            <a:tailEnd/>
          </a:ln>
        </p:spPr>
        <p:txBody>
          <a:bodyPr anchor="ctr"/>
          <a:lstStyle/>
          <a:p>
            <a:endParaRPr lang="en-US" sz="1100"/>
          </a:p>
        </p:txBody>
      </p:sp>
      <p:grpSp>
        <p:nvGrpSpPr>
          <p:cNvPr id="34" name="Group 33"/>
          <p:cNvGrpSpPr/>
          <p:nvPr/>
        </p:nvGrpSpPr>
        <p:grpSpPr>
          <a:xfrm>
            <a:off x="7231506" y="276068"/>
            <a:ext cx="1542119" cy="471088"/>
            <a:chOff x="7231507" y="331525"/>
            <a:chExt cx="1542119" cy="471088"/>
          </a:xfrm>
        </p:grpSpPr>
        <p:grpSp>
          <p:nvGrpSpPr>
            <p:cNvPr id="35" name="Group 34"/>
            <p:cNvGrpSpPr/>
            <p:nvPr/>
          </p:nvGrpSpPr>
          <p:grpSpPr>
            <a:xfrm>
              <a:off x="7231507" y="673062"/>
              <a:ext cx="1542119" cy="129551"/>
              <a:chOff x="7231507" y="673062"/>
              <a:chExt cx="1542119" cy="129551"/>
            </a:xfrm>
          </p:grpSpPr>
          <p:sp>
            <p:nvSpPr>
              <p:cNvPr id="46" name="Oval 50"/>
              <p:cNvSpPr>
                <a:spLocks noChangeAspect="1" noChangeArrowheads="1"/>
              </p:cNvSpPr>
              <p:nvPr>
                <p:custDataLst>
                  <p:tags r:id="rId39"/>
                </p:custDataLst>
              </p:nvPr>
            </p:nvSpPr>
            <p:spPr bwMode="auto">
              <a:xfrm>
                <a:off x="7231507" y="673062"/>
                <a:ext cx="128016" cy="129551"/>
              </a:xfrm>
              <a:prstGeom prst="ellipse">
                <a:avLst/>
              </a:prstGeom>
              <a:solidFill>
                <a:srgbClr val="FF0000"/>
              </a:solidFill>
              <a:ln w="9525" algn="ctr">
                <a:solidFill>
                  <a:srgbClr val="808080"/>
                </a:solidFill>
                <a:round/>
                <a:headEnd/>
                <a:tailEnd/>
              </a:ln>
            </p:spPr>
            <p:txBody>
              <a:bodyPr anchor="ctr"/>
              <a:lstStyle/>
              <a:p>
                <a:endParaRPr lang="en-US" sz="1400"/>
              </a:p>
            </p:txBody>
          </p:sp>
          <p:sp>
            <p:nvSpPr>
              <p:cNvPr id="47" name="Rectangle 327"/>
              <p:cNvSpPr txBox="1">
                <a:spLocks noChangeArrowheads="1"/>
              </p:cNvSpPr>
              <p:nvPr>
                <p:custDataLst>
                  <p:tags r:id="rId40"/>
                </p:custDataLst>
              </p:nvPr>
            </p:nvSpPr>
            <p:spPr bwMode="auto">
              <a:xfrm>
                <a:off x="7409470" y="676282"/>
                <a:ext cx="1364156" cy="123111"/>
              </a:xfrm>
              <a:prstGeom prst="rect">
                <a:avLst/>
              </a:prstGeom>
              <a:noFill/>
              <a:ln w="9525">
                <a:noFill/>
                <a:miter lim="800000"/>
                <a:headEnd/>
                <a:tailEnd/>
              </a:ln>
            </p:spPr>
            <p:txBody>
              <a:bodyPr wrap="square" lIns="0" tIns="0" rIns="0" bIns="0">
                <a:spAutoFit/>
              </a:bodyPr>
              <a:lstStyle/>
              <a:p>
                <a:pPr defTabSz="895350">
                  <a:buClr>
                    <a:schemeClr val="tx2"/>
                  </a:buClr>
                </a:pPr>
                <a:r>
                  <a:rPr lang="en-US" sz="800" dirty="0" smtClean="0"/>
                  <a:t>No action to date</a:t>
                </a:r>
                <a:endParaRPr lang="en-US" sz="800" dirty="0"/>
              </a:p>
            </p:txBody>
          </p:sp>
        </p:grpSp>
        <p:grpSp>
          <p:nvGrpSpPr>
            <p:cNvPr id="40" name="Group 39"/>
            <p:cNvGrpSpPr/>
            <p:nvPr/>
          </p:nvGrpSpPr>
          <p:grpSpPr>
            <a:xfrm>
              <a:off x="7231507" y="502294"/>
              <a:ext cx="1542118" cy="129551"/>
              <a:chOff x="7231507" y="497577"/>
              <a:chExt cx="1542118" cy="129551"/>
            </a:xfrm>
          </p:grpSpPr>
          <p:sp>
            <p:nvSpPr>
              <p:cNvPr id="44" name="Rectangle 327"/>
              <p:cNvSpPr txBox="1">
                <a:spLocks noChangeArrowheads="1"/>
              </p:cNvSpPr>
              <p:nvPr>
                <p:custDataLst>
                  <p:tags r:id="rId37"/>
                </p:custDataLst>
              </p:nvPr>
            </p:nvSpPr>
            <p:spPr bwMode="auto">
              <a:xfrm>
                <a:off x="7409469" y="500797"/>
                <a:ext cx="1364156" cy="123111"/>
              </a:xfrm>
              <a:prstGeom prst="rect">
                <a:avLst/>
              </a:prstGeom>
              <a:noFill/>
              <a:ln w="9525">
                <a:noFill/>
                <a:miter lim="800000"/>
                <a:headEnd/>
                <a:tailEnd/>
              </a:ln>
            </p:spPr>
            <p:txBody>
              <a:bodyPr wrap="square" lIns="0" tIns="0" rIns="0" bIns="0">
                <a:spAutoFit/>
              </a:bodyPr>
              <a:lstStyle/>
              <a:p>
                <a:pPr defTabSz="895350">
                  <a:buClr>
                    <a:schemeClr val="tx2"/>
                  </a:buClr>
                </a:pPr>
                <a:r>
                  <a:rPr lang="en-US" sz="800" dirty="0" smtClean="0"/>
                  <a:t>Some action but no clear plan</a:t>
                </a:r>
                <a:endParaRPr lang="en-US" sz="800" dirty="0"/>
              </a:p>
            </p:txBody>
          </p:sp>
          <p:sp>
            <p:nvSpPr>
              <p:cNvPr id="45" name="Oval 50"/>
              <p:cNvSpPr>
                <a:spLocks noChangeAspect="1" noChangeArrowheads="1"/>
              </p:cNvSpPr>
              <p:nvPr>
                <p:custDataLst>
                  <p:tags r:id="rId38"/>
                </p:custDataLst>
              </p:nvPr>
            </p:nvSpPr>
            <p:spPr bwMode="auto">
              <a:xfrm>
                <a:off x="7231507" y="497577"/>
                <a:ext cx="128016" cy="129551"/>
              </a:xfrm>
              <a:prstGeom prst="ellipse">
                <a:avLst/>
              </a:prstGeom>
              <a:solidFill>
                <a:srgbClr val="FFFF00"/>
              </a:solidFill>
              <a:ln w="9525" algn="ctr">
                <a:solidFill>
                  <a:srgbClr val="808080"/>
                </a:solidFill>
                <a:round/>
                <a:headEnd/>
                <a:tailEnd/>
              </a:ln>
            </p:spPr>
            <p:txBody>
              <a:bodyPr anchor="ctr"/>
              <a:lstStyle/>
              <a:p>
                <a:endParaRPr lang="en-US" sz="1400"/>
              </a:p>
            </p:txBody>
          </p:sp>
        </p:grpSp>
        <p:grpSp>
          <p:nvGrpSpPr>
            <p:cNvPr id="41" name="Group 40"/>
            <p:cNvGrpSpPr/>
            <p:nvPr/>
          </p:nvGrpSpPr>
          <p:grpSpPr>
            <a:xfrm>
              <a:off x="7231507" y="331525"/>
              <a:ext cx="1384156" cy="129551"/>
              <a:chOff x="7231507" y="331525"/>
              <a:chExt cx="1384156" cy="129551"/>
            </a:xfrm>
          </p:grpSpPr>
          <p:sp>
            <p:nvSpPr>
              <p:cNvPr id="42" name="Rectangle 327"/>
              <p:cNvSpPr txBox="1">
                <a:spLocks noChangeArrowheads="1"/>
              </p:cNvSpPr>
              <p:nvPr>
                <p:custDataLst>
                  <p:tags r:id="rId35"/>
                </p:custDataLst>
              </p:nvPr>
            </p:nvSpPr>
            <p:spPr bwMode="auto">
              <a:xfrm>
                <a:off x="7409469" y="334745"/>
                <a:ext cx="1206194" cy="123111"/>
              </a:xfrm>
              <a:prstGeom prst="rect">
                <a:avLst/>
              </a:prstGeom>
              <a:noFill/>
              <a:ln w="9525">
                <a:noFill/>
                <a:miter lim="800000"/>
                <a:headEnd/>
                <a:tailEnd/>
              </a:ln>
            </p:spPr>
            <p:txBody>
              <a:bodyPr wrap="square" lIns="0" tIns="0" rIns="0" bIns="0">
                <a:spAutoFit/>
              </a:bodyPr>
              <a:lstStyle/>
              <a:p>
                <a:pPr defTabSz="895350">
                  <a:buClr>
                    <a:schemeClr val="tx2"/>
                  </a:buClr>
                </a:pPr>
                <a:r>
                  <a:rPr lang="en-US" sz="800" dirty="0"/>
                  <a:t>On track / </a:t>
                </a:r>
                <a:r>
                  <a:rPr lang="en-US" sz="800" dirty="0" smtClean="0"/>
                  <a:t>underway</a:t>
                </a:r>
                <a:endParaRPr lang="en-US" sz="800" dirty="0"/>
              </a:p>
            </p:txBody>
          </p:sp>
          <p:sp>
            <p:nvSpPr>
              <p:cNvPr id="43" name="Oval 50"/>
              <p:cNvSpPr>
                <a:spLocks noChangeAspect="1" noChangeArrowheads="1"/>
              </p:cNvSpPr>
              <p:nvPr>
                <p:custDataLst>
                  <p:tags r:id="rId36"/>
                </p:custDataLst>
              </p:nvPr>
            </p:nvSpPr>
            <p:spPr bwMode="auto">
              <a:xfrm>
                <a:off x="7231507" y="331525"/>
                <a:ext cx="128016" cy="129551"/>
              </a:xfrm>
              <a:prstGeom prst="ellipse">
                <a:avLst/>
              </a:prstGeom>
              <a:solidFill>
                <a:srgbClr val="00FF00"/>
              </a:solidFill>
              <a:ln w="9525" algn="ctr">
                <a:solidFill>
                  <a:srgbClr val="808080"/>
                </a:solidFill>
                <a:round/>
                <a:headEnd/>
                <a:tailEnd/>
              </a:ln>
            </p:spPr>
            <p:txBody>
              <a:bodyPr anchor="ctr"/>
              <a:lstStyle/>
              <a:p>
                <a:endParaRPr lang="en-US" sz="1400" dirty="0"/>
              </a:p>
            </p:txBody>
          </p:sp>
        </p:grpSp>
      </p:grpSp>
      <p:sp>
        <p:nvSpPr>
          <p:cNvPr id="48" name="Rectangle 4"/>
          <p:cNvSpPr txBox="1"/>
          <p:nvPr>
            <p:custDataLst>
              <p:tags r:id="rId26"/>
            </p:custDataLst>
          </p:nvPr>
        </p:nvSpPr>
        <p:spPr>
          <a:xfrm>
            <a:off x="7047361" y="811725"/>
            <a:ext cx="1076085"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1587" lvl="1" indent="0">
              <a:buClr>
                <a:schemeClr val="accent6">
                  <a:lumMod val="75000"/>
                </a:schemeClr>
              </a:buClr>
              <a:buNone/>
            </a:pPr>
            <a:r>
              <a:rPr lang="en-US" sz="1400" b="1" i="1" dirty="0" smtClean="0">
                <a:solidFill>
                  <a:schemeClr val="accent6">
                    <a:lumMod val="75000"/>
                  </a:schemeClr>
                </a:solidFill>
              </a:rPr>
              <a:t>Actions needed</a:t>
            </a:r>
          </a:p>
        </p:txBody>
      </p:sp>
      <p:sp>
        <p:nvSpPr>
          <p:cNvPr id="49" name="Oval 50"/>
          <p:cNvSpPr>
            <a:spLocks noChangeArrowheads="1"/>
          </p:cNvSpPr>
          <p:nvPr>
            <p:custDataLst>
              <p:tags r:id="rId27"/>
            </p:custDataLst>
          </p:nvPr>
        </p:nvSpPr>
        <p:spPr bwMode="auto">
          <a:xfrm>
            <a:off x="8458827" y="2586669"/>
            <a:ext cx="255588" cy="255588"/>
          </a:xfrm>
          <a:prstGeom prst="ellipse">
            <a:avLst/>
          </a:prstGeom>
          <a:solidFill>
            <a:srgbClr val="FF0000"/>
          </a:solidFill>
          <a:ln w="9525" algn="ctr">
            <a:solidFill>
              <a:srgbClr val="808080"/>
            </a:solidFill>
            <a:round/>
            <a:headEnd/>
            <a:tailEnd/>
          </a:ln>
        </p:spPr>
        <p:txBody>
          <a:bodyPr anchor="ctr"/>
          <a:lstStyle/>
          <a:p>
            <a:endParaRPr lang="en-US" sz="1100"/>
          </a:p>
        </p:txBody>
      </p:sp>
      <p:sp>
        <p:nvSpPr>
          <p:cNvPr id="50" name="Oval 50"/>
          <p:cNvSpPr>
            <a:spLocks noChangeArrowheads="1"/>
          </p:cNvSpPr>
          <p:nvPr>
            <p:custDataLst>
              <p:tags r:id="rId28"/>
            </p:custDataLst>
          </p:nvPr>
        </p:nvSpPr>
        <p:spPr bwMode="auto">
          <a:xfrm>
            <a:off x="8458827" y="1513668"/>
            <a:ext cx="255588" cy="255588"/>
          </a:xfrm>
          <a:prstGeom prst="ellipse">
            <a:avLst/>
          </a:prstGeom>
          <a:solidFill>
            <a:srgbClr val="FFFF00"/>
          </a:solidFill>
          <a:ln w="9525" algn="ctr">
            <a:solidFill>
              <a:srgbClr val="808080"/>
            </a:solidFill>
            <a:round/>
            <a:headEnd/>
            <a:tailEnd/>
          </a:ln>
        </p:spPr>
        <p:txBody>
          <a:bodyPr anchor="ctr"/>
          <a:lstStyle/>
          <a:p>
            <a:endParaRPr lang="en-US" sz="1100"/>
          </a:p>
        </p:txBody>
      </p:sp>
      <p:sp>
        <p:nvSpPr>
          <p:cNvPr id="51" name="Oval 50"/>
          <p:cNvSpPr>
            <a:spLocks noChangeArrowheads="1"/>
          </p:cNvSpPr>
          <p:nvPr>
            <p:custDataLst>
              <p:tags r:id="rId29"/>
            </p:custDataLst>
          </p:nvPr>
        </p:nvSpPr>
        <p:spPr bwMode="auto">
          <a:xfrm>
            <a:off x="8458827" y="5981213"/>
            <a:ext cx="255588" cy="255588"/>
          </a:xfrm>
          <a:prstGeom prst="ellipse">
            <a:avLst/>
          </a:prstGeom>
          <a:solidFill>
            <a:srgbClr val="FFFF00"/>
          </a:solidFill>
          <a:ln w="9525" algn="ctr">
            <a:solidFill>
              <a:srgbClr val="808080"/>
            </a:solidFill>
            <a:round/>
            <a:headEnd/>
            <a:tailEnd/>
          </a:ln>
        </p:spPr>
        <p:txBody>
          <a:bodyPr anchor="ctr"/>
          <a:lstStyle/>
          <a:p>
            <a:endParaRPr lang="en-US" sz="1100"/>
          </a:p>
        </p:txBody>
      </p:sp>
      <p:sp>
        <p:nvSpPr>
          <p:cNvPr id="52" name="Rectangle 4"/>
          <p:cNvSpPr txBox="1"/>
          <p:nvPr>
            <p:custDataLst>
              <p:tags r:id="rId30"/>
            </p:custDataLst>
          </p:nvPr>
        </p:nvSpPr>
        <p:spPr>
          <a:xfrm>
            <a:off x="8236027" y="932344"/>
            <a:ext cx="697093"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1587" lvl="1" indent="0" algn="ctr">
              <a:buClr>
                <a:schemeClr val="accent6">
                  <a:lumMod val="75000"/>
                </a:schemeClr>
              </a:buClr>
              <a:buNone/>
            </a:pPr>
            <a:r>
              <a:rPr lang="en-US" sz="1400" b="1" i="1" dirty="0" smtClean="0">
                <a:solidFill>
                  <a:schemeClr val="accent6">
                    <a:lumMod val="75000"/>
                  </a:schemeClr>
                </a:solidFill>
              </a:rPr>
              <a:t>Status</a:t>
            </a:r>
          </a:p>
        </p:txBody>
      </p:sp>
      <p:sp>
        <p:nvSpPr>
          <p:cNvPr id="53" name="Oval 50"/>
          <p:cNvSpPr>
            <a:spLocks noChangeArrowheads="1"/>
          </p:cNvSpPr>
          <p:nvPr>
            <p:custDataLst>
              <p:tags r:id="rId31"/>
            </p:custDataLst>
          </p:nvPr>
        </p:nvSpPr>
        <p:spPr bwMode="auto">
          <a:xfrm>
            <a:off x="1685151" y="4093421"/>
            <a:ext cx="255588" cy="255588"/>
          </a:xfrm>
          <a:prstGeom prst="ellipse">
            <a:avLst/>
          </a:prstGeom>
          <a:solidFill>
            <a:srgbClr val="66FF33"/>
          </a:solidFill>
          <a:ln w="9525" algn="ctr">
            <a:solidFill>
              <a:srgbClr val="808080"/>
            </a:solidFill>
            <a:round/>
            <a:headEnd/>
            <a:tailEnd/>
          </a:ln>
        </p:spPr>
        <p:txBody>
          <a:bodyPr anchor="ctr"/>
          <a:lstStyle/>
          <a:p>
            <a:endParaRPr lang="en-US" sz="1100"/>
          </a:p>
        </p:txBody>
      </p:sp>
      <p:sp>
        <p:nvSpPr>
          <p:cNvPr id="54" name="Oval 50"/>
          <p:cNvSpPr>
            <a:spLocks noChangeArrowheads="1"/>
          </p:cNvSpPr>
          <p:nvPr>
            <p:custDataLst>
              <p:tags r:id="rId32"/>
            </p:custDataLst>
          </p:nvPr>
        </p:nvSpPr>
        <p:spPr bwMode="auto">
          <a:xfrm>
            <a:off x="1685151" y="1595608"/>
            <a:ext cx="255588" cy="255588"/>
          </a:xfrm>
          <a:prstGeom prst="ellipse">
            <a:avLst/>
          </a:prstGeom>
          <a:solidFill>
            <a:srgbClr val="66FF33"/>
          </a:solidFill>
          <a:ln w="9525" algn="ctr">
            <a:solidFill>
              <a:srgbClr val="808080"/>
            </a:solidFill>
            <a:round/>
            <a:headEnd/>
            <a:tailEnd/>
          </a:ln>
        </p:spPr>
        <p:txBody>
          <a:bodyPr anchor="ctr"/>
          <a:lstStyle/>
          <a:p>
            <a:endParaRPr lang="en-US" sz="1100"/>
          </a:p>
        </p:txBody>
      </p:sp>
      <p:sp>
        <p:nvSpPr>
          <p:cNvPr id="55" name="Oval 54"/>
          <p:cNvSpPr>
            <a:spLocks noChangeArrowheads="1"/>
          </p:cNvSpPr>
          <p:nvPr>
            <p:custDataLst>
              <p:tags r:id="rId33"/>
            </p:custDataLst>
          </p:nvPr>
        </p:nvSpPr>
        <p:spPr bwMode="auto">
          <a:xfrm>
            <a:off x="8458827" y="4661725"/>
            <a:ext cx="255588" cy="255588"/>
          </a:xfrm>
          <a:prstGeom prst="ellipse">
            <a:avLst/>
          </a:prstGeom>
          <a:solidFill>
            <a:srgbClr val="FFFF00"/>
          </a:solidFill>
          <a:ln w="9525" algn="ctr">
            <a:solidFill>
              <a:srgbClr val="808080"/>
            </a:solidFill>
            <a:round/>
            <a:headEnd/>
            <a:tailEnd/>
          </a:ln>
        </p:spPr>
        <p:txBody>
          <a:bodyPr anchor="ctr"/>
          <a:lstStyle/>
          <a:p>
            <a:endParaRPr lang="en-US" sz="1100"/>
          </a:p>
        </p:txBody>
      </p:sp>
      <p:sp>
        <p:nvSpPr>
          <p:cNvPr id="56" name="Oval 55"/>
          <p:cNvSpPr>
            <a:spLocks noChangeArrowheads="1"/>
          </p:cNvSpPr>
          <p:nvPr>
            <p:custDataLst>
              <p:tags r:id="rId34"/>
            </p:custDataLst>
          </p:nvPr>
        </p:nvSpPr>
        <p:spPr bwMode="auto">
          <a:xfrm>
            <a:off x="8458827" y="5362573"/>
            <a:ext cx="255588" cy="255588"/>
          </a:xfrm>
          <a:prstGeom prst="ellipse">
            <a:avLst/>
          </a:prstGeom>
          <a:solidFill>
            <a:srgbClr val="FFFF00"/>
          </a:solidFill>
          <a:ln w="9525" algn="ctr">
            <a:solidFill>
              <a:srgbClr val="808080"/>
            </a:solidFill>
            <a:round/>
            <a:headEnd/>
            <a:tailEnd/>
          </a:ln>
        </p:spPr>
        <p:txBody>
          <a:bodyPr anchor="ctr"/>
          <a:lstStyle/>
          <a:p>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222"/>
                                        </p:tgtEl>
                                        <p:attrNameLst>
                                          <p:attrName>style.visibility</p:attrName>
                                        </p:attrNameLst>
                                      </p:cBhvr>
                                      <p:to>
                                        <p:strVal val="visible"/>
                                      </p:to>
                                    </p:set>
                                    <p:animEffect transition="in" filter="fade">
                                      <p:cBhvr>
                                        <p:cTn id="10" dur="500"/>
                                        <p:tgtEl>
                                          <p:spTgt spid="4782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8223"/>
                                        </p:tgtEl>
                                        <p:attrNameLst>
                                          <p:attrName>style.visibility</p:attrName>
                                        </p:attrNameLst>
                                      </p:cBhvr>
                                      <p:to>
                                        <p:strVal val="visible"/>
                                      </p:to>
                                    </p:set>
                                    <p:animEffect transition="in" filter="fade">
                                      <p:cBhvr>
                                        <p:cTn id="13" dur="500"/>
                                        <p:tgtEl>
                                          <p:spTgt spid="478223"/>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8218"/>
                                        </p:tgtEl>
                                        <p:attrNameLst>
                                          <p:attrName>style.visibility</p:attrName>
                                        </p:attrNameLst>
                                      </p:cBhvr>
                                      <p:to>
                                        <p:strVal val="visible"/>
                                      </p:to>
                                    </p:set>
                                    <p:animEffect transition="in" filter="fade">
                                      <p:cBhvr>
                                        <p:cTn id="27" dur="500"/>
                                        <p:tgtEl>
                                          <p:spTgt spid="4782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8219"/>
                                        </p:tgtEl>
                                        <p:attrNameLst>
                                          <p:attrName>style.visibility</p:attrName>
                                        </p:attrNameLst>
                                      </p:cBhvr>
                                      <p:to>
                                        <p:strVal val="visible"/>
                                      </p:to>
                                    </p:set>
                                    <p:animEffect transition="in" filter="fade">
                                      <p:cBhvr>
                                        <p:cTn id="30" dur="500"/>
                                        <p:tgtEl>
                                          <p:spTgt spid="478219"/>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8216"/>
                                        </p:tgtEl>
                                        <p:attrNameLst>
                                          <p:attrName>style.visibility</p:attrName>
                                        </p:attrNameLst>
                                      </p:cBhvr>
                                      <p:to>
                                        <p:strVal val="visible"/>
                                      </p:to>
                                    </p:set>
                                    <p:animEffect transition="in" filter="fade">
                                      <p:cBhvr>
                                        <p:cTn id="44" dur="500"/>
                                        <p:tgtEl>
                                          <p:spTgt spid="4782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8217"/>
                                        </p:tgtEl>
                                        <p:attrNameLst>
                                          <p:attrName>style.visibility</p:attrName>
                                        </p:attrNameLst>
                                      </p:cBhvr>
                                      <p:to>
                                        <p:strVal val="visible"/>
                                      </p:to>
                                    </p:set>
                                    <p:animEffect transition="in" filter="fade">
                                      <p:cBhvr>
                                        <p:cTn id="47" dur="500"/>
                                        <p:tgtEl>
                                          <p:spTgt spid="478217"/>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8220"/>
                                        </p:tgtEl>
                                        <p:attrNameLst>
                                          <p:attrName>style.visibility</p:attrName>
                                        </p:attrNameLst>
                                      </p:cBhvr>
                                      <p:to>
                                        <p:strVal val="visible"/>
                                      </p:to>
                                    </p:set>
                                    <p:animEffect transition="in" filter="fade">
                                      <p:cBhvr>
                                        <p:cTn id="61" dur="500"/>
                                        <p:tgtEl>
                                          <p:spTgt spid="4782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8221"/>
                                        </p:tgtEl>
                                        <p:attrNameLst>
                                          <p:attrName>style.visibility</p:attrName>
                                        </p:attrNameLst>
                                      </p:cBhvr>
                                      <p:to>
                                        <p:strVal val="visible"/>
                                      </p:to>
                                    </p:set>
                                    <p:animEffect transition="in" filter="fade">
                                      <p:cBhvr>
                                        <p:cTn id="64" dur="500"/>
                                        <p:tgtEl>
                                          <p:spTgt spid="478221"/>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478216" grpId="0"/>
      <p:bldP spid="478217" grpId="0"/>
      <p:bldP spid="478218" grpId="0"/>
      <p:bldP spid="478219" grpId="0"/>
      <p:bldP spid="478220" grpId="0"/>
      <p:bldP spid="478221" grpId="0"/>
      <p:bldP spid="478222" grpId="0"/>
      <p:bldP spid="478223" grpId="0"/>
      <p:bldP spid="24" grpId="0"/>
      <p:bldP spid="28" grpId="0"/>
      <p:bldP spid="29" grpId="0"/>
      <p:bldP spid="30" grpId="0"/>
      <p:bldP spid="27" grpId="0"/>
      <p:bldP spid="31" grpId="0"/>
      <p:bldP spid="48"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itle 1"/>
          <p:cNvSpPr>
            <a:spLocks noGrp="1"/>
          </p:cNvSpPr>
          <p:nvPr>
            <p:ph type="title"/>
          </p:nvPr>
        </p:nvSpPr>
        <p:spPr>
          <a:xfrm>
            <a:off x="119063" y="179718"/>
            <a:ext cx="8618537" cy="292388"/>
          </a:xfrm>
        </p:spPr>
        <p:txBody>
          <a:bodyPr/>
          <a:lstStyle/>
          <a:p>
            <a:pPr eaLnBrk="1" hangingPunct="1"/>
            <a:r>
              <a:rPr lang="en-US" dirty="0" smtClean="0"/>
              <a:t>What a roadmap could look like</a:t>
            </a:r>
          </a:p>
        </p:txBody>
      </p:sp>
      <p:sp>
        <p:nvSpPr>
          <p:cNvPr id="3" name="Slide Number Placeholder 2"/>
          <p:cNvSpPr>
            <a:spLocks noGrp="1"/>
          </p:cNvSpPr>
          <p:nvPr>
            <p:ph type="sldNum" sz="quarter" idx="10"/>
          </p:nvPr>
        </p:nvSpPr>
        <p:spPr/>
        <p:txBody>
          <a:bodyPr/>
          <a:lstStyle/>
          <a:p>
            <a:pPr>
              <a:defRPr/>
            </a:pPr>
            <a:fld id="{7AE21180-D34E-4FF4-9522-FC43100F0638}" type="slidenum">
              <a:rPr smtClean="0"/>
              <a:pPr>
                <a:defRPr/>
              </a:pPr>
              <a:t>12</a:t>
            </a:fld>
            <a:endParaRPr dirty="0"/>
          </a:p>
        </p:txBody>
      </p:sp>
      <p:sp>
        <p:nvSpPr>
          <p:cNvPr id="2" name="Line 74"/>
          <p:cNvSpPr>
            <a:spLocks noChangeShapeType="1"/>
          </p:cNvSpPr>
          <p:nvPr/>
        </p:nvSpPr>
        <p:spPr bwMode="auto">
          <a:xfrm flipV="1">
            <a:off x="6515580" y="1380315"/>
            <a:ext cx="2239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41"/>
          <p:cNvSpPr>
            <a:spLocks/>
          </p:cNvSpPr>
          <p:nvPr>
            <p:custDataLst>
              <p:tags r:id="rId1"/>
            </p:custDataLst>
          </p:nvPr>
        </p:nvSpPr>
        <p:spPr bwMode="gray">
          <a:xfrm>
            <a:off x="2946880" y="518303"/>
            <a:ext cx="3581400" cy="708025"/>
          </a:xfrm>
          <a:custGeom>
            <a:avLst/>
            <a:gdLst>
              <a:gd name="T0" fmla="*/ 0 w 1968"/>
              <a:gd name="T1" fmla="*/ 0 h 446"/>
              <a:gd name="T2" fmla="*/ 2147483647 w 1968"/>
              <a:gd name="T3" fmla="*/ 0 h 446"/>
              <a:gd name="T4" fmla="*/ 2147483647 w 1968"/>
              <a:gd name="T5" fmla="*/ 2147483647 h 446"/>
              <a:gd name="T6" fmla="*/ 2147483647 w 1968"/>
              <a:gd name="T7" fmla="*/ 2147483647 h 446"/>
              <a:gd name="T8" fmla="*/ 0 w 1968"/>
              <a:gd name="T9" fmla="*/ 2147483647 h 446"/>
              <a:gd name="T10" fmla="*/ 2147483647 w 1968"/>
              <a:gd name="T11" fmla="*/ 2147483647 h 446"/>
              <a:gd name="T12" fmla="*/ 0 w 1968"/>
              <a:gd name="T13" fmla="*/ 0 h 446"/>
              <a:gd name="T14" fmla="*/ 0 60000 65536"/>
              <a:gd name="T15" fmla="*/ 0 60000 65536"/>
              <a:gd name="T16" fmla="*/ 0 60000 65536"/>
              <a:gd name="T17" fmla="*/ 0 60000 65536"/>
              <a:gd name="T18" fmla="*/ 0 60000 65536"/>
              <a:gd name="T19" fmla="*/ 0 60000 65536"/>
              <a:gd name="T20" fmla="*/ 0 60000 65536"/>
              <a:gd name="T21" fmla="*/ 0 w 1968"/>
              <a:gd name="T22" fmla="*/ 0 h 446"/>
              <a:gd name="T23" fmla="*/ 1495 w 196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46">
                <a:moveTo>
                  <a:pt x="0" y="0"/>
                </a:moveTo>
                <a:lnTo>
                  <a:pt x="1903" y="0"/>
                </a:lnTo>
                <a:lnTo>
                  <a:pt x="1968" y="218"/>
                </a:lnTo>
                <a:lnTo>
                  <a:pt x="1903" y="446"/>
                </a:lnTo>
                <a:lnTo>
                  <a:pt x="0" y="446"/>
                </a:lnTo>
                <a:lnTo>
                  <a:pt x="59" y="218"/>
                </a:lnTo>
                <a:lnTo>
                  <a:pt x="0" y="0"/>
                </a:lnTo>
                <a:close/>
              </a:path>
            </a:pathLst>
          </a:custGeom>
          <a:gradFill rotWithShape="1">
            <a:gsLst>
              <a:gs pos="0">
                <a:srgbClr val="1E708A"/>
              </a:gs>
              <a:gs pos="50000">
                <a:srgbClr val="30A3C7"/>
              </a:gs>
              <a:gs pos="100000">
                <a:srgbClr val="3BC2ED"/>
              </a:gs>
            </a:gsLst>
            <a:lin ang="2700000" scaled="1"/>
          </a:gra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1"/>
          <p:cNvSpPr>
            <a:spLocks/>
          </p:cNvSpPr>
          <p:nvPr>
            <p:custDataLst>
              <p:tags r:id="rId2"/>
            </p:custDataLst>
          </p:nvPr>
        </p:nvSpPr>
        <p:spPr bwMode="gray">
          <a:xfrm>
            <a:off x="6515580" y="518303"/>
            <a:ext cx="2270125" cy="708025"/>
          </a:xfrm>
          <a:custGeom>
            <a:avLst/>
            <a:gdLst>
              <a:gd name="T0" fmla="*/ 0 w 2318"/>
              <a:gd name="T1" fmla="*/ 0 h 446"/>
              <a:gd name="T2" fmla="*/ 2147483647 w 2318"/>
              <a:gd name="T3" fmla="*/ 0 h 446"/>
              <a:gd name="T4" fmla="*/ 2147483647 w 2318"/>
              <a:gd name="T5" fmla="*/ 2147483647 h 446"/>
              <a:gd name="T6" fmla="*/ 2147483647 w 2318"/>
              <a:gd name="T7" fmla="*/ 2147483647 h 446"/>
              <a:gd name="T8" fmla="*/ 0 w 2318"/>
              <a:gd name="T9" fmla="*/ 2147483647 h 446"/>
              <a:gd name="T10" fmla="*/ 2147483647 w 2318"/>
              <a:gd name="T11" fmla="*/ 2147483647 h 446"/>
              <a:gd name="T12" fmla="*/ 0 w 2318"/>
              <a:gd name="T13" fmla="*/ 0 h 446"/>
              <a:gd name="T14" fmla="*/ 0 60000 65536"/>
              <a:gd name="T15" fmla="*/ 0 60000 65536"/>
              <a:gd name="T16" fmla="*/ 0 60000 65536"/>
              <a:gd name="T17" fmla="*/ 0 60000 65536"/>
              <a:gd name="T18" fmla="*/ 0 60000 65536"/>
              <a:gd name="T19" fmla="*/ 0 60000 65536"/>
              <a:gd name="T20" fmla="*/ 0 60000 65536"/>
              <a:gd name="T21" fmla="*/ 0 w 2318"/>
              <a:gd name="T22" fmla="*/ 0 h 446"/>
              <a:gd name="T23" fmla="*/ 1495 w 231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8" h="446">
                <a:moveTo>
                  <a:pt x="0" y="0"/>
                </a:moveTo>
                <a:lnTo>
                  <a:pt x="2243" y="0"/>
                </a:lnTo>
                <a:lnTo>
                  <a:pt x="2318" y="214"/>
                </a:lnTo>
                <a:lnTo>
                  <a:pt x="2243" y="446"/>
                </a:lnTo>
                <a:lnTo>
                  <a:pt x="0" y="446"/>
                </a:lnTo>
                <a:lnTo>
                  <a:pt x="94" y="221"/>
                </a:lnTo>
                <a:lnTo>
                  <a:pt x="0" y="0"/>
                </a:lnTo>
                <a:close/>
              </a:path>
            </a:pathLst>
          </a:custGeom>
          <a:gradFill rotWithShape="1">
            <a:gsLst>
              <a:gs pos="0">
                <a:srgbClr val="1E708A"/>
              </a:gs>
              <a:gs pos="50000">
                <a:srgbClr val="30A3C7"/>
              </a:gs>
              <a:gs pos="100000">
                <a:srgbClr val="3BC2ED"/>
              </a:gs>
            </a:gsLst>
            <a:lin ang="2700000" scaled="1"/>
          </a:gradFill>
          <a:ln w="19050" algn="ctr">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42"/>
          <p:cNvSpPr>
            <a:spLocks noChangeArrowheads="1"/>
          </p:cNvSpPr>
          <p:nvPr>
            <p:custDataLst>
              <p:tags r:id="rId3"/>
            </p:custDataLst>
          </p:nvPr>
        </p:nvSpPr>
        <p:spPr bwMode="gray">
          <a:xfrm>
            <a:off x="6667980" y="518303"/>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Phase 2 (2-3 months): implementing the action plan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gray">
          <a:xfrm>
            <a:off x="7113523" y="1317774"/>
            <a:ext cx="955675" cy="1698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Arial" pitchFamily="34" charset="0"/>
                <a:cs typeface="Arial" pitchFamily="34" charset="0"/>
              </a:rPr>
              <a:t>2</a:t>
            </a:r>
            <a:r>
              <a:rPr kumimoji="0" lang="en-US" sz="1100" b="0" i="0" u="none" strike="noStrike" cap="none" normalizeH="0" baseline="0" dirty="0" smtClean="0">
                <a:ln>
                  <a:noFill/>
                </a:ln>
                <a:solidFill>
                  <a:schemeClr val="tx1"/>
                </a:solidFill>
                <a:effectLst/>
                <a:latin typeface="Arial" pitchFamily="34" charset="0"/>
                <a:cs typeface="Arial" pitchFamily="34" charset="0"/>
              </a:rPr>
              <a:t>-3 months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Line 75"/>
          <p:cNvSpPr>
            <a:spLocks noChangeShapeType="1"/>
          </p:cNvSpPr>
          <p:nvPr>
            <p:custDataLst>
              <p:tags r:id="rId4"/>
            </p:custDataLst>
          </p:nvPr>
        </p:nvSpPr>
        <p:spPr bwMode="auto">
          <a:xfrm>
            <a:off x="3023080" y="1380315"/>
            <a:ext cx="3336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45"/>
          <p:cNvSpPr>
            <a:spLocks noChangeArrowheads="1"/>
          </p:cNvSpPr>
          <p:nvPr>
            <p:custDataLst>
              <p:tags r:id="rId5"/>
            </p:custDataLst>
          </p:nvPr>
        </p:nvSpPr>
        <p:spPr bwMode="gray">
          <a:xfrm>
            <a:off x="3426305" y="557990"/>
            <a:ext cx="263425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Phase 1 (3 - 4 months): developing an action plan to reach the Future Vision</a:t>
            </a:r>
            <a:r>
              <a:rPr kumimoji="0" lang="en-US" sz="1100" b="1" i="0" u="none" strike="noStrike" cap="none" normalizeH="0" dirty="0" smtClean="0">
                <a:ln>
                  <a:noFill/>
                </a:ln>
                <a:solidFill>
                  <a:schemeClr val="bg1"/>
                </a:solidFill>
                <a:effectLst/>
                <a:latin typeface="Arial" pitchFamily="34" charset="0"/>
                <a:cs typeface="Arial" pitchFamily="34" charset="0"/>
              </a:rPr>
              <a:t> of CA Dairy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custDataLst>
              <p:tags r:id="rId6"/>
            </p:custDataLst>
          </p:nvPr>
        </p:nvSpPr>
        <p:spPr bwMode="gray">
          <a:xfrm>
            <a:off x="3785080" y="1280303"/>
            <a:ext cx="1217612" cy="1682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a:latin typeface="Arial" pitchFamily="34" charset="0"/>
                <a:cs typeface="Arial" pitchFamily="34" charset="0"/>
              </a:rPr>
              <a:t>3</a:t>
            </a:r>
            <a:r>
              <a:rPr kumimoji="0" lang="en-US" sz="1100" b="0" i="0" u="none" strike="noStrike" cap="none" normalizeH="0" baseline="0" dirty="0" smtClean="0">
                <a:ln>
                  <a:noFill/>
                </a:ln>
                <a:solidFill>
                  <a:schemeClr val="tx1"/>
                </a:solidFill>
                <a:effectLst/>
                <a:latin typeface="Arial" pitchFamily="34" charset="0"/>
                <a:cs typeface="Arial" pitchFamily="34" charset="0"/>
              </a:rPr>
              <a:t> - 4  months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gray">
          <a:xfrm>
            <a:off x="127480" y="1799415"/>
            <a:ext cx="99060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December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37"/>
          <p:cNvSpPr>
            <a:spLocks noChangeArrowheads="1"/>
          </p:cNvSpPr>
          <p:nvPr/>
        </p:nvSpPr>
        <p:spPr bwMode="auto">
          <a:xfrm>
            <a:off x="538476"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5"/>
          <p:cNvSpPr>
            <a:spLocks noChangeArrowheads="1"/>
          </p:cNvSpPr>
          <p:nvPr>
            <p:custDataLst>
              <p:tags r:id="rId7"/>
            </p:custDataLst>
          </p:nvPr>
        </p:nvSpPr>
        <p:spPr bwMode="gray">
          <a:xfrm>
            <a:off x="1651480" y="1799415"/>
            <a:ext cx="10668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a:latin typeface="Arial" pitchFamily="34" charset="0"/>
                <a:cs typeface="Arial" pitchFamily="34" charset="0"/>
              </a:rPr>
              <a:t>J</a:t>
            </a:r>
            <a:r>
              <a:rPr kumimoji="0" lang="en-US" sz="1100" b="0" i="0" u="none" strike="noStrike" cap="none" normalizeH="0" baseline="0" dirty="0" smtClean="0">
                <a:ln>
                  <a:noFill/>
                </a:ln>
                <a:solidFill>
                  <a:schemeClr val="tx1"/>
                </a:solidFill>
                <a:effectLst/>
                <a:latin typeface="Arial" pitchFamily="34" charset="0"/>
                <a:cs typeface="Arial" pitchFamily="34" charset="0"/>
              </a:rPr>
              <a:t>anuary Dairy Future Task Force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AutoShape 37"/>
          <p:cNvSpPr>
            <a:spLocks noChangeArrowheads="1"/>
          </p:cNvSpPr>
          <p:nvPr>
            <p:custDataLst>
              <p:tags r:id="rId8"/>
            </p:custDataLst>
          </p:nvPr>
        </p:nvSpPr>
        <p:spPr bwMode="auto">
          <a:xfrm>
            <a:off x="2108680"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5"/>
          <p:cNvSpPr>
            <a:spLocks noChangeArrowheads="1"/>
          </p:cNvSpPr>
          <p:nvPr>
            <p:custDataLst>
              <p:tags r:id="rId9"/>
            </p:custDataLst>
          </p:nvPr>
        </p:nvSpPr>
        <p:spPr bwMode="gray">
          <a:xfrm>
            <a:off x="6406966"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AutoShape 98"/>
          <p:cNvSpPr>
            <a:spLocks noChangeArrowheads="1"/>
          </p:cNvSpPr>
          <p:nvPr>
            <p:custDataLst>
              <p:tags r:id="rId10"/>
            </p:custDataLst>
          </p:nvPr>
        </p:nvSpPr>
        <p:spPr bwMode="auto">
          <a:xfrm>
            <a:off x="6559366"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74"/>
          <p:cNvSpPr>
            <a:spLocks noChangeShapeType="1"/>
          </p:cNvSpPr>
          <p:nvPr>
            <p:custDataLst>
              <p:tags r:id="rId11"/>
            </p:custDataLst>
          </p:nvPr>
        </p:nvSpPr>
        <p:spPr bwMode="auto">
          <a:xfrm flipV="1">
            <a:off x="203680" y="1356503"/>
            <a:ext cx="26050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p:cNvSpPr>
            <a:spLocks/>
          </p:cNvSpPr>
          <p:nvPr>
            <p:custDataLst>
              <p:tags r:id="rId12"/>
            </p:custDataLst>
          </p:nvPr>
        </p:nvSpPr>
        <p:spPr bwMode="gray">
          <a:xfrm>
            <a:off x="197330" y="518303"/>
            <a:ext cx="2774950" cy="708025"/>
          </a:xfrm>
          <a:custGeom>
            <a:avLst/>
            <a:gdLst>
              <a:gd name="T0" fmla="*/ 0 w 1748"/>
              <a:gd name="T1" fmla="*/ 0 h 446"/>
              <a:gd name="T2" fmla="*/ 2147483647 w 1748"/>
              <a:gd name="T3" fmla="*/ 0 h 446"/>
              <a:gd name="T4" fmla="*/ 2147483647 w 1748"/>
              <a:gd name="T5" fmla="*/ 2147483647 h 446"/>
              <a:gd name="T6" fmla="*/ 2147483647 w 1748"/>
              <a:gd name="T7" fmla="*/ 2147483647 h 446"/>
              <a:gd name="T8" fmla="*/ 0 w 1748"/>
              <a:gd name="T9" fmla="*/ 2147483647 h 446"/>
              <a:gd name="T10" fmla="*/ 2147483647 w 1748"/>
              <a:gd name="T11" fmla="*/ 2147483647 h 446"/>
              <a:gd name="T12" fmla="*/ 0 w 1748"/>
              <a:gd name="T13" fmla="*/ 0 h 446"/>
              <a:gd name="T14" fmla="*/ 0 60000 65536"/>
              <a:gd name="T15" fmla="*/ 0 60000 65536"/>
              <a:gd name="T16" fmla="*/ 0 60000 65536"/>
              <a:gd name="T17" fmla="*/ 0 60000 65536"/>
              <a:gd name="T18" fmla="*/ 0 60000 65536"/>
              <a:gd name="T19" fmla="*/ 0 60000 65536"/>
              <a:gd name="T20" fmla="*/ 0 60000 65536"/>
              <a:gd name="T21" fmla="*/ 0 w 1748"/>
              <a:gd name="T22" fmla="*/ 0 h 446"/>
              <a:gd name="T23" fmla="*/ 1495 w 174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8" h="446">
                <a:moveTo>
                  <a:pt x="0" y="0"/>
                </a:moveTo>
                <a:lnTo>
                  <a:pt x="1676" y="0"/>
                </a:lnTo>
                <a:lnTo>
                  <a:pt x="1748" y="204"/>
                </a:lnTo>
                <a:lnTo>
                  <a:pt x="1676" y="446"/>
                </a:lnTo>
                <a:lnTo>
                  <a:pt x="0" y="446"/>
                </a:lnTo>
                <a:lnTo>
                  <a:pt x="70" y="221"/>
                </a:lnTo>
                <a:lnTo>
                  <a:pt x="0" y="0"/>
                </a:lnTo>
                <a:close/>
              </a:path>
            </a:pathLst>
          </a:custGeom>
          <a:gradFill rotWithShape="1">
            <a:gsLst>
              <a:gs pos="0">
                <a:srgbClr val="1E708A"/>
              </a:gs>
              <a:gs pos="50000">
                <a:srgbClr val="30A3C7"/>
              </a:gs>
              <a:gs pos="100000">
                <a:srgbClr val="3BC2ED"/>
              </a:gs>
            </a:gsLst>
            <a:lin ang="2700000" scaled="1"/>
          </a:gradFill>
          <a:ln w="19050" algn="ctr">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42"/>
          <p:cNvSpPr>
            <a:spLocks noChangeArrowheads="1"/>
          </p:cNvSpPr>
          <p:nvPr>
            <p:custDataLst>
              <p:tags r:id="rId13"/>
            </p:custDataLst>
          </p:nvPr>
        </p:nvSpPr>
        <p:spPr bwMode="gray">
          <a:xfrm>
            <a:off x="502130" y="594503"/>
            <a:ext cx="21875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cs typeface="Arial" pitchFamily="34" charset="0"/>
              </a:rPr>
              <a:t>Phase 0 (2 months): alignment on moving forward to build an action plan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6"/>
          <p:cNvSpPr>
            <a:spLocks noChangeArrowheads="1"/>
          </p:cNvSpPr>
          <p:nvPr>
            <p:custDataLst>
              <p:tags r:id="rId14"/>
            </p:custDataLst>
          </p:nvPr>
        </p:nvSpPr>
        <p:spPr bwMode="gray">
          <a:xfrm>
            <a:off x="1118080" y="1294590"/>
            <a:ext cx="955675" cy="1698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2 months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
          <p:cNvSpPr>
            <a:spLocks noChangeArrowheads="1"/>
          </p:cNvSpPr>
          <p:nvPr>
            <p:custDataLst>
              <p:tags r:id="rId15"/>
            </p:custDataLst>
          </p:nvPr>
        </p:nvSpPr>
        <p:spPr bwMode="gray">
          <a:xfrm>
            <a:off x="5429581"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AutoShape 98"/>
          <p:cNvSpPr>
            <a:spLocks noChangeArrowheads="1"/>
          </p:cNvSpPr>
          <p:nvPr>
            <p:custDataLst>
              <p:tags r:id="rId16"/>
            </p:custDataLst>
          </p:nvPr>
        </p:nvSpPr>
        <p:spPr bwMode="auto">
          <a:xfrm>
            <a:off x="5581981"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
          <p:cNvSpPr>
            <a:spLocks noChangeArrowheads="1"/>
          </p:cNvSpPr>
          <p:nvPr>
            <p:custDataLst>
              <p:tags r:id="rId17"/>
            </p:custDataLst>
          </p:nvPr>
        </p:nvSpPr>
        <p:spPr bwMode="gray">
          <a:xfrm>
            <a:off x="8269949"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AutoShape 98"/>
          <p:cNvSpPr>
            <a:spLocks noChangeArrowheads="1"/>
          </p:cNvSpPr>
          <p:nvPr>
            <p:custDataLst>
              <p:tags r:id="rId18"/>
            </p:custDataLst>
          </p:nvPr>
        </p:nvSpPr>
        <p:spPr bwMode="auto">
          <a:xfrm>
            <a:off x="8422349"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
          <p:cNvSpPr>
            <a:spLocks noChangeArrowheads="1"/>
          </p:cNvSpPr>
          <p:nvPr>
            <p:custDataLst>
              <p:tags r:id="rId19"/>
            </p:custDataLst>
          </p:nvPr>
        </p:nvSpPr>
        <p:spPr bwMode="gray">
          <a:xfrm>
            <a:off x="7303197"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8"/>
          <p:cNvSpPr>
            <a:spLocks noChangeArrowheads="1"/>
          </p:cNvSpPr>
          <p:nvPr>
            <p:custDataLst>
              <p:tags r:id="rId20"/>
            </p:custDataLst>
          </p:nvPr>
        </p:nvSpPr>
        <p:spPr bwMode="auto">
          <a:xfrm>
            <a:off x="7455597"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
          <p:cNvSpPr>
            <a:spLocks noChangeArrowheads="1"/>
          </p:cNvSpPr>
          <p:nvPr>
            <p:custDataLst>
              <p:tags r:id="rId21"/>
            </p:custDataLst>
          </p:nvPr>
        </p:nvSpPr>
        <p:spPr bwMode="gray">
          <a:xfrm>
            <a:off x="4393886"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AutoShape 98"/>
          <p:cNvSpPr>
            <a:spLocks noChangeArrowheads="1"/>
          </p:cNvSpPr>
          <p:nvPr>
            <p:custDataLst>
              <p:tags r:id="rId22"/>
            </p:custDataLst>
          </p:nvPr>
        </p:nvSpPr>
        <p:spPr bwMode="auto">
          <a:xfrm>
            <a:off x="4546286"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
          <p:cNvSpPr>
            <a:spLocks noChangeArrowheads="1"/>
          </p:cNvSpPr>
          <p:nvPr>
            <p:custDataLst>
              <p:tags r:id="rId23"/>
            </p:custDataLst>
          </p:nvPr>
        </p:nvSpPr>
        <p:spPr bwMode="gray">
          <a:xfrm>
            <a:off x="3352703" y="1799415"/>
            <a:ext cx="762000" cy="507831"/>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Monthly</a:t>
            </a:r>
            <a:r>
              <a:rPr kumimoji="0" lang="en-US" sz="1100" b="0" i="0" u="none" strike="noStrike" cap="none" normalizeH="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Task Force meeting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AutoShape 98"/>
          <p:cNvSpPr>
            <a:spLocks noChangeArrowheads="1"/>
          </p:cNvSpPr>
          <p:nvPr>
            <p:custDataLst>
              <p:tags r:id="rId24"/>
            </p:custDataLst>
          </p:nvPr>
        </p:nvSpPr>
        <p:spPr bwMode="auto">
          <a:xfrm>
            <a:off x="3505103" y="1508903"/>
            <a:ext cx="223837" cy="157162"/>
          </a:xfrm>
          <a:prstGeom prst="triangle">
            <a:avLst>
              <a:gd name="adj" fmla="val 50356"/>
            </a:avLst>
          </a:prstGeom>
          <a:solidFill>
            <a:schemeClr val="hlink"/>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txBox="1"/>
          <p:nvPr/>
        </p:nvSpPr>
        <p:spPr>
          <a:xfrm>
            <a:off x="203680" y="2525197"/>
            <a:ext cx="2605087" cy="29546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b="1" dirty="0" smtClean="0"/>
              <a:t>Agree </a:t>
            </a:r>
            <a:r>
              <a:rPr lang="en-US" b="1" dirty="0"/>
              <a:t>to work together to build long-term vision</a:t>
            </a:r>
          </a:p>
          <a:p>
            <a:pPr lvl="2"/>
            <a:endParaRPr lang="en-US" dirty="0" smtClean="0"/>
          </a:p>
          <a:p>
            <a:pPr lvl="2"/>
            <a:r>
              <a:rPr lang="en-US" dirty="0" smtClean="0"/>
              <a:t>Use </a:t>
            </a:r>
            <a:r>
              <a:rPr lang="en-US" dirty="0"/>
              <a:t>Dairy Future Task Force as representative decision-making body</a:t>
            </a:r>
          </a:p>
          <a:p>
            <a:pPr lvl="1"/>
            <a:endParaRPr lang="en-US" dirty="0"/>
          </a:p>
          <a:p>
            <a:pPr lvl="1"/>
            <a:endParaRPr lang="en-US" b="1" dirty="0" smtClean="0"/>
          </a:p>
          <a:p>
            <a:pPr lvl="1"/>
            <a:r>
              <a:rPr lang="en-US" b="1" dirty="0" smtClean="0"/>
              <a:t>Set </a:t>
            </a:r>
            <a:r>
              <a:rPr lang="en-US" b="1" dirty="0"/>
              <a:t>up process to develop long-term action plan</a:t>
            </a:r>
            <a:r>
              <a:rPr lang="en-US" dirty="0"/>
              <a:t> (e.g., </a:t>
            </a:r>
            <a:r>
              <a:rPr lang="en-US" dirty="0" smtClean="0"/>
              <a:t>how </a:t>
            </a:r>
            <a:r>
              <a:rPr lang="en-US" dirty="0"/>
              <a:t>work will get </a:t>
            </a:r>
            <a:r>
              <a:rPr lang="en-US" dirty="0" smtClean="0"/>
              <a:t>done)</a:t>
            </a:r>
            <a:endParaRPr lang="en-US" dirty="0"/>
          </a:p>
        </p:txBody>
      </p:sp>
      <p:sp>
        <p:nvSpPr>
          <p:cNvPr id="11" name="Rectangle 11"/>
          <p:cNvSpPr txBox="1"/>
          <p:nvPr/>
        </p:nvSpPr>
        <p:spPr>
          <a:xfrm>
            <a:off x="2972280" y="2530477"/>
            <a:ext cx="3387725" cy="39395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b="1" dirty="0" smtClean="0"/>
              <a:t>Detailed </a:t>
            </a:r>
            <a:r>
              <a:rPr lang="en-US" b="1" dirty="0"/>
              <a:t>analysis on options for 3-4 priority strategic </a:t>
            </a:r>
            <a:r>
              <a:rPr lang="en-US" b="1" dirty="0" smtClean="0"/>
              <a:t>pillars to build an action plan:</a:t>
            </a:r>
            <a:endParaRPr lang="en-US" b="1" dirty="0"/>
          </a:p>
          <a:p>
            <a:pPr lvl="1"/>
            <a:endParaRPr lang="en-US" dirty="0"/>
          </a:p>
          <a:p>
            <a:pPr lvl="2"/>
            <a:r>
              <a:rPr lang="en-US" dirty="0"/>
              <a:t>21st century pricing </a:t>
            </a:r>
            <a:r>
              <a:rPr lang="en-US" dirty="0" smtClean="0"/>
              <a:t>system</a:t>
            </a:r>
          </a:p>
          <a:p>
            <a:pPr lvl="2"/>
            <a:r>
              <a:rPr lang="en-US" dirty="0" smtClean="0"/>
              <a:t>Growing </a:t>
            </a:r>
            <a:r>
              <a:rPr lang="en-US" dirty="0"/>
              <a:t>processing </a:t>
            </a:r>
            <a:r>
              <a:rPr lang="en-US" dirty="0" smtClean="0"/>
              <a:t>capacity</a:t>
            </a:r>
          </a:p>
          <a:p>
            <a:pPr lvl="2"/>
            <a:r>
              <a:rPr lang="en-US" dirty="0" smtClean="0"/>
              <a:t>Comprehensive export growth plan</a:t>
            </a:r>
          </a:p>
          <a:p>
            <a:pPr lvl="2"/>
            <a:r>
              <a:rPr lang="en-US" dirty="0" smtClean="0"/>
              <a:t>Product </a:t>
            </a:r>
            <a:r>
              <a:rPr lang="en-US" dirty="0"/>
              <a:t>differentiation and </a:t>
            </a:r>
            <a:r>
              <a:rPr lang="en-US" dirty="0" smtClean="0"/>
              <a:t>innovation</a:t>
            </a:r>
          </a:p>
          <a:p>
            <a:pPr lvl="1"/>
            <a:endParaRPr lang="en-US" dirty="0"/>
          </a:p>
          <a:p>
            <a:pPr lvl="1"/>
            <a:r>
              <a:rPr lang="en-US" b="1" dirty="0" smtClean="0"/>
              <a:t>Bring </a:t>
            </a:r>
            <a:r>
              <a:rPr lang="en-US" b="1" dirty="0"/>
              <a:t>options for strategic pillars </a:t>
            </a:r>
            <a:r>
              <a:rPr lang="en-US" b="1" dirty="0" smtClean="0"/>
              <a:t>to </a:t>
            </a:r>
            <a:r>
              <a:rPr lang="en-US" b="1" dirty="0"/>
              <a:t>Task Force for </a:t>
            </a:r>
            <a:r>
              <a:rPr lang="en-US" b="1" dirty="0" smtClean="0"/>
              <a:t>decisions </a:t>
            </a:r>
            <a:r>
              <a:rPr lang="en-US" dirty="0"/>
              <a:t>(e.g., potential pricing system options)</a:t>
            </a:r>
          </a:p>
          <a:p>
            <a:pPr lvl="1"/>
            <a:endParaRPr lang="en-US" dirty="0"/>
          </a:p>
        </p:txBody>
      </p:sp>
      <p:sp>
        <p:nvSpPr>
          <p:cNvPr id="19" name="Rectangle 19"/>
          <p:cNvSpPr txBox="1"/>
          <p:nvPr/>
        </p:nvSpPr>
        <p:spPr>
          <a:xfrm>
            <a:off x="6528281" y="2557721"/>
            <a:ext cx="2433158" cy="34470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b="1" dirty="0" smtClean="0"/>
              <a:t>Share </a:t>
            </a:r>
            <a:r>
              <a:rPr lang="en-US" b="1" dirty="0"/>
              <a:t>action plan across industry in small group </a:t>
            </a:r>
            <a:r>
              <a:rPr lang="en-US" b="1" dirty="0" smtClean="0"/>
              <a:t>workshops</a:t>
            </a:r>
            <a:endParaRPr lang="en-US" b="1" dirty="0"/>
          </a:p>
          <a:p>
            <a:pPr lvl="1"/>
            <a:endParaRPr lang="en-US" b="1" dirty="0"/>
          </a:p>
          <a:p>
            <a:pPr lvl="1"/>
            <a:r>
              <a:rPr lang="en-US" b="1" dirty="0" smtClean="0"/>
              <a:t>Launch key initiatives in plan with working teams</a:t>
            </a:r>
            <a:endParaRPr lang="en-US" b="1" dirty="0"/>
          </a:p>
          <a:p>
            <a:pPr lvl="1"/>
            <a:endParaRPr lang="en-US" dirty="0"/>
          </a:p>
          <a:p>
            <a:pPr lvl="1"/>
            <a:r>
              <a:rPr lang="en-US" b="1" dirty="0"/>
              <a:t>Set up “project-management office” </a:t>
            </a:r>
            <a:r>
              <a:rPr lang="en-US" dirty="0"/>
              <a:t>(e.g., permanent Task Force) to oversee and </a:t>
            </a:r>
            <a:r>
              <a:rPr lang="en-US" dirty="0" smtClean="0"/>
              <a:t>implement action plan</a:t>
            </a:r>
            <a:endParaRPr lang="en-US" dirty="0"/>
          </a:p>
        </p:txBody>
      </p:sp>
    </p:spTree>
    <p:extLst>
      <p:ext uri="{BB962C8B-B14F-4D97-AF65-F5344CB8AC3E}">
        <p14:creationId xmlns:p14="http://schemas.microsoft.com/office/powerpoint/2010/main" xmlns="" val="2678905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38" name="Object 2" hidden="1"/>
          <p:cNvGraphicFramePr>
            <a:graphicFrameLocks noChangeAspect="1"/>
          </p:cNvGraphicFramePr>
          <p:nvPr>
            <p:extLst>
              <p:ext uri="{D42A27DB-BD31-4B8C-83A1-F6EECF244321}">
                <p14:modId xmlns:p14="http://schemas.microsoft.com/office/powerpoint/2010/main" xmlns="" val="1564689696"/>
              </p:ext>
            </p:extLst>
          </p:nvPr>
        </p:nvGraphicFramePr>
        <p:xfrm>
          <a:off x="0" y="0"/>
          <a:ext cx="158750" cy="158750"/>
        </p:xfrm>
        <a:graphic>
          <a:graphicData uri="http://schemas.openxmlformats.org/presentationml/2006/ole">
            <p:oleObj spid="_x0000_s572479" name="think-cell Slide" r:id="rId10" imgW="360" imgH="360" progId="">
              <p:embed/>
            </p:oleObj>
          </a:graphicData>
        </a:graphic>
      </p:graphicFrame>
      <p:pic>
        <p:nvPicPr>
          <p:cNvPr id="572421" name="Picture 5"/>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15913" y="-1"/>
            <a:ext cx="8645525" cy="632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custDataLst>
              <p:tags r:id="rId3"/>
            </p:custDataLst>
          </p:nvPr>
        </p:nvSpPr>
        <p:spPr>
          <a:xfrm>
            <a:off x="-1" y="1277256"/>
            <a:ext cx="5624378" cy="4122057"/>
          </a:xfrm>
          <a:prstGeom prst="rect">
            <a:avLst/>
          </a:prstGeom>
          <a:solidFill>
            <a:srgbClr val="0066CC">
              <a:alpha val="81961"/>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 name="Slide Number Placeholder 1"/>
          <p:cNvSpPr txBox="1">
            <a:spLocks noGrp="1"/>
          </p:cNvSpPr>
          <p:nvPr>
            <p:custDataLst>
              <p:tags r:id="rId4"/>
            </p:custDataLst>
          </p:nvPr>
        </p:nvSpPr>
        <p:spPr>
          <a:xfrm>
            <a:off x="8545513" y="6435725"/>
            <a:ext cx="209550" cy="152400"/>
          </a:xfrm>
          <a:prstGeom prst="rect">
            <a:avLst/>
          </a:prstGeom>
          <a:noFill/>
        </p:spPr>
        <p:txBody>
          <a:bodyPr wrap="none" lIns="0" tIns="0" rIns="0" bIns="0" anchor="ctr"/>
          <a:lstStyle/>
          <a:p>
            <a:pPr>
              <a:defRPr/>
            </a:pPr>
            <a:fld id="{054CF629-24D6-430F-B77C-62D184672B15}" type="slidenum">
              <a:rPr lang="en-US" sz="1000">
                <a:solidFill>
                  <a:srgbClr val="000000"/>
                </a:solidFill>
                <a:latin typeface="+mn-lt"/>
                <a:ea typeface="+mn-ea"/>
                <a:cs typeface="+mn-cs"/>
              </a:rPr>
              <a:pPr>
                <a:defRPr/>
              </a:pPr>
              <a:t>13</a:t>
            </a:fld>
            <a:endParaRPr lang="en-US" sz="1000" dirty="0">
              <a:solidFill>
                <a:srgbClr val="000000"/>
              </a:solidFill>
              <a:latin typeface="+mn-lt"/>
              <a:ea typeface="+mn-ea"/>
              <a:cs typeface="+mn-cs"/>
            </a:endParaRPr>
          </a:p>
        </p:txBody>
      </p:sp>
      <p:sp>
        <p:nvSpPr>
          <p:cNvPr id="500740" name="Title 1"/>
          <p:cNvSpPr txBox="1">
            <a:spLocks/>
          </p:cNvSpPr>
          <p:nvPr>
            <p:custDataLst>
              <p:tags r:id="rId5"/>
            </p:custDataLst>
          </p:nvPr>
        </p:nvSpPr>
        <p:spPr bwMode="auto">
          <a:xfrm>
            <a:off x="119063" y="230188"/>
            <a:ext cx="8618537" cy="288925"/>
          </a:xfrm>
          <a:prstGeom prst="rect">
            <a:avLst/>
          </a:prstGeom>
          <a:noFill/>
          <a:ln w="9525">
            <a:noFill/>
            <a:miter lim="800000"/>
            <a:headEnd/>
            <a:tailEnd/>
          </a:ln>
        </p:spPr>
        <p:txBody>
          <a:bodyPr lIns="0" tIns="0" rIns="0" bIns="0">
            <a:spAutoFit/>
          </a:bodyPr>
          <a:lstStyle/>
          <a:p>
            <a:pPr defTabSz="895350">
              <a:tabLst>
                <a:tab pos="269875" algn="l"/>
              </a:tabLst>
            </a:pPr>
            <a:r>
              <a:rPr lang="en-US" sz="1900" b="1">
                <a:solidFill>
                  <a:srgbClr val="002960"/>
                </a:solidFill>
              </a:rPr>
              <a:t>Next steps</a:t>
            </a:r>
          </a:p>
        </p:txBody>
      </p:sp>
      <p:grpSp>
        <p:nvGrpSpPr>
          <p:cNvPr id="19" name="Group 18"/>
          <p:cNvGrpSpPr/>
          <p:nvPr/>
        </p:nvGrpSpPr>
        <p:grpSpPr>
          <a:xfrm>
            <a:off x="190501" y="1578247"/>
            <a:ext cx="5412857" cy="3520075"/>
            <a:chOff x="190501" y="1577174"/>
            <a:chExt cx="4874985" cy="3520075"/>
          </a:xfrm>
        </p:grpSpPr>
        <p:grpSp>
          <p:nvGrpSpPr>
            <p:cNvPr id="16" name="Group 15"/>
            <p:cNvGrpSpPr/>
            <p:nvPr/>
          </p:nvGrpSpPr>
          <p:grpSpPr>
            <a:xfrm>
              <a:off x="190501" y="1577174"/>
              <a:ext cx="4874985" cy="1015663"/>
              <a:chOff x="190501" y="1577174"/>
              <a:chExt cx="4874985" cy="1015663"/>
            </a:xfrm>
          </p:grpSpPr>
          <p:sp>
            <p:nvSpPr>
              <p:cNvPr id="5" name="Rectangle 5"/>
              <p:cNvSpPr txBox="1"/>
              <p:nvPr>
                <p:custDataLst>
                  <p:tags r:id="rId8"/>
                </p:custDataLst>
              </p:nvPr>
            </p:nvSpPr>
            <p:spPr>
              <a:xfrm>
                <a:off x="700429" y="1577174"/>
                <a:ext cx="4365057" cy="10156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Decide whether to take action against the long term vision for future</a:t>
                </a:r>
                <a:endParaRPr lang="en-US" sz="2200" dirty="0">
                  <a:solidFill>
                    <a:schemeClr val="bg1"/>
                  </a:solidFill>
                  <a:latin typeface="Arial"/>
                </a:endParaRPr>
              </a:p>
            </p:txBody>
          </p:sp>
          <p:sp>
            <p:nvSpPr>
              <p:cNvPr id="15" name="Right Arrow 14"/>
              <p:cNvSpPr/>
              <p:nvPr/>
            </p:nvSpPr>
            <p:spPr>
              <a:xfrm>
                <a:off x="190501" y="1604932"/>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7" name="Group 16"/>
            <p:cNvGrpSpPr/>
            <p:nvPr/>
          </p:nvGrpSpPr>
          <p:grpSpPr>
            <a:xfrm>
              <a:off x="190501" y="2490826"/>
              <a:ext cx="4599213" cy="1354217"/>
              <a:chOff x="190501" y="2536993"/>
              <a:chExt cx="4599213" cy="1354217"/>
            </a:xfrm>
          </p:grpSpPr>
          <p:sp>
            <p:nvSpPr>
              <p:cNvPr id="7" name="Rectangle 7"/>
              <p:cNvSpPr txBox="1"/>
              <p:nvPr>
                <p:custDataLst>
                  <p:tags r:id="rId7"/>
                </p:custDataLst>
              </p:nvPr>
            </p:nvSpPr>
            <p:spPr>
              <a:xfrm>
                <a:off x="700429" y="2536993"/>
                <a:ext cx="4089285"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Should you want to push the vision forward, think through how best to collaborate with the state and with processors on doing so </a:t>
                </a:r>
                <a:endParaRPr lang="en-US" sz="2200" dirty="0">
                  <a:solidFill>
                    <a:schemeClr val="bg1"/>
                  </a:solidFill>
                  <a:latin typeface="Arial"/>
                </a:endParaRPr>
              </a:p>
            </p:txBody>
          </p:sp>
          <p:sp>
            <p:nvSpPr>
              <p:cNvPr id="23" name="Right Arrow 22"/>
              <p:cNvSpPr/>
              <p:nvPr/>
            </p:nvSpPr>
            <p:spPr>
              <a:xfrm>
                <a:off x="190501" y="2565568"/>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8" name="Group 17"/>
            <p:cNvGrpSpPr/>
            <p:nvPr/>
          </p:nvGrpSpPr>
          <p:grpSpPr>
            <a:xfrm>
              <a:off x="190501" y="4420141"/>
              <a:ext cx="4599213" cy="677108"/>
              <a:chOff x="190501" y="4420141"/>
              <a:chExt cx="4599213" cy="677108"/>
            </a:xfrm>
          </p:grpSpPr>
          <p:sp>
            <p:nvSpPr>
              <p:cNvPr id="9" name="Rectangle 9"/>
              <p:cNvSpPr txBox="1"/>
              <p:nvPr>
                <p:custDataLst>
                  <p:tags r:id="rId6"/>
                </p:custDataLst>
              </p:nvPr>
            </p:nvSpPr>
            <p:spPr>
              <a:xfrm>
                <a:off x="700429" y="4420141"/>
                <a:ext cx="4089285"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Work to set up a team with a timeline and deliverables</a:t>
                </a:r>
                <a:endParaRPr lang="en-US" sz="2200" dirty="0">
                  <a:solidFill>
                    <a:schemeClr val="bg1"/>
                  </a:solidFill>
                  <a:latin typeface="Arial"/>
                </a:endParaRPr>
              </a:p>
            </p:txBody>
          </p:sp>
          <p:sp>
            <p:nvSpPr>
              <p:cNvPr id="24" name="Right Arrow 23"/>
              <p:cNvSpPr/>
              <p:nvPr/>
            </p:nvSpPr>
            <p:spPr>
              <a:xfrm>
                <a:off x="190501" y="4447082"/>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Tree>
    <p:extLst>
      <p:ext uri="{BB962C8B-B14F-4D97-AF65-F5344CB8AC3E}">
        <p14:creationId xmlns:p14="http://schemas.microsoft.com/office/powerpoint/2010/main" xmlns="" val="226645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ext uri="{D42A27DB-BD31-4B8C-83A1-F6EECF244321}">
                <p14:modId xmlns:p14="http://schemas.microsoft.com/office/powerpoint/2010/main" xmlns="" val="3885783476"/>
              </p:ext>
            </p:extLst>
          </p:nvPr>
        </p:nvGraphicFramePr>
        <p:xfrm>
          <a:off x="0" y="0"/>
          <a:ext cx="158750" cy="158750"/>
        </p:xfrm>
        <a:graphic>
          <a:graphicData uri="http://schemas.openxmlformats.org/presentationml/2006/ole">
            <p:oleObj spid="_x0000_s574518" name="think-cell Slide" r:id="rId6" imgW="270" imgH="270" progId="">
              <p:embed/>
            </p:oleObj>
          </a:graphicData>
        </a:graphic>
      </p:graphicFrame>
      <p:pic>
        <p:nvPicPr>
          <p:cNvPr id="8" name="Picture 7"/>
          <p:cNvPicPr>
            <a:picLocks noChangeAspect="1"/>
          </p:cNvPicPr>
          <p:nvPr>
            <p:custDataLst>
              <p:tags r:id="rId2"/>
            </p:custDataLst>
          </p:nvPr>
        </p:nvPicPr>
        <p:blipFill rotWithShape="1">
          <a:blip r:embed="rId7" cstate="print">
            <a:extLst>
              <a:ext uri="{28A0092B-C50C-407E-A947-70E740481C1C}">
                <a14:useLocalDpi xmlns:a14="http://schemas.microsoft.com/office/drawing/2010/main" xmlns="" val="0"/>
              </a:ext>
            </a:extLst>
          </a:blip>
          <a:srcRect/>
          <a:stretch/>
        </p:blipFill>
        <p:spPr>
          <a:xfrm>
            <a:off x="0" y="14514"/>
            <a:ext cx="8961438" cy="6288228"/>
          </a:xfrm>
          <a:prstGeom prst="rect">
            <a:avLst/>
          </a:prstGeom>
        </p:spPr>
      </p:pic>
      <p:sp>
        <p:nvSpPr>
          <p:cNvPr id="2" name="Slide Number Placeholder 1"/>
          <p:cNvSpPr>
            <a:spLocks noGrp="1"/>
          </p:cNvSpPr>
          <p:nvPr>
            <p:ph type="sldNum" sz="quarter" idx="10"/>
            <p:custDataLst>
              <p:tags r:id="rId3"/>
            </p:custDataLst>
          </p:nvPr>
        </p:nvSpPr>
        <p:spPr/>
        <p:txBody>
          <a:bodyPr/>
          <a:lstStyle/>
          <a:p>
            <a:pPr>
              <a:defRPr/>
            </a:pPr>
            <a:fld id="{25E3B777-86F1-4965-82B1-23AF7FEB7E7B}" type="slidenum">
              <a:rPr lang="en-US" smtClean="0"/>
              <a:pPr>
                <a:defRPr/>
              </a:pPr>
              <a:t>14</a:t>
            </a:fld>
            <a:endParaRPr lang="en-US" dirty="0"/>
          </a:p>
        </p:txBody>
      </p:sp>
      <p:sp>
        <p:nvSpPr>
          <p:cNvPr id="6" name="Rectangle 5"/>
          <p:cNvSpPr/>
          <p:nvPr>
            <p:custDataLst>
              <p:tags r:id="rId4"/>
            </p:custDataLst>
          </p:nvPr>
        </p:nvSpPr>
        <p:spPr>
          <a:xfrm>
            <a:off x="370999" y="1988457"/>
            <a:ext cx="4433228" cy="1155657"/>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noFill/>
                  <a:prstDash val="solid"/>
                </a:ln>
                <a:solidFill>
                  <a:schemeClr val="bg1"/>
                </a:solidFill>
                <a:effectLst>
                  <a:reflection blurRad="6350" stA="55000" endA="300" endPos="45500" dir="5400000" sy="-100000" algn="bl" rotWithShape="0"/>
                </a:effectLst>
                <a:latin typeface="Impact" pitchFamily="34" charset="0"/>
                <a:cs typeface="Times New Roman" pitchFamily="18" charset="0"/>
              </a:rPr>
              <a:t>THANK YOU</a:t>
            </a:r>
            <a:endParaRPr lang="en-US" sz="5400" b="1" cap="none" spc="0" dirty="0">
              <a:ln w="12700">
                <a:noFill/>
                <a:prstDash val="solid"/>
              </a:ln>
              <a:solidFill>
                <a:schemeClr val="bg1"/>
              </a:solidFill>
              <a:effectLst>
                <a:reflection blurRad="6350" stA="55000" endA="300" endPos="45500" dir="5400000" sy="-100000" algn="bl" rotWithShape="0"/>
              </a:effectLst>
              <a:latin typeface="Impact" pitchFamily="34" charset="0"/>
              <a:cs typeface="Times New Roman" pitchFamily="18" charset="0"/>
            </a:endParaRPr>
          </a:p>
        </p:txBody>
      </p:sp>
    </p:spTree>
    <p:extLst>
      <p:ext uri="{BB962C8B-B14F-4D97-AF65-F5344CB8AC3E}">
        <p14:creationId xmlns:p14="http://schemas.microsoft.com/office/powerpoint/2010/main" xmlns="" val="190631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576272618"/>
              </p:ext>
            </p:extLst>
          </p:nvPr>
        </p:nvGraphicFramePr>
        <p:xfrm>
          <a:off x="0" y="0"/>
          <a:ext cx="158750" cy="158750"/>
        </p:xfrm>
        <a:graphic>
          <a:graphicData uri="http://schemas.openxmlformats.org/presentationml/2006/ole">
            <p:oleObj spid="_x0000_s543852" name="think-cell Slide" r:id="rId27" imgW="0" imgH="0" progId="">
              <p:embed/>
            </p:oleObj>
          </a:graphicData>
        </a:graphic>
      </p:graphicFrame>
      <p:grpSp>
        <p:nvGrpSpPr>
          <p:cNvPr id="48" name="Group 47"/>
          <p:cNvGrpSpPr/>
          <p:nvPr>
            <p:custDataLst>
              <p:tags r:id="rId2"/>
            </p:custDataLst>
          </p:nvPr>
        </p:nvGrpSpPr>
        <p:grpSpPr>
          <a:xfrm>
            <a:off x="0" y="4889041"/>
            <a:ext cx="7677762" cy="1387100"/>
            <a:chOff x="0" y="4593980"/>
            <a:chExt cx="7677762" cy="1387100"/>
          </a:xfrm>
        </p:grpSpPr>
        <p:sp>
          <p:nvSpPr>
            <p:cNvPr id="49" name="Rectangle 48"/>
            <p:cNvSpPr/>
            <p:nvPr>
              <p:custDataLst>
                <p:tags r:id="rId24"/>
              </p:custDataLst>
            </p:nvPr>
          </p:nvSpPr>
          <p:spPr>
            <a:xfrm>
              <a:off x="0" y="4593980"/>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0" name="Rectangle 6"/>
            <p:cNvSpPr txBox="1"/>
            <p:nvPr/>
          </p:nvSpPr>
          <p:spPr>
            <a:xfrm>
              <a:off x="280866" y="4677973"/>
              <a:ext cx="688547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Discuss and review potential solutions for short term action</a:t>
              </a:r>
              <a:endParaRPr lang="en-US" sz="2000" dirty="0">
                <a:solidFill>
                  <a:schemeClr val="tx2">
                    <a:lumMod val="75000"/>
                    <a:lumOff val="25000"/>
                  </a:schemeClr>
                </a:solidFill>
              </a:endParaRPr>
            </a:p>
          </p:txBody>
        </p:sp>
        <p:grpSp>
          <p:nvGrpSpPr>
            <p:cNvPr id="51" name="Group 50"/>
            <p:cNvGrpSpPr/>
            <p:nvPr/>
          </p:nvGrpSpPr>
          <p:grpSpPr>
            <a:xfrm>
              <a:off x="312619" y="5148839"/>
              <a:ext cx="7290628" cy="246221"/>
              <a:chOff x="709615" y="1506066"/>
              <a:chExt cx="7290628" cy="246221"/>
            </a:xfrm>
          </p:grpSpPr>
          <p:sp>
            <p:nvSpPr>
              <p:cNvPr id="70" name="Diamond 69"/>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71" name="Rectangle 10"/>
              <p:cNvSpPr txBox="1"/>
              <p:nvPr/>
            </p:nvSpPr>
            <p:spPr>
              <a:xfrm>
                <a:off x="1049792" y="1506066"/>
                <a:ext cx="6950451"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Discussion on how to prevent producer bankruptcies over next 0-12 months</a:t>
                </a:r>
                <a:endParaRPr lang="en-US" dirty="0">
                  <a:solidFill>
                    <a:srgbClr val="000000"/>
                  </a:solidFill>
                  <a:ea typeface="ＭＳ Ｐゴシック" pitchFamily="34" charset="-128"/>
                  <a:cs typeface="Arial" charset="0"/>
                </a:endParaRPr>
              </a:p>
            </p:txBody>
          </p:sp>
        </p:grpSp>
        <p:grpSp>
          <p:nvGrpSpPr>
            <p:cNvPr id="63" name="Group 62"/>
            <p:cNvGrpSpPr/>
            <p:nvPr/>
          </p:nvGrpSpPr>
          <p:grpSpPr>
            <a:xfrm>
              <a:off x="312619" y="5441849"/>
              <a:ext cx="5936114" cy="246221"/>
              <a:chOff x="709615" y="1506066"/>
              <a:chExt cx="5936114" cy="246221"/>
            </a:xfrm>
          </p:grpSpPr>
          <p:sp>
            <p:nvSpPr>
              <p:cNvPr id="67" name="Diamond 66"/>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9"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Several proposals put forth</a:t>
                </a:r>
                <a:endParaRPr lang="en-US" dirty="0">
                  <a:solidFill>
                    <a:srgbClr val="000000"/>
                  </a:solidFill>
                  <a:ea typeface="ＭＳ Ｐゴシック" pitchFamily="34" charset="-128"/>
                  <a:cs typeface="Arial" charset="0"/>
                </a:endParaRPr>
              </a:p>
            </p:txBody>
          </p:sp>
        </p:grpSp>
        <p:grpSp>
          <p:nvGrpSpPr>
            <p:cNvPr id="64" name="Group 63"/>
            <p:cNvGrpSpPr/>
            <p:nvPr/>
          </p:nvGrpSpPr>
          <p:grpSpPr>
            <a:xfrm>
              <a:off x="312619" y="5734859"/>
              <a:ext cx="5936114" cy="246221"/>
              <a:chOff x="709615" y="1506066"/>
              <a:chExt cx="5936114" cy="246221"/>
            </a:xfrm>
          </p:grpSpPr>
          <p:sp>
            <p:nvSpPr>
              <p:cNvPr id="65" name="Diamond 64"/>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6"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Task force sub-group proposal not adopted by overall group</a:t>
                </a:r>
                <a:endParaRPr lang="en-US" dirty="0">
                  <a:solidFill>
                    <a:srgbClr val="000000"/>
                  </a:solidFill>
                  <a:ea typeface="ＭＳ Ｐゴシック" pitchFamily="34" charset="-128"/>
                  <a:cs typeface="Arial" charset="0"/>
                </a:endParaRPr>
              </a:p>
            </p:txBody>
          </p:sp>
        </p:grpSp>
      </p:grpSp>
      <p:sp>
        <p:nvSpPr>
          <p:cNvPr id="205" name="Slide Number Placeholder 33"/>
          <p:cNvSpPr txBox="1">
            <a:spLocks noGrp="1"/>
          </p:cNvSpPr>
          <p:nvPr>
            <p:custDataLst>
              <p:tags r:id="rId3"/>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1</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4"/>
            </p:custDataLst>
          </p:nvPr>
        </p:nvSpPr>
        <p:spPr>
          <a:xfrm>
            <a:off x="119063" y="230188"/>
            <a:ext cx="8842375" cy="292388"/>
          </a:xfrm>
        </p:spPr>
        <p:txBody>
          <a:bodyPr/>
          <a:lstStyle/>
          <a:p>
            <a:pPr eaLnBrk="1" hangingPunct="1"/>
            <a:r>
              <a:rPr lang="en-US" dirty="0" smtClean="0"/>
              <a:t>The CA Dairy Future Task Force meeting accomplished 3 of its 4 objectives</a:t>
            </a:r>
          </a:p>
        </p:txBody>
      </p:sp>
      <p:sp>
        <p:nvSpPr>
          <p:cNvPr id="3" name="Rectangle 2"/>
          <p:cNvSpPr/>
          <p:nvPr>
            <p:custDataLst>
              <p:tags r:id="rId5"/>
            </p:custDataLst>
          </p:nvPr>
        </p:nvSpPr>
        <p:spPr>
          <a:xfrm>
            <a:off x="0" y="817098"/>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 name="Rectangle 6"/>
          <p:cNvSpPr txBox="1"/>
          <p:nvPr>
            <p:custDataLst>
              <p:tags r:id="rId6"/>
            </p:custDataLst>
          </p:nvPr>
        </p:nvSpPr>
        <p:spPr>
          <a:xfrm>
            <a:off x="280867" y="901091"/>
            <a:ext cx="626903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Establish a shared fact base</a:t>
            </a:r>
            <a:endParaRPr lang="en-US" sz="2000" dirty="0">
              <a:solidFill>
                <a:schemeClr val="tx2">
                  <a:lumMod val="75000"/>
                  <a:lumOff val="25000"/>
                </a:schemeClr>
              </a:solidFill>
            </a:endParaRPr>
          </a:p>
        </p:txBody>
      </p:sp>
      <p:sp>
        <p:nvSpPr>
          <p:cNvPr id="9" name="Diamond 8"/>
          <p:cNvSpPr/>
          <p:nvPr>
            <p:custDataLst>
              <p:tags r:id="rId7"/>
            </p:custDataLst>
          </p:nvPr>
        </p:nvSpPr>
        <p:spPr>
          <a:xfrm flipV="1">
            <a:off x="312619" y="1385905"/>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8" name="Rectangle 10"/>
          <p:cNvSpPr txBox="1"/>
          <p:nvPr>
            <p:custDataLst>
              <p:tags r:id="rId8"/>
            </p:custDataLst>
          </p:nvPr>
        </p:nvSpPr>
        <p:spPr>
          <a:xfrm>
            <a:off x="652796" y="1351127"/>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latin typeface="Arial"/>
                <a:ea typeface="ＭＳ Ｐゴシック" pitchFamily="34" charset="-128"/>
                <a:cs typeface="Arial" charset="0"/>
              </a:rPr>
              <a:t>Look at CA Dairy’s successful 100-year journey</a:t>
            </a:r>
            <a:endParaRPr lang="en-US" dirty="0">
              <a:solidFill>
                <a:srgbClr val="000000"/>
              </a:solidFill>
              <a:latin typeface="Arial"/>
            </a:endParaRPr>
          </a:p>
        </p:txBody>
      </p:sp>
      <p:sp>
        <p:nvSpPr>
          <p:cNvPr id="19" name="Rectangle 10"/>
          <p:cNvSpPr txBox="1"/>
          <p:nvPr>
            <p:custDataLst>
              <p:tags r:id="rId9"/>
            </p:custDataLst>
          </p:nvPr>
        </p:nvSpPr>
        <p:spPr>
          <a:xfrm>
            <a:off x="652796" y="1656359"/>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latin typeface="Arial"/>
                <a:ea typeface="ＭＳ Ｐゴシック" pitchFamily="34" charset="-128"/>
                <a:cs typeface="Arial" charset="0"/>
              </a:rPr>
              <a:t>Understand CA’s recent challenging history</a:t>
            </a:r>
            <a:endParaRPr lang="en-US" dirty="0">
              <a:solidFill>
                <a:srgbClr val="000000"/>
              </a:solidFill>
              <a:latin typeface="Arial"/>
            </a:endParaRPr>
          </a:p>
        </p:txBody>
      </p:sp>
      <p:sp>
        <p:nvSpPr>
          <p:cNvPr id="21" name="Diamond 20"/>
          <p:cNvSpPr/>
          <p:nvPr>
            <p:custDataLst>
              <p:tags r:id="rId10"/>
            </p:custDataLst>
          </p:nvPr>
        </p:nvSpPr>
        <p:spPr>
          <a:xfrm flipV="1">
            <a:off x="312619" y="1691137"/>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0" name="Rectangle 10"/>
          <p:cNvSpPr txBox="1"/>
          <p:nvPr>
            <p:custDataLst>
              <p:tags r:id="rId11"/>
            </p:custDataLst>
          </p:nvPr>
        </p:nvSpPr>
        <p:spPr>
          <a:xfrm>
            <a:off x="652796" y="1961591"/>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dirty="0" smtClean="0">
                <a:solidFill>
                  <a:srgbClr val="000000"/>
                </a:solidFill>
                <a:latin typeface="Arial"/>
                <a:ea typeface="ＭＳ Ｐゴシック" pitchFamily="34" charset="-128"/>
                <a:cs typeface="Arial" charset="0"/>
              </a:rPr>
              <a:t>Review current market, pricing and regulatory environment</a:t>
            </a:r>
            <a:endParaRPr lang="en-US" dirty="0">
              <a:solidFill>
                <a:srgbClr val="000000"/>
              </a:solidFill>
              <a:latin typeface="Arial"/>
            </a:endParaRPr>
          </a:p>
        </p:txBody>
      </p:sp>
      <p:sp>
        <p:nvSpPr>
          <p:cNvPr id="22" name="Diamond 21"/>
          <p:cNvSpPr/>
          <p:nvPr>
            <p:custDataLst>
              <p:tags r:id="rId12"/>
            </p:custDataLst>
          </p:nvPr>
        </p:nvSpPr>
        <p:spPr>
          <a:xfrm flipV="1">
            <a:off x="312619" y="1996369"/>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6" name="Group 15"/>
          <p:cNvGrpSpPr/>
          <p:nvPr>
            <p:custDataLst>
              <p:tags r:id="rId13"/>
            </p:custDataLst>
          </p:nvPr>
        </p:nvGrpSpPr>
        <p:grpSpPr>
          <a:xfrm>
            <a:off x="0" y="2318139"/>
            <a:ext cx="7677762" cy="1094090"/>
            <a:chOff x="0" y="2448657"/>
            <a:chExt cx="7677762" cy="1094090"/>
          </a:xfrm>
        </p:grpSpPr>
        <p:sp>
          <p:nvSpPr>
            <p:cNvPr id="26" name="Rectangle 25"/>
            <p:cNvSpPr/>
            <p:nvPr>
              <p:custDataLst>
                <p:tags r:id="rId23"/>
              </p:custDataLst>
            </p:nvPr>
          </p:nvSpPr>
          <p:spPr>
            <a:xfrm>
              <a:off x="0" y="2448657"/>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Rectangle 6"/>
            <p:cNvSpPr txBox="1"/>
            <p:nvPr/>
          </p:nvSpPr>
          <p:spPr>
            <a:xfrm>
              <a:off x="280867" y="2532650"/>
              <a:ext cx="666371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Draft a vision for the long term future of CA Dairy</a:t>
              </a:r>
              <a:endParaRPr lang="en-US" sz="2000" dirty="0">
                <a:solidFill>
                  <a:schemeClr val="tx2">
                    <a:lumMod val="75000"/>
                    <a:lumOff val="25000"/>
                  </a:schemeClr>
                </a:solidFill>
              </a:endParaRPr>
            </a:p>
          </p:txBody>
        </p:sp>
        <p:grpSp>
          <p:nvGrpSpPr>
            <p:cNvPr id="29" name="Group 28"/>
            <p:cNvGrpSpPr/>
            <p:nvPr/>
          </p:nvGrpSpPr>
          <p:grpSpPr>
            <a:xfrm>
              <a:off x="312619" y="3003516"/>
              <a:ext cx="5936114" cy="246221"/>
              <a:chOff x="709615" y="1506066"/>
              <a:chExt cx="5936114" cy="246221"/>
            </a:xfrm>
          </p:grpSpPr>
          <p:sp>
            <p:nvSpPr>
              <p:cNvPr id="30" name="Diamond 29"/>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1"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Define elements of vision statement </a:t>
                </a:r>
                <a:endParaRPr lang="en-US" dirty="0">
                  <a:solidFill>
                    <a:srgbClr val="000000"/>
                  </a:solidFill>
                  <a:ea typeface="ＭＳ Ｐゴシック" pitchFamily="34" charset="-128"/>
                  <a:cs typeface="Arial" charset="0"/>
                </a:endParaRPr>
              </a:p>
            </p:txBody>
          </p:sp>
        </p:grpSp>
        <p:grpSp>
          <p:nvGrpSpPr>
            <p:cNvPr id="32" name="Group 31"/>
            <p:cNvGrpSpPr/>
            <p:nvPr/>
          </p:nvGrpSpPr>
          <p:grpSpPr>
            <a:xfrm>
              <a:off x="312619" y="3296526"/>
              <a:ext cx="5936114" cy="246221"/>
              <a:chOff x="709615" y="1506066"/>
              <a:chExt cx="5936114" cy="246221"/>
            </a:xfrm>
          </p:grpSpPr>
          <p:sp>
            <p:nvSpPr>
              <p:cNvPr id="33" name="Diamond 32"/>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4"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Draft statement into single, cohesive statement</a:t>
                </a:r>
                <a:endParaRPr lang="en-US" dirty="0">
                  <a:solidFill>
                    <a:srgbClr val="000000"/>
                  </a:solidFill>
                  <a:ea typeface="ＭＳ Ｐゴシック" pitchFamily="34" charset="-128"/>
                  <a:cs typeface="Arial" charset="0"/>
                </a:endParaRPr>
              </a:p>
            </p:txBody>
          </p:sp>
        </p:grpSp>
      </p:grpSp>
      <p:grpSp>
        <p:nvGrpSpPr>
          <p:cNvPr id="17" name="Group 16"/>
          <p:cNvGrpSpPr/>
          <p:nvPr>
            <p:custDataLst>
              <p:tags r:id="rId14"/>
            </p:custDataLst>
          </p:nvPr>
        </p:nvGrpSpPr>
        <p:grpSpPr>
          <a:xfrm>
            <a:off x="0" y="3496118"/>
            <a:ext cx="7677762" cy="1387100"/>
            <a:chOff x="0" y="4593980"/>
            <a:chExt cx="7677762" cy="1387100"/>
          </a:xfrm>
        </p:grpSpPr>
        <p:sp>
          <p:nvSpPr>
            <p:cNvPr id="52" name="Rectangle 51"/>
            <p:cNvSpPr/>
            <p:nvPr>
              <p:custDataLst>
                <p:tags r:id="rId22"/>
              </p:custDataLst>
            </p:nvPr>
          </p:nvSpPr>
          <p:spPr>
            <a:xfrm>
              <a:off x="0" y="4593980"/>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3" name="Rectangle 6"/>
            <p:cNvSpPr txBox="1"/>
            <p:nvPr/>
          </p:nvSpPr>
          <p:spPr>
            <a:xfrm>
              <a:off x="280867" y="4677973"/>
              <a:ext cx="666371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Select a set of strategic pillars to support vision</a:t>
              </a:r>
              <a:endParaRPr lang="en-US" sz="2000" dirty="0">
                <a:solidFill>
                  <a:schemeClr val="tx2">
                    <a:lumMod val="75000"/>
                    <a:lumOff val="25000"/>
                  </a:schemeClr>
                </a:solidFill>
              </a:endParaRPr>
            </a:p>
          </p:txBody>
        </p:sp>
        <p:grpSp>
          <p:nvGrpSpPr>
            <p:cNvPr id="54" name="Group 53"/>
            <p:cNvGrpSpPr/>
            <p:nvPr/>
          </p:nvGrpSpPr>
          <p:grpSpPr>
            <a:xfrm>
              <a:off x="312619" y="5148839"/>
              <a:ext cx="5936114" cy="246221"/>
              <a:chOff x="709615" y="1506066"/>
              <a:chExt cx="5936114" cy="246221"/>
            </a:xfrm>
          </p:grpSpPr>
          <p:sp>
            <p:nvSpPr>
              <p:cNvPr id="55" name="Diamond 54"/>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6"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21</a:t>
                </a:r>
                <a:r>
                  <a:rPr lang="en-US" baseline="30000" dirty="0" smtClean="0">
                    <a:solidFill>
                      <a:srgbClr val="000000"/>
                    </a:solidFill>
                    <a:ea typeface="ＭＳ Ｐゴシック" pitchFamily="34" charset="-128"/>
                    <a:cs typeface="Arial" charset="0"/>
                  </a:rPr>
                  <a:t>st</a:t>
                </a:r>
                <a:r>
                  <a:rPr lang="en-US" dirty="0" smtClean="0">
                    <a:solidFill>
                      <a:srgbClr val="000000"/>
                    </a:solidFill>
                    <a:ea typeface="ＭＳ Ｐゴシック" pitchFamily="34" charset="-128"/>
                    <a:cs typeface="Arial" charset="0"/>
                  </a:rPr>
                  <a:t> century pricing system</a:t>
                </a:r>
                <a:endParaRPr lang="en-US" dirty="0">
                  <a:solidFill>
                    <a:srgbClr val="000000"/>
                  </a:solidFill>
                  <a:ea typeface="ＭＳ Ｐゴシック" pitchFamily="34" charset="-128"/>
                  <a:cs typeface="Arial" charset="0"/>
                </a:endParaRPr>
              </a:p>
            </p:txBody>
          </p:sp>
        </p:grpSp>
        <p:grpSp>
          <p:nvGrpSpPr>
            <p:cNvPr id="57" name="Group 56"/>
            <p:cNvGrpSpPr/>
            <p:nvPr/>
          </p:nvGrpSpPr>
          <p:grpSpPr>
            <a:xfrm>
              <a:off x="312619" y="5441849"/>
              <a:ext cx="5936114" cy="246221"/>
              <a:chOff x="709615" y="1506066"/>
              <a:chExt cx="5936114" cy="246221"/>
            </a:xfrm>
          </p:grpSpPr>
          <p:sp>
            <p:nvSpPr>
              <p:cNvPr id="58" name="Diamond 57"/>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9"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Comprehensive export and domestic growth plan</a:t>
                </a:r>
                <a:endParaRPr lang="en-US" dirty="0">
                  <a:solidFill>
                    <a:srgbClr val="000000"/>
                  </a:solidFill>
                  <a:ea typeface="ＭＳ Ｐゴシック" pitchFamily="34" charset="-128"/>
                  <a:cs typeface="Arial" charset="0"/>
                </a:endParaRPr>
              </a:p>
            </p:txBody>
          </p:sp>
        </p:grpSp>
        <p:grpSp>
          <p:nvGrpSpPr>
            <p:cNvPr id="60" name="Group 59"/>
            <p:cNvGrpSpPr/>
            <p:nvPr/>
          </p:nvGrpSpPr>
          <p:grpSpPr>
            <a:xfrm>
              <a:off x="312619" y="5734859"/>
              <a:ext cx="5936114" cy="246221"/>
              <a:chOff x="709615" y="1506066"/>
              <a:chExt cx="5936114" cy="246221"/>
            </a:xfrm>
          </p:grpSpPr>
          <p:sp>
            <p:nvSpPr>
              <p:cNvPr id="61" name="Diamond 60"/>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2"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Building the right business model for producers</a:t>
                </a:r>
                <a:endParaRPr lang="en-US" dirty="0">
                  <a:solidFill>
                    <a:srgbClr val="000000"/>
                  </a:solidFill>
                  <a:ea typeface="ＭＳ Ｐゴシック" pitchFamily="34" charset="-128"/>
                  <a:cs typeface="Arial" charset="0"/>
                </a:endParaRPr>
              </a:p>
            </p:txBody>
          </p:sp>
        </p:grpSp>
      </p:grpSp>
      <p:pic>
        <p:nvPicPr>
          <p:cNvPr id="543774" name="Picture 30"/>
          <p:cNvPicPr>
            <a:picLocks noChangeAspect="1" noChangeArrowheads="1"/>
          </p:cNvPicPr>
          <p:nvPr>
            <p:custDataLst>
              <p:tags r:id="rId15"/>
            </p:custDataLst>
          </p:nvPr>
        </p:nvPicPr>
        <p:blipFill>
          <a:blip r:embed="rId28" cstate="print">
            <a:extLst>
              <a:ext uri="{28A0092B-C50C-407E-A947-70E740481C1C}">
                <a14:useLocalDpi xmlns:a14="http://schemas.microsoft.com/office/drawing/2010/main" xmlns="" val="0"/>
              </a:ext>
            </a:extLst>
          </a:blip>
          <a:srcRect/>
          <a:stretch>
            <a:fillRect/>
          </a:stretch>
        </p:blipFill>
        <p:spPr bwMode="auto">
          <a:xfrm>
            <a:off x="7578601" y="2076012"/>
            <a:ext cx="1250877" cy="9340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43775" name="Picture 31"/>
          <p:cNvPicPr>
            <a:picLocks noChangeAspect="1" noChangeArrowheads="1"/>
          </p:cNvPicPr>
          <p:nvPr>
            <p:custDataLst>
              <p:tags r:id="rId16"/>
            </p:custDataLst>
          </p:nvPr>
        </p:nvPicPr>
        <p:blipFill>
          <a:blip r:embed="rId29" cstate="print">
            <a:extLst>
              <a:ext uri="{28A0092B-C50C-407E-A947-70E740481C1C}">
                <a14:useLocalDpi xmlns:a14="http://schemas.microsoft.com/office/drawing/2010/main" xmlns="" val="0"/>
              </a:ext>
            </a:extLst>
          </a:blip>
          <a:srcRect/>
          <a:stretch>
            <a:fillRect/>
          </a:stretch>
        </p:blipFill>
        <p:spPr bwMode="auto">
          <a:xfrm>
            <a:off x="7624788" y="683051"/>
            <a:ext cx="1204690" cy="8995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6" name="Oval 68"/>
          <p:cNvSpPr>
            <a:spLocks noChangeArrowheads="1"/>
          </p:cNvSpPr>
          <p:nvPr>
            <p:custDataLst>
              <p:tags r:id="rId17"/>
            </p:custDataLst>
          </p:nvPr>
        </p:nvSpPr>
        <p:spPr bwMode="auto">
          <a:xfrm>
            <a:off x="35470" y="4991241"/>
            <a:ext cx="301752" cy="301752"/>
          </a:xfrm>
          <a:prstGeom prst="ellipse">
            <a:avLst/>
          </a:prstGeom>
          <a:gradFill flip="none" rotWithShape="1">
            <a:gsLst>
              <a:gs pos="0">
                <a:srgbClr val="FF0000"/>
              </a:gs>
              <a:gs pos="100000">
                <a:srgbClr val="C00000"/>
              </a:gs>
            </a:gsLst>
            <a:path path="rect">
              <a:fillToRect r="100000" b="100000"/>
            </a:path>
            <a:tileRect l="-100000" t="-100000"/>
          </a:gradFill>
          <a:ln w="9525">
            <a:noFill/>
            <a:round/>
            <a:headEnd/>
            <a:tailEnd/>
          </a:ln>
        </p:spPr>
        <p:txBody>
          <a:bodyPr wrap="none" anchor="ctr">
            <a:noAutofit/>
          </a:bodyPr>
          <a:lstStyle/>
          <a:p>
            <a:pPr algn="ctr"/>
            <a:r>
              <a:rPr lang="en-US" sz="1600" b="1" dirty="0">
                <a:solidFill>
                  <a:schemeClr val="bg1"/>
                </a:solidFill>
              </a:rPr>
              <a:t>4</a:t>
            </a:r>
          </a:p>
        </p:txBody>
      </p:sp>
      <p:sp>
        <p:nvSpPr>
          <p:cNvPr id="47" name="Oval 68"/>
          <p:cNvSpPr>
            <a:spLocks noChangeArrowheads="1"/>
          </p:cNvSpPr>
          <p:nvPr>
            <p:custDataLst>
              <p:tags r:id="rId18"/>
            </p:custDataLst>
          </p:nvPr>
        </p:nvSpPr>
        <p:spPr bwMode="auto">
          <a:xfrm>
            <a:off x="56736" y="898740"/>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1</a:t>
            </a:r>
            <a:endParaRPr lang="en-US" sz="1600" b="1" dirty="0">
              <a:solidFill>
                <a:srgbClr val="FFFFFF"/>
              </a:solidFill>
            </a:endParaRPr>
          </a:p>
        </p:txBody>
      </p:sp>
      <p:sp>
        <p:nvSpPr>
          <p:cNvPr id="73" name="Oval 68"/>
          <p:cNvSpPr>
            <a:spLocks noChangeArrowheads="1"/>
          </p:cNvSpPr>
          <p:nvPr>
            <p:custDataLst>
              <p:tags r:id="rId19"/>
            </p:custDataLst>
          </p:nvPr>
        </p:nvSpPr>
        <p:spPr bwMode="auto">
          <a:xfrm>
            <a:off x="35470" y="2434031"/>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2</a:t>
            </a:r>
            <a:endParaRPr lang="en-US" sz="1600" b="1" dirty="0">
              <a:solidFill>
                <a:srgbClr val="FFFFFF"/>
              </a:solidFill>
            </a:endParaRPr>
          </a:p>
        </p:txBody>
      </p:sp>
      <p:sp>
        <p:nvSpPr>
          <p:cNvPr id="74" name="Oval 68"/>
          <p:cNvSpPr>
            <a:spLocks noChangeArrowheads="1"/>
          </p:cNvSpPr>
          <p:nvPr>
            <p:custDataLst>
              <p:tags r:id="rId20"/>
            </p:custDataLst>
          </p:nvPr>
        </p:nvSpPr>
        <p:spPr bwMode="auto">
          <a:xfrm>
            <a:off x="35470" y="3587988"/>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3</a:t>
            </a:r>
            <a:endParaRPr lang="en-US" sz="1600" b="1" dirty="0">
              <a:solidFill>
                <a:srgbClr val="FFFFFF"/>
              </a:solidFill>
            </a:endParaRPr>
          </a:p>
        </p:txBody>
      </p:sp>
      <p:pic>
        <p:nvPicPr>
          <p:cNvPr id="75" name="Picture 33"/>
          <p:cNvPicPr>
            <a:picLocks noChangeAspect="1" noChangeArrowheads="1"/>
          </p:cNvPicPr>
          <p:nvPr>
            <p:custDataLst>
              <p:tags r:id="rId21"/>
            </p:custDataLst>
          </p:nvPr>
        </p:nvPicPr>
        <p:blipFill>
          <a:blip r:embed="rId30" cstate="print">
            <a:extLst>
              <a:ext uri="{28A0092B-C50C-407E-A947-70E740481C1C}">
                <a14:useLocalDpi xmlns:a14="http://schemas.microsoft.com/office/drawing/2010/main" xmlns="" val="0"/>
              </a:ext>
            </a:extLst>
          </a:blip>
          <a:srcRect/>
          <a:stretch>
            <a:fillRect/>
          </a:stretch>
        </p:blipFill>
        <p:spPr bwMode="auto">
          <a:xfrm>
            <a:off x="7603247" y="3450906"/>
            <a:ext cx="1279396" cy="959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4160719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89459929"/>
              </p:ext>
            </p:extLst>
          </p:nvPr>
        </p:nvGraphicFramePr>
        <p:xfrm>
          <a:off x="0" y="0"/>
          <a:ext cx="158750" cy="158750"/>
        </p:xfrm>
        <a:graphic>
          <a:graphicData uri="http://schemas.openxmlformats.org/presentationml/2006/ole">
            <p:oleObj spid="_x0000_s584708" name="think-cell Slide" r:id="rId5"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2</a:t>
            </a:fld>
            <a:endParaRPr lang="en-US" sz="1000" dirty="0">
              <a:solidFill>
                <a:srgbClr val="000000"/>
              </a:solidFill>
              <a:latin typeface="Arial"/>
              <a:ea typeface="ＭＳ Ｐゴシック"/>
            </a:endParaRPr>
          </a:p>
        </p:txBody>
      </p:sp>
      <p:sp>
        <p:nvSpPr>
          <p:cNvPr id="3" name="Title 2"/>
          <p:cNvSpPr>
            <a:spLocks noGrp="1"/>
          </p:cNvSpPr>
          <p:nvPr>
            <p:ph type="title"/>
          </p:nvPr>
        </p:nvSpPr>
        <p:spPr>
          <a:xfrm>
            <a:off x="119063" y="230188"/>
            <a:ext cx="8618537" cy="292388"/>
          </a:xfrm>
        </p:spPr>
        <p:txBody>
          <a:bodyPr/>
          <a:lstStyle/>
          <a:p>
            <a:r>
              <a:rPr lang="en-US" dirty="0" smtClean="0"/>
              <a:t>Task force participants aspirations and hopes for the task force</a:t>
            </a:r>
            <a:endParaRPr lang="en-US" dirty="0"/>
          </a:p>
        </p:txBody>
      </p:sp>
      <p:pic>
        <p:nvPicPr>
          <p:cNvPr id="58470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438" y="945703"/>
            <a:ext cx="6996112" cy="512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98082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1879234353"/>
              </p:ext>
            </p:extLst>
          </p:nvPr>
        </p:nvGraphicFramePr>
        <p:xfrm>
          <a:off x="0" y="0"/>
          <a:ext cx="158750" cy="158750"/>
        </p:xfrm>
        <a:graphic>
          <a:graphicData uri="http://schemas.openxmlformats.org/presentationml/2006/ole">
            <p:oleObj spid="_x0000_s583684" name="think-cell Slide" r:id="rId5"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3</a:t>
            </a:fld>
            <a:endParaRPr lang="en-US" sz="1000" dirty="0">
              <a:solidFill>
                <a:srgbClr val="000000"/>
              </a:solidFill>
              <a:latin typeface="Arial"/>
              <a:ea typeface="ＭＳ Ｐゴシック"/>
            </a:endParaRPr>
          </a:p>
        </p:txBody>
      </p:sp>
      <p:sp>
        <p:nvSpPr>
          <p:cNvPr id="3" name="Title 2"/>
          <p:cNvSpPr>
            <a:spLocks noGrp="1"/>
          </p:cNvSpPr>
          <p:nvPr>
            <p:ph type="title"/>
          </p:nvPr>
        </p:nvSpPr>
        <p:spPr>
          <a:xfrm>
            <a:off x="119063" y="230188"/>
            <a:ext cx="8618537" cy="292388"/>
          </a:xfrm>
        </p:spPr>
        <p:txBody>
          <a:bodyPr/>
          <a:lstStyle/>
          <a:p>
            <a:r>
              <a:rPr lang="en-US" dirty="0" smtClean="0"/>
              <a:t>Task force participants fears and concerns for the task force</a:t>
            </a:r>
            <a:endParaRPr lang="en-US" dirty="0"/>
          </a:p>
        </p:txBody>
      </p:sp>
      <p:pic>
        <p:nvPicPr>
          <p:cNvPr id="58368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48476" y="960438"/>
            <a:ext cx="6467475"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97524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956463832"/>
              </p:ext>
            </p:extLst>
          </p:nvPr>
        </p:nvGraphicFramePr>
        <p:xfrm>
          <a:off x="0" y="0"/>
          <a:ext cx="158750" cy="158750"/>
        </p:xfrm>
        <a:graphic>
          <a:graphicData uri="http://schemas.openxmlformats.org/presentationml/2006/ole">
            <p:oleObj spid="_x0000_s578608" name="think-cell Slide" r:id="rId7"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4</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3"/>
            </p:custDataLst>
          </p:nvPr>
        </p:nvSpPr>
        <p:spPr>
          <a:xfrm>
            <a:off x="572437" y="332560"/>
            <a:ext cx="7860544" cy="292388"/>
          </a:xfrm>
        </p:spPr>
        <p:txBody>
          <a:bodyPr/>
          <a:lstStyle/>
          <a:p>
            <a:pPr eaLnBrk="1" hangingPunct="1"/>
            <a:r>
              <a:rPr lang="en-US" dirty="0" smtClean="0"/>
              <a:t>Establish a shared fact base</a:t>
            </a:r>
          </a:p>
        </p:txBody>
      </p:sp>
      <p:pic>
        <p:nvPicPr>
          <p:cNvPr id="77"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8295" y="1175529"/>
            <a:ext cx="2594286" cy="1616715"/>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67" name="Picture 7"/>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0346" y="1175529"/>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69" name="Picture 9"/>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8295" y="3794012"/>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0" name="Picture 10"/>
          <p:cNvPicPr>
            <a:picLocks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02956" y="3794014"/>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2" name="Picture 12"/>
          <p:cNvPicPr>
            <a:picLocks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95007" y="1173756"/>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3" name="Picture 13"/>
          <p:cNvPicPr preferRelativeResize="0">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097617" y="3794012"/>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3"/>
          <p:cNvSpPr txBox="1"/>
          <p:nvPr/>
        </p:nvSpPr>
        <p:spPr>
          <a:xfrm>
            <a:off x="6089787" y="5431423"/>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Production across</a:t>
            </a:r>
          </a:p>
          <a:p>
            <a:pPr algn="ctr"/>
            <a:r>
              <a:rPr lang="en-US" sz="2000" i="1" dirty="0"/>
              <a:t>t</a:t>
            </a:r>
            <a:r>
              <a:rPr lang="en-US" sz="2000" i="1" dirty="0" smtClean="0"/>
              <a:t>he country</a:t>
            </a:r>
            <a:endParaRPr lang="en-US" sz="2000" i="1" dirty="0"/>
          </a:p>
        </p:txBody>
      </p:sp>
      <p:sp>
        <p:nvSpPr>
          <p:cNvPr id="78" name="Rectangle 3"/>
          <p:cNvSpPr txBox="1"/>
          <p:nvPr/>
        </p:nvSpPr>
        <p:spPr>
          <a:xfrm>
            <a:off x="303076" y="5431423"/>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Producer profits</a:t>
            </a:r>
            <a:endParaRPr lang="en-US" sz="2000" i="1" dirty="0"/>
          </a:p>
        </p:txBody>
      </p:sp>
      <p:sp>
        <p:nvSpPr>
          <p:cNvPr id="79" name="Rectangle 3"/>
          <p:cNvSpPr txBox="1"/>
          <p:nvPr/>
        </p:nvSpPr>
        <p:spPr>
          <a:xfrm>
            <a:off x="3200346" y="5431423"/>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Dairy consolidation</a:t>
            </a:r>
            <a:endParaRPr lang="en-US" sz="2000" i="1" dirty="0"/>
          </a:p>
        </p:txBody>
      </p:sp>
      <p:sp>
        <p:nvSpPr>
          <p:cNvPr id="80" name="Rectangle 3"/>
          <p:cNvSpPr txBox="1"/>
          <p:nvPr/>
        </p:nvSpPr>
        <p:spPr>
          <a:xfrm>
            <a:off x="6095007" y="2836549"/>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Size of dairies</a:t>
            </a:r>
          </a:p>
          <a:p>
            <a:pPr algn="ctr"/>
            <a:r>
              <a:rPr lang="en-US" sz="2000" i="1" dirty="0"/>
              <a:t>a</a:t>
            </a:r>
            <a:r>
              <a:rPr lang="en-US" sz="2000" i="1" dirty="0" smtClean="0"/>
              <a:t>cross CA</a:t>
            </a:r>
            <a:endParaRPr lang="en-US" sz="2000" i="1" dirty="0"/>
          </a:p>
        </p:txBody>
      </p:sp>
      <p:sp>
        <p:nvSpPr>
          <p:cNvPr id="81" name="Rectangle 3"/>
          <p:cNvSpPr txBox="1"/>
          <p:nvPr/>
        </p:nvSpPr>
        <p:spPr>
          <a:xfrm>
            <a:off x="308296" y="2836549"/>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100-year</a:t>
            </a:r>
          </a:p>
          <a:p>
            <a:pPr algn="ctr"/>
            <a:r>
              <a:rPr lang="en-US" sz="2000" i="1" dirty="0" smtClean="0"/>
              <a:t>successful history</a:t>
            </a:r>
            <a:endParaRPr lang="en-US" sz="2000" i="1" dirty="0"/>
          </a:p>
        </p:txBody>
      </p:sp>
      <p:sp>
        <p:nvSpPr>
          <p:cNvPr id="82" name="Rectangle 3"/>
          <p:cNvSpPr txBox="1"/>
          <p:nvPr/>
        </p:nvSpPr>
        <p:spPr>
          <a:xfrm>
            <a:off x="3205566" y="2836549"/>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Key dates</a:t>
            </a:r>
            <a:endParaRPr lang="en-US" sz="2000" i="1" dirty="0"/>
          </a:p>
        </p:txBody>
      </p:sp>
      <p:sp>
        <p:nvSpPr>
          <p:cNvPr id="83" name="Oval 68"/>
          <p:cNvSpPr>
            <a:spLocks noChangeArrowheads="1"/>
          </p:cNvSpPr>
          <p:nvPr>
            <p:custDataLst>
              <p:tags r:id="rId4"/>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1</a:t>
            </a:r>
            <a:endParaRPr lang="en-US" sz="2400" b="1" dirty="0">
              <a:solidFill>
                <a:srgbClr val="FFFFFF"/>
              </a:solidFill>
            </a:endParaRPr>
          </a:p>
        </p:txBody>
      </p:sp>
      <p:sp>
        <p:nvSpPr>
          <p:cNvPr id="85"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3212832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80031471"/>
              </p:ext>
            </p:extLst>
          </p:nvPr>
        </p:nvGraphicFramePr>
        <p:xfrm>
          <a:off x="0" y="0"/>
          <a:ext cx="158750" cy="158750"/>
        </p:xfrm>
        <a:graphic>
          <a:graphicData uri="http://schemas.openxmlformats.org/presentationml/2006/ole">
            <p:oleObj spid="_x0000_s579619" name="think-cell Slide" r:id="rId9"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5</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3"/>
            </p:custDataLst>
          </p:nvPr>
        </p:nvSpPr>
        <p:spPr>
          <a:xfrm>
            <a:off x="586858" y="332560"/>
            <a:ext cx="7860544" cy="292388"/>
          </a:xfrm>
        </p:spPr>
        <p:txBody>
          <a:bodyPr/>
          <a:lstStyle/>
          <a:p>
            <a:pPr eaLnBrk="1" hangingPunct="1"/>
            <a:r>
              <a:rPr lang="en-US" dirty="0" smtClean="0"/>
              <a:t>Draft vision statement for the future of the CA Dairy Industry</a:t>
            </a:r>
          </a:p>
        </p:txBody>
      </p:sp>
      <p:sp>
        <p:nvSpPr>
          <p:cNvPr id="3" name="Rectangle 3"/>
          <p:cNvSpPr>
            <a:spLocks noChangeArrowheads="1"/>
          </p:cNvSpPr>
          <p:nvPr>
            <p:custDataLst>
              <p:tags r:id="rId4"/>
            </p:custDataLst>
          </p:nvPr>
        </p:nvSpPr>
        <p:spPr bwMode="auto">
          <a:xfrm>
            <a:off x="586858" y="1166331"/>
            <a:ext cx="7483254" cy="4203109"/>
          </a:xfrm>
          <a:prstGeom prst="rect">
            <a:avLst/>
          </a:prstGeom>
          <a:noFill/>
          <a:ln w="2857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4" name="Rectangle 4"/>
          <p:cNvSpPr>
            <a:spLocks noChangeArrowheads="1"/>
          </p:cNvSpPr>
          <p:nvPr>
            <p:custDataLst>
              <p:tags r:id="rId5"/>
            </p:custDataLst>
          </p:nvPr>
        </p:nvSpPr>
        <p:spPr bwMode="auto">
          <a:xfrm>
            <a:off x="861239" y="1416186"/>
            <a:ext cx="7070650" cy="256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99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1" u="none" strike="noStrike" cap="none" normalizeH="0" baseline="0" dirty="0" smtClean="0">
                <a:ln>
                  <a:noFill/>
                </a:ln>
                <a:solidFill>
                  <a:schemeClr val="tx1"/>
                </a:solidFill>
                <a:effectLst/>
                <a:latin typeface="Arial" pitchFamily="34" charset="0"/>
                <a:cs typeface="Arial" pitchFamily="34" charset="0"/>
              </a:rPr>
              <a:t>California dairy economically sustains producers and processors through profits and growth.  We grow demand for milk including high value products. We use a coordinated approach to ensure significant, continued investment in processing and product. We are the leading global dairy exporter. </a:t>
            </a:r>
          </a:p>
        </p:txBody>
      </p:sp>
      <p:sp>
        <p:nvSpPr>
          <p:cNvPr id="20" name="Oval 68"/>
          <p:cNvSpPr>
            <a:spLocks noChangeArrowheads="1"/>
          </p:cNvSpPr>
          <p:nvPr>
            <p:custDataLst>
              <p:tags r:id="rId6"/>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2</a:t>
            </a:r>
            <a:endParaRPr lang="en-US" sz="2400" b="1" dirty="0">
              <a:solidFill>
                <a:srgbClr val="FFFFFF"/>
              </a:solidFill>
            </a:endParaRPr>
          </a:p>
        </p:txBody>
      </p:sp>
      <p:sp>
        <p:nvSpPr>
          <p:cNvPr id="22"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538154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176400672"/>
              </p:ext>
            </p:extLst>
          </p:nvPr>
        </p:nvGraphicFramePr>
        <p:xfrm>
          <a:off x="0" y="0"/>
          <a:ext cx="158750" cy="158750"/>
        </p:xfrm>
        <a:graphic>
          <a:graphicData uri="http://schemas.openxmlformats.org/presentationml/2006/ole">
            <p:oleObj spid="_x0000_s580652" name="think-cell Slide" r:id="rId42" imgW="0" imgH="0" progId="">
              <p:embed/>
            </p:oleObj>
          </a:graphicData>
        </a:graphic>
      </p:graphicFrame>
      <p:grpSp>
        <p:nvGrpSpPr>
          <p:cNvPr id="40" name="Group 3"/>
          <p:cNvGrpSpPr>
            <a:grpSpLocks/>
          </p:cNvGrpSpPr>
          <p:nvPr>
            <p:custDataLst>
              <p:tags r:id="rId2"/>
            </p:custDataLst>
          </p:nvPr>
        </p:nvGrpSpPr>
        <p:grpSpPr bwMode="auto">
          <a:xfrm>
            <a:off x="300281" y="3612776"/>
            <a:ext cx="3974004" cy="1197677"/>
            <a:chOff x="1240" y="1968"/>
            <a:chExt cx="960" cy="960"/>
          </a:xfrm>
        </p:grpSpPr>
        <p:sp>
          <p:nvSpPr>
            <p:cNvPr id="41" name="Rectangle 40"/>
            <p:cNvSpPr>
              <a:spLocks noChangeArrowheads="1"/>
            </p:cNvSpPr>
            <p:nvPr>
              <p:custDataLst>
                <p:tags r:id="rId38"/>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42" name="Rectangle 41"/>
            <p:cNvSpPr>
              <a:spLocks noChangeArrowheads="1"/>
            </p:cNvSpPr>
            <p:nvPr>
              <p:custDataLst>
                <p:tags r:id="rId39"/>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 name="Group 3"/>
          <p:cNvGrpSpPr>
            <a:grpSpLocks/>
          </p:cNvGrpSpPr>
          <p:nvPr>
            <p:custDataLst>
              <p:tags r:id="rId3"/>
            </p:custDataLst>
          </p:nvPr>
        </p:nvGrpSpPr>
        <p:grpSpPr bwMode="auto">
          <a:xfrm>
            <a:off x="303119" y="4970488"/>
            <a:ext cx="3974004" cy="1197677"/>
            <a:chOff x="1240" y="1968"/>
            <a:chExt cx="960" cy="960"/>
          </a:xfrm>
        </p:grpSpPr>
        <p:sp>
          <p:nvSpPr>
            <p:cNvPr id="21" name="Rectangle 20"/>
            <p:cNvSpPr>
              <a:spLocks noChangeArrowheads="1"/>
            </p:cNvSpPr>
            <p:nvPr>
              <p:custDataLst>
                <p:tags r:id="rId36"/>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2" name="Rectangle 21"/>
            <p:cNvSpPr>
              <a:spLocks noChangeArrowheads="1"/>
            </p:cNvSpPr>
            <p:nvPr>
              <p:custDataLst>
                <p:tags r:id="rId37"/>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5" name="Slide Number Placeholder 33"/>
          <p:cNvSpPr txBox="1">
            <a:spLocks noGrp="1"/>
          </p:cNvSpPr>
          <p:nvPr>
            <p:custDataLst>
              <p:tags r:id="rId4"/>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6</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5"/>
            </p:custDataLst>
          </p:nvPr>
        </p:nvSpPr>
        <p:spPr>
          <a:xfrm>
            <a:off x="679033" y="332560"/>
            <a:ext cx="7860544" cy="292388"/>
          </a:xfrm>
        </p:spPr>
        <p:txBody>
          <a:bodyPr/>
          <a:lstStyle/>
          <a:p>
            <a:pPr eaLnBrk="1" hangingPunct="1"/>
            <a:r>
              <a:rPr lang="en-US" dirty="0" smtClean="0"/>
              <a:t>Strategic pillars to support the vision statement</a:t>
            </a:r>
          </a:p>
        </p:txBody>
      </p:sp>
      <p:sp>
        <p:nvSpPr>
          <p:cNvPr id="47" name="Oval 68"/>
          <p:cNvSpPr>
            <a:spLocks noChangeArrowheads="1"/>
          </p:cNvSpPr>
          <p:nvPr>
            <p:custDataLst>
              <p:tags r:id="rId6"/>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3</a:t>
            </a:r>
            <a:endParaRPr lang="en-US" sz="2400" b="1" dirty="0">
              <a:solidFill>
                <a:srgbClr val="FFFFFF"/>
              </a:solidFill>
            </a:endParaRPr>
          </a:p>
        </p:txBody>
      </p:sp>
      <p:grpSp>
        <p:nvGrpSpPr>
          <p:cNvPr id="2" name="Group 3"/>
          <p:cNvGrpSpPr>
            <a:grpSpLocks/>
          </p:cNvGrpSpPr>
          <p:nvPr>
            <p:custDataLst>
              <p:tags r:id="rId7"/>
            </p:custDataLst>
          </p:nvPr>
        </p:nvGrpSpPr>
        <p:grpSpPr bwMode="auto">
          <a:xfrm>
            <a:off x="4631724" y="2944688"/>
            <a:ext cx="3974004" cy="1197677"/>
            <a:chOff x="1240" y="1968"/>
            <a:chExt cx="960" cy="960"/>
          </a:xfrm>
        </p:grpSpPr>
        <p:sp>
          <p:nvSpPr>
            <p:cNvPr id="5" name="Rectangle 4"/>
            <p:cNvSpPr>
              <a:spLocks noChangeArrowheads="1"/>
            </p:cNvSpPr>
            <p:nvPr>
              <p:custDataLst>
                <p:tags r:id="rId34"/>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6" name="Rectangle 5"/>
            <p:cNvSpPr>
              <a:spLocks noChangeArrowheads="1"/>
            </p:cNvSpPr>
            <p:nvPr>
              <p:custDataLst>
                <p:tags r:id="rId35"/>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3"/>
          <p:cNvSpPr txBox="1">
            <a:spLocks noChangeArrowheads="1"/>
          </p:cNvSpPr>
          <p:nvPr>
            <p:custDataLst>
              <p:tags r:id="rId8"/>
            </p:custDataLst>
          </p:nvPr>
        </p:nvSpPr>
        <p:spPr bwMode="auto">
          <a:xfrm>
            <a:off x="5289532" y="3091572"/>
            <a:ext cx="3302504"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a:latin typeface="Arial" pitchFamily="34" charset="0"/>
              </a:rPr>
              <a:t>Comprehensive domestic growth plan</a:t>
            </a:r>
          </a:p>
        </p:txBody>
      </p:sp>
      <p:sp>
        <p:nvSpPr>
          <p:cNvPr id="13" name="Oval 68"/>
          <p:cNvSpPr>
            <a:spLocks noChangeArrowheads="1"/>
          </p:cNvSpPr>
          <p:nvPr>
            <p:custDataLst>
              <p:tags r:id="rId9"/>
            </p:custDataLst>
          </p:nvPr>
        </p:nvSpPr>
        <p:spPr bwMode="auto">
          <a:xfrm>
            <a:off x="4677094" y="3179299"/>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F</a:t>
            </a:r>
            <a:endParaRPr lang="en-US" sz="2800" b="1" dirty="0">
              <a:solidFill>
                <a:schemeClr val="bg1"/>
              </a:solidFill>
            </a:endParaRPr>
          </a:p>
        </p:txBody>
      </p:sp>
      <p:grpSp>
        <p:nvGrpSpPr>
          <p:cNvPr id="15" name="Group 3"/>
          <p:cNvGrpSpPr>
            <a:grpSpLocks/>
          </p:cNvGrpSpPr>
          <p:nvPr>
            <p:custDataLst>
              <p:tags r:id="rId10"/>
            </p:custDataLst>
          </p:nvPr>
        </p:nvGrpSpPr>
        <p:grpSpPr bwMode="auto">
          <a:xfrm>
            <a:off x="4642357" y="1520890"/>
            <a:ext cx="3974004" cy="1197677"/>
            <a:chOff x="1240" y="1968"/>
            <a:chExt cx="960" cy="960"/>
          </a:xfrm>
        </p:grpSpPr>
        <p:sp>
          <p:nvSpPr>
            <p:cNvPr id="16" name="Rectangle 15"/>
            <p:cNvSpPr>
              <a:spLocks noChangeArrowheads="1"/>
            </p:cNvSpPr>
            <p:nvPr>
              <p:custDataLst>
                <p:tags r:id="rId32"/>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7" name="Rectangle 16"/>
            <p:cNvSpPr>
              <a:spLocks noChangeArrowheads="1"/>
            </p:cNvSpPr>
            <p:nvPr>
              <p:custDataLst>
                <p:tags r:id="rId33"/>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13"/>
          <p:cNvSpPr txBox="1">
            <a:spLocks noChangeArrowheads="1"/>
          </p:cNvSpPr>
          <p:nvPr>
            <p:custDataLst>
              <p:tags r:id="rId11"/>
            </p:custDataLst>
          </p:nvPr>
        </p:nvSpPr>
        <p:spPr bwMode="auto">
          <a:xfrm>
            <a:off x="999066" y="5176494"/>
            <a:ext cx="3323770"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smtClean="0">
                <a:latin typeface="Arial" pitchFamily="34" charset="0"/>
              </a:rPr>
              <a:t>Product differentiation </a:t>
            </a:r>
            <a:r>
              <a:rPr lang="en-US" sz="2600" i="1" dirty="0">
                <a:latin typeface="Arial" pitchFamily="34" charset="0"/>
              </a:rPr>
              <a:t>and innovation plan</a:t>
            </a:r>
          </a:p>
        </p:txBody>
      </p:sp>
      <p:sp>
        <p:nvSpPr>
          <p:cNvPr id="19" name="Oval 68"/>
          <p:cNvSpPr>
            <a:spLocks noChangeArrowheads="1"/>
          </p:cNvSpPr>
          <p:nvPr>
            <p:custDataLst>
              <p:tags r:id="rId12"/>
            </p:custDataLst>
          </p:nvPr>
        </p:nvSpPr>
        <p:spPr bwMode="auto">
          <a:xfrm>
            <a:off x="4674256" y="1792499"/>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E</a:t>
            </a:r>
            <a:endParaRPr lang="en-US" sz="2800" b="1" dirty="0">
              <a:solidFill>
                <a:schemeClr val="bg1"/>
              </a:solidFill>
            </a:endParaRPr>
          </a:p>
        </p:txBody>
      </p:sp>
      <p:sp>
        <p:nvSpPr>
          <p:cNvPr id="23" name="Rectangle 13"/>
          <p:cNvSpPr txBox="1">
            <a:spLocks noChangeArrowheads="1"/>
          </p:cNvSpPr>
          <p:nvPr>
            <p:custDataLst>
              <p:tags r:id="rId13"/>
            </p:custDataLst>
          </p:nvPr>
        </p:nvSpPr>
        <p:spPr bwMode="auto">
          <a:xfrm>
            <a:off x="915546" y="3761495"/>
            <a:ext cx="3156712"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a:latin typeface="Arial" pitchFamily="34" charset="0"/>
              </a:rPr>
              <a:t>Comprehensive export growth plan</a:t>
            </a:r>
          </a:p>
        </p:txBody>
      </p:sp>
      <p:sp>
        <p:nvSpPr>
          <p:cNvPr id="24" name="Oval 68"/>
          <p:cNvSpPr>
            <a:spLocks noChangeArrowheads="1"/>
          </p:cNvSpPr>
          <p:nvPr>
            <p:custDataLst>
              <p:tags r:id="rId14"/>
            </p:custDataLst>
          </p:nvPr>
        </p:nvSpPr>
        <p:spPr bwMode="auto">
          <a:xfrm>
            <a:off x="348489" y="5249918"/>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D</a:t>
            </a:r>
            <a:endParaRPr lang="en-US" sz="2800" b="1" dirty="0">
              <a:solidFill>
                <a:schemeClr val="bg1"/>
              </a:solidFill>
            </a:endParaRPr>
          </a:p>
        </p:txBody>
      </p:sp>
      <p:grpSp>
        <p:nvGrpSpPr>
          <p:cNvPr id="25" name="Group 3"/>
          <p:cNvGrpSpPr>
            <a:grpSpLocks/>
          </p:cNvGrpSpPr>
          <p:nvPr>
            <p:custDataLst>
              <p:tags r:id="rId15"/>
            </p:custDataLst>
          </p:nvPr>
        </p:nvGrpSpPr>
        <p:grpSpPr bwMode="auto">
          <a:xfrm>
            <a:off x="4610458" y="4329117"/>
            <a:ext cx="3974004" cy="1197677"/>
            <a:chOff x="1240" y="1968"/>
            <a:chExt cx="960" cy="960"/>
          </a:xfrm>
        </p:grpSpPr>
        <p:sp>
          <p:nvSpPr>
            <p:cNvPr id="26" name="Rectangle 25"/>
            <p:cNvSpPr>
              <a:spLocks noChangeArrowheads="1"/>
            </p:cNvSpPr>
            <p:nvPr>
              <p:custDataLst>
                <p:tags r:id="rId30"/>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7" name="Rectangle 26"/>
            <p:cNvSpPr>
              <a:spLocks noChangeArrowheads="1"/>
            </p:cNvSpPr>
            <p:nvPr>
              <p:custDataLst>
                <p:tags r:id="rId31"/>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8" name="Rectangle 13"/>
          <p:cNvSpPr txBox="1">
            <a:spLocks noChangeArrowheads="1"/>
          </p:cNvSpPr>
          <p:nvPr>
            <p:custDataLst>
              <p:tags r:id="rId16"/>
            </p:custDataLst>
          </p:nvPr>
        </p:nvSpPr>
        <p:spPr bwMode="auto">
          <a:xfrm>
            <a:off x="5247000" y="4358353"/>
            <a:ext cx="3316196"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1" indent="0" defTabSz="914400">
              <a:spcBef>
                <a:spcPct val="20000"/>
              </a:spcBef>
              <a:buSzPts val="3500"/>
              <a:buNone/>
            </a:pPr>
            <a:r>
              <a:rPr lang="en-US" sz="2600" i="1" dirty="0" smtClean="0">
                <a:latin typeface="Arial" pitchFamily="34" charset="0"/>
              </a:rPr>
              <a:t>Building the right business model for producers </a:t>
            </a:r>
            <a:endParaRPr lang="en-US" sz="2600" i="1" dirty="0">
              <a:latin typeface="Arial" pitchFamily="34" charset="0"/>
            </a:endParaRPr>
          </a:p>
        </p:txBody>
      </p:sp>
      <p:sp>
        <p:nvSpPr>
          <p:cNvPr id="29" name="Oval 68"/>
          <p:cNvSpPr>
            <a:spLocks noChangeArrowheads="1"/>
          </p:cNvSpPr>
          <p:nvPr>
            <p:custDataLst>
              <p:tags r:id="rId17"/>
            </p:custDataLst>
          </p:nvPr>
        </p:nvSpPr>
        <p:spPr bwMode="auto">
          <a:xfrm>
            <a:off x="4634562" y="4563043"/>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G</a:t>
            </a:r>
            <a:endParaRPr lang="en-US" sz="2800" b="1" dirty="0">
              <a:solidFill>
                <a:schemeClr val="bg1"/>
              </a:solidFill>
            </a:endParaRPr>
          </a:p>
        </p:txBody>
      </p:sp>
      <p:grpSp>
        <p:nvGrpSpPr>
          <p:cNvPr id="30" name="Group 3"/>
          <p:cNvGrpSpPr>
            <a:grpSpLocks/>
          </p:cNvGrpSpPr>
          <p:nvPr>
            <p:custDataLst>
              <p:tags r:id="rId18"/>
            </p:custDataLst>
          </p:nvPr>
        </p:nvGrpSpPr>
        <p:grpSpPr bwMode="auto">
          <a:xfrm>
            <a:off x="279015" y="843760"/>
            <a:ext cx="3974004" cy="1197677"/>
            <a:chOff x="1240" y="1968"/>
            <a:chExt cx="960" cy="960"/>
          </a:xfrm>
        </p:grpSpPr>
        <p:sp>
          <p:nvSpPr>
            <p:cNvPr id="31" name="Rectangle 30"/>
            <p:cNvSpPr>
              <a:spLocks noChangeArrowheads="1"/>
            </p:cNvSpPr>
            <p:nvPr>
              <p:custDataLst>
                <p:tags r:id="rId28"/>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32" name="Rectangle 31"/>
            <p:cNvSpPr>
              <a:spLocks noChangeArrowheads="1"/>
            </p:cNvSpPr>
            <p:nvPr>
              <p:custDataLst>
                <p:tags r:id="rId29"/>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3" name="Rectangle 13"/>
          <p:cNvSpPr txBox="1">
            <a:spLocks noChangeArrowheads="1"/>
          </p:cNvSpPr>
          <p:nvPr>
            <p:custDataLst>
              <p:tags r:id="rId19"/>
            </p:custDataLst>
          </p:nvPr>
        </p:nvSpPr>
        <p:spPr bwMode="auto">
          <a:xfrm>
            <a:off x="915557" y="958060"/>
            <a:ext cx="2614449"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smtClean="0">
                <a:latin typeface="Arial" pitchFamily="34" charset="0"/>
              </a:rPr>
              <a:t>21</a:t>
            </a:r>
            <a:r>
              <a:rPr lang="en-US" sz="2600" i="1" baseline="30000" dirty="0" smtClean="0">
                <a:latin typeface="Arial" pitchFamily="34" charset="0"/>
              </a:rPr>
              <a:t>st</a:t>
            </a:r>
            <a:r>
              <a:rPr lang="en-US" sz="2600" i="1" dirty="0" smtClean="0">
                <a:latin typeface="Arial" pitchFamily="34" charset="0"/>
              </a:rPr>
              <a:t> century pricing system</a:t>
            </a:r>
          </a:p>
        </p:txBody>
      </p:sp>
      <p:sp>
        <p:nvSpPr>
          <p:cNvPr id="34" name="Oval 68"/>
          <p:cNvSpPr>
            <a:spLocks noChangeArrowheads="1"/>
          </p:cNvSpPr>
          <p:nvPr>
            <p:custDataLst>
              <p:tags r:id="rId20"/>
            </p:custDataLst>
          </p:nvPr>
        </p:nvSpPr>
        <p:spPr bwMode="auto">
          <a:xfrm>
            <a:off x="303119" y="1045787"/>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A</a:t>
            </a:r>
            <a:endParaRPr lang="en-US" sz="2800" b="1" dirty="0">
              <a:solidFill>
                <a:schemeClr val="bg1"/>
              </a:solidFill>
            </a:endParaRPr>
          </a:p>
        </p:txBody>
      </p:sp>
      <p:grpSp>
        <p:nvGrpSpPr>
          <p:cNvPr id="35" name="Group 3"/>
          <p:cNvGrpSpPr>
            <a:grpSpLocks/>
          </p:cNvGrpSpPr>
          <p:nvPr>
            <p:custDataLst>
              <p:tags r:id="rId21"/>
            </p:custDataLst>
          </p:nvPr>
        </p:nvGrpSpPr>
        <p:grpSpPr bwMode="auto">
          <a:xfrm>
            <a:off x="300281" y="2228268"/>
            <a:ext cx="3974004" cy="1197677"/>
            <a:chOff x="1240" y="1968"/>
            <a:chExt cx="960" cy="960"/>
          </a:xfrm>
        </p:grpSpPr>
        <p:sp>
          <p:nvSpPr>
            <p:cNvPr id="36" name="Rectangle 35"/>
            <p:cNvSpPr>
              <a:spLocks noChangeArrowheads="1"/>
            </p:cNvSpPr>
            <p:nvPr>
              <p:custDataLst>
                <p:tags r:id="rId26"/>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37" name="Rectangle 36"/>
            <p:cNvSpPr>
              <a:spLocks noChangeArrowheads="1"/>
            </p:cNvSpPr>
            <p:nvPr>
              <p:custDataLst>
                <p:tags r:id="rId27"/>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8" name="Rectangle 13"/>
          <p:cNvSpPr txBox="1">
            <a:spLocks noChangeArrowheads="1"/>
          </p:cNvSpPr>
          <p:nvPr>
            <p:custDataLst>
              <p:tags r:id="rId22"/>
            </p:custDataLst>
          </p:nvPr>
        </p:nvSpPr>
        <p:spPr bwMode="auto">
          <a:xfrm>
            <a:off x="5222896" y="1673987"/>
            <a:ext cx="3337462"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0" indent="0" defTabSz="914400">
              <a:spcBef>
                <a:spcPct val="20000"/>
              </a:spcBef>
              <a:buSzPts val="3500"/>
            </a:pPr>
            <a:r>
              <a:rPr lang="en-US" sz="2600" i="1" dirty="0">
                <a:latin typeface="Arial" pitchFamily="34" charset="0"/>
              </a:rPr>
              <a:t>Coordinated industry regulatory strategy</a:t>
            </a:r>
          </a:p>
        </p:txBody>
      </p:sp>
      <p:sp>
        <p:nvSpPr>
          <p:cNvPr id="39" name="Oval 68"/>
          <p:cNvSpPr>
            <a:spLocks noChangeArrowheads="1"/>
          </p:cNvSpPr>
          <p:nvPr>
            <p:custDataLst>
              <p:tags r:id="rId23"/>
            </p:custDataLst>
          </p:nvPr>
        </p:nvSpPr>
        <p:spPr bwMode="auto">
          <a:xfrm>
            <a:off x="324385" y="2513072"/>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B</a:t>
            </a:r>
            <a:endParaRPr lang="en-US" sz="2800" b="1" dirty="0">
              <a:solidFill>
                <a:schemeClr val="bg1"/>
              </a:solidFill>
            </a:endParaRPr>
          </a:p>
        </p:txBody>
      </p:sp>
      <p:sp>
        <p:nvSpPr>
          <p:cNvPr id="43" name="Rectangle 13"/>
          <p:cNvSpPr txBox="1">
            <a:spLocks noChangeArrowheads="1"/>
          </p:cNvSpPr>
          <p:nvPr>
            <p:custDataLst>
              <p:tags r:id="rId24"/>
            </p:custDataLst>
          </p:nvPr>
        </p:nvSpPr>
        <p:spPr bwMode="auto">
          <a:xfrm>
            <a:off x="936823" y="2245698"/>
            <a:ext cx="3316196"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0" indent="0" defTabSz="914400">
              <a:spcBef>
                <a:spcPct val="20000"/>
              </a:spcBef>
              <a:buSzPts val="3500"/>
            </a:pPr>
            <a:r>
              <a:rPr lang="en-US" sz="2600" i="1" dirty="0">
                <a:latin typeface="Arial" pitchFamily="34" charset="0"/>
              </a:rPr>
              <a:t>Growing the right processing capacity for CA</a:t>
            </a:r>
          </a:p>
        </p:txBody>
      </p:sp>
      <p:sp>
        <p:nvSpPr>
          <p:cNvPr id="44" name="Oval 68"/>
          <p:cNvSpPr>
            <a:spLocks noChangeArrowheads="1"/>
          </p:cNvSpPr>
          <p:nvPr>
            <p:custDataLst>
              <p:tags r:id="rId25"/>
            </p:custDataLst>
          </p:nvPr>
        </p:nvSpPr>
        <p:spPr bwMode="auto">
          <a:xfrm>
            <a:off x="324385" y="3810240"/>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C</a:t>
            </a:r>
            <a:endParaRPr lang="en-US" sz="2800" b="1" dirty="0">
              <a:solidFill>
                <a:schemeClr val="bg1"/>
              </a:solidFill>
            </a:endParaRPr>
          </a:p>
        </p:txBody>
      </p:sp>
      <p:sp>
        <p:nvSpPr>
          <p:cNvPr id="45"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4151615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1925890650"/>
              </p:ext>
            </p:extLst>
          </p:nvPr>
        </p:nvGraphicFramePr>
        <p:xfrm>
          <a:off x="0" y="0"/>
          <a:ext cx="158750" cy="158750"/>
        </p:xfrm>
        <a:graphic>
          <a:graphicData uri="http://schemas.openxmlformats.org/presentationml/2006/ole">
            <p:oleObj spid="_x0000_s581667" name="think-cell Slide" r:id="rId8"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7</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3"/>
            </p:custDataLst>
          </p:nvPr>
        </p:nvSpPr>
        <p:spPr>
          <a:xfrm>
            <a:off x="668400" y="321927"/>
            <a:ext cx="7860544" cy="292388"/>
          </a:xfrm>
        </p:spPr>
        <p:txBody>
          <a:bodyPr/>
          <a:lstStyle/>
          <a:p>
            <a:pPr eaLnBrk="1" hangingPunct="1"/>
            <a:r>
              <a:rPr lang="en-US" dirty="0" smtClean="0"/>
              <a:t>Discuss and review potential solutions for short-term action</a:t>
            </a:r>
          </a:p>
        </p:txBody>
      </p:sp>
      <p:sp>
        <p:nvSpPr>
          <p:cNvPr id="45" name="Oval 68"/>
          <p:cNvSpPr>
            <a:spLocks noChangeArrowheads="1"/>
          </p:cNvSpPr>
          <p:nvPr>
            <p:custDataLst>
              <p:tags r:id="rId4"/>
            </p:custDataLst>
          </p:nvPr>
        </p:nvSpPr>
        <p:spPr bwMode="auto">
          <a:xfrm>
            <a:off x="120239" y="227855"/>
            <a:ext cx="457200" cy="457200"/>
          </a:xfrm>
          <a:prstGeom prst="ellipse">
            <a:avLst/>
          </a:prstGeom>
          <a:gradFill flip="none" rotWithShape="1">
            <a:gsLst>
              <a:gs pos="0">
                <a:srgbClr val="FF0000"/>
              </a:gs>
              <a:gs pos="100000">
                <a:srgbClr val="C00000"/>
              </a:gs>
            </a:gsLst>
            <a:path path="rect">
              <a:fillToRect r="100000" b="100000"/>
            </a:path>
            <a:tileRect l="-100000" t="-100000"/>
          </a:gradFill>
          <a:ln w="9525">
            <a:noFill/>
            <a:round/>
            <a:headEnd/>
            <a:tailEnd/>
          </a:ln>
        </p:spPr>
        <p:txBody>
          <a:bodyPr wrap="none" anchor="ctr">
            <a:noAutofit/>
          </a:bodyPr>
          <a:lstStyle/>
          <a:p>
            <a:pPr algn="ctr"/>
            <a:r>
              <a:rPr lang="en-US" sz="2400" b="1" dirty="0">
                <a:solidFill>
                  <a:schemeClr val="bg1"/>
                </a:solidFill>
              </a:rPr>
              <a:t>4</a:t>
            </a:r>
          </a:p>
        </p:txBody>
      </p:sp>
      <p:pic>
        <p:nvPicPr>
          <p:cNvPr id="581636" name="Picture 4" descr="2012 10 25 CA Dairy - Short Term Vote"/>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7439" y="1156733"/>
            <a:ext cx="3657600" cy="4114800"/>
          </a:xfrm>
          <a:prstGeom prst="rect">
            <a:avLst/>
          </a:prstGeom>
          <a:noFill/>
          <a:ln w="28575">
            <a:solidFill>
              <a:srgbClr val="00B0F0"/>
            </a:solidFill>
          </a:ln>
          <a:extLst>
            <a:ext uri="{909E8E84-426E-40DD-AFC4-6F175D3DCCD1}">
              <a14:hiddenFill xmlns:a14="http://schemas.microsoft.com/office/drawing/2010/main" xmlns="">
                <a:solidFill>
                  <a:srgbClr val="FFFFFF"/>
                </a:solidFill>
              </a14:hiddenFill>
            </a:ext>
          </a:extLst>
        </p:spPr>
      </p:pic>
      <p:pic>
        <p:nvPicPr>
          <p:cNvPr id="581637" name="Picture 5" descr="2012 10 25 CA Dairy - Initial Proposal"/>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707158" y="1156733"/>
            <a:ext cx="3657600" cy="4114800"/>
          </a:xfrm>
          <a:prstGeom prst="rect">
            <a:avLst/>
          </a:prstGeom>
          <a:noFill/>
          <a:ln w="28575">
            <a:solidFill>
              <a:srgbClr val="00B0F0"/>
            </a:solidFill>
          </a:ln>
          <a:extLst>
            <a:ext uri="{909E8E84-426E-40DD-AFC4-6F175D3DCCD1}">
              <a14:hiddenFill xmlns:a14="http://schemas.microsoft.com/office/drawing/2010/main" xmlns="">
                <a:solidFill>
                  <a:srgbClr val="FFFFFF"/>
                </a:solidFill>
              </a14:hiddenFill>
            </a:ext>
          </a:extLst>
        </p:spPr>
      </p:pic>
      <p:sp>
        <p:nvSpPr>
          <p:cNvPr id="46" name="Rectangle 3"/>
          <p:cNvSpPr txBox="1"/>
          <p:nvPr/>
        </p:nvSpPr>
        <p:spPr>
          <a:xfrm>
            <a:off x="4707158" y="5271533"/>
            <a:ext cx="365760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400" i="1" dirty="0" smtClean="0"/>
              <a:t>Task force sub-group proposal</a:t>
            </a:r>
            <a:endParaRPr lang="en-US" sz="2400" i="1" dirty="0"/>
          </a:p>
        </p:txBody>
      </p:sp>
      <p:sp>
        <p:nvSpPr>
          <p:cNvPr id="48" name="Rectangle 3"/>
          <p:cNvSpPr txBox="1"/>
          <p:nvPr/>
        </p:nvSpPr>
        <p:spPr>
          <a:xfrm>
            <a:off x="577439" y="5271533"/>
            <a:ext cx="365760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400" i="1" dirty="0" smtClean="0"/>
              <a:t>Proposals and voting for short-term solutions</a:t>
            </a:r>
            <a:endParaRPr lang="en-US" sz="2400" i="1" dirty="0"/>
          </a:p>
        </p:txBody>
      </p:sp>
      <p:sp>
        <p:nvSpPr>
          <p:cNvPr id="49" name="Rectangle 75"/>
          <p:cNvSpPr>
            <a:spLocks noChangeArrowheads="1"/>
          </p:cNvSpPr>
          <p:nvPr>
            <p:custDataLst>
              <p:tags r:id="rId5"/>
            </p:custDataLst>
          </p:nvPr>
        </p:nvSpPr>
        <p:spPr bwMode="gray">
          <a:xfrm>
            <a:off x="7951898" y="-122965"/>
            <a:ext cx="825720" cy="1231106"/>
          </a:xfrm>
          <a:prstGeom prst="rect">
            <a:avLst/>
          </a:prstGeom>
          <a:noFill/>
          <a:ln w="9525">
            <a:noFill/>
            <a:miter lim="800000"/>
            <a:headEnd/>
            <a:tailEnd/>
          </a:ln>
        </p:spPr>
        <p:txBody>
          <a:bodyPr wrap="square" lIns="0" tIns="0" rIns="0" bIns="0">
            <a:spAutoFit/>
          </a:bodyPr>
          <a:lstStyle/>
          <a:p>
            <a:pPr algn="ctr"/>
            <a:r>
              <a:rPr lang="en-US" sz="8000" dirty="0">
                <a:solidFill>
                  <a:srgbClr val="FF0000"/>
                </a:solidFill>
                <a:latin typeface="Wingdings" pitchFamily="2" charset="2"/>
              </a:rPr>
              <a:t>û</a:t>
            </a:r>
            <a:endParaRPr lang="en-US" sz="8000" dirty="0">
              <a:solidFill>
                <a:srgbClr val="FF0000"/>
              </a:solidFill>
            </a:endParaRPr>
          </a:p>
        </p:txBody>
      </p:sp>
    </p:spTree>
    <p:extLst>
      <p:ext uri="{BB962C8B-B14F-4D97-AF65-F5344CB8AC3E}">
        <p14:creationId xmlns:p14="http://schemas.microsoft.com/office/powerpoint/2010/main" xmlns="" val="13051310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ext uri="{D42A27DB-BD31-4B8C-83A1-F6EECF244321}">
                <p14:modId xmlns:p14="http://schemas.microsoft.com/office/powerpoint/2010/main" xmlns="" val="881462512"/>
              </p:ext>
            </p:extLst>
          </p:nvPr>
        </p:nvGraphicFramePr>
        <p:xfrm>
          <a:off x="0" y="0"/>
          <a:ext cx="158750" cy="158750"/>
        </p:xfrm>
        <a:graphic>
          <a:graphicData uri="http://schemas.openxmlformats.org/presentationml/2006/ole">
            <p:oleObj spid="_x0000_s575536" name="think-cell Slide" r:id="rId7" imgW="270" imgH="270" progId="">
              <p:embed/>
            </p:oleObj>
          </a:graphicData>
        </a:graphic>
      </p:graphicFrame>
      <p:pic>
        <p:nvPicPr>
          <p:cNvPr id="8" name="Picture 7"/>
          <p:cNvPicPr>
            <a:picLocks noChangeAspect="1"/>
          </p:cNvPicPr>
          <p:nvPr>
            <p:custDataLst>
              <p:tags r:id="rId2"/>
            </p:custDataLst>
          </p:nvPr>
        </p:nvPicPr>
        <p:blipFill rotWithShape="1">
          <a:blip r:embed="rId8" cstate="print">
            <a:extLst>
              <a:ext uri="{28A0092B-C50C-407E-A947-70E740481C1C}">
                <a14:useLocalDpi xmlns:a14="http://schemas.microsoft.com/office/drawing/2010/main" xmlns="" val="0"/>
              </a:ext>
            </a:extLst>
          </a:blip>
          <a:srcRect/>
          <a:stretch/>
        </p:blipFill>
        <p:spPr>
          <a:xfrm>
            <a:off x="0" y="0"/>
            <a:ext cx="8961438" cy="6288228"/>
          </a:xfrm>
          <a:prstGeom prst="rect">
            <a:avLst/>
          </a:prstGeom>
        </p:spPr>
      </p:pic>
      <p:sp>
        <p:nvSpPr>
          <p:cNvPr id="2" name="Slide Number Placeholder 1"/>
          <p:cNvSpPr>
            <a:spLocks noGrp="1"/>
          </p:cNvSpPr>
          <p:nvPr>
            <p:ph type="sldNum" sz="quarter" idx="10"/>
            <p:custDataLst>
              <p:tags r:id="rId3"/>
            </p:custDataLst>
          </p:nvPr>
        </p:nvSpPr>
        <p:spPr/>
        <p:txBody>
          <a:bodyPr/>
          <a:lstStyle/>
          <a:p>
            <a:pPr>
              <a:defRPr/>
            </a:pPr>
            <a:fld id="{25E3B777-86F1-4965-82B1-23AF7FEB7E7B}" type="slidenum">
              <a:rPr lang="en-US" smtClean="0"/>
              <a:pPr>
                <a:defRPr/>
              </a:pPr>
              <a:t>8</a:t>
            </a:fld>
            <a:endParaRPr lang="en-US" dirty="0"/>
          </a:p>
        </p:txBody>
      </p:sp>
      <p:sp>
        <p:nvSpPr>
          <p:cNvPr id="7" name="Rectangle 13"/>
          <p:cNvSpPr txBox="1">
            <a:spLocks noChangeArrowheads="1"/>
          </p:cNvSpPr>
          <p:nvPr>
            <p:custDataLst>
              <p:tags r:id="rId4"/>
            </p:custDataLst>
          </p:nvPr>
        </p:nvSpPr>
        <p:spPr bwMode="auto">
          <a:xfrm>
            <a:off x="165828" y="648099"/>
            <a:ext cx="5246137" cy="3046988"/>
          </a:xfrm>
          <a:prstGeom prst="rect">
            <a:avLst/>
          </a:prstGeom>
          <a:noFill/>
          <a:ln w="9525">
            <a:noFill/>
            <a:miter lim="800000"/>
            <a:headEnd/>
            <a:tailEnd/>
          </a:ln>
        </p:spPr>
        <p:txBody>
          <a:bodyPr wrap="square" lIns="0" tIns="0" rIns="0" bIns="0">
            <a:spAutoFit/>
          </a:bodyPr>
          <a:lstStyle/>
          <a:p>
            <a:pPr defTabSz="895350">
              <a:buClr>
                <a:schemeClr val="tx2"/>
              </a:buClr>
              <a:buSzPct val="125000"/>
            </a:pPr>
            <a:endParaRPr lang="en-US" altLang="ko-KR" sz="2200" b="1" dirty="0" smtClean="0">
              <a:ea typeface="Gulim" pitchFamily="34" charset="-127"/>
            </a:endParaRPr>
          </a:p>
          <a:p>
            <a:pPr defTabSz="895350">
              <a:buClr>
                <a:schemeClr val="tx2"/>
              </a:buClr>
              <a:buSzPct val="125000"/>
            </a:pPr>
            <a:r>
              <a:rPr lang="en-US" altLang="ko-KR" sz="2200" b="1" dirty="0" smtClean="0">
                <a:ea typeface="Gulim" pitchFamily="34" charset="-127"/>
              </a:rPr>
              <a:t>Task Force wishes to continue to meet </a:t>
            </a:r>
            <a:r>
              <a:rPr lang="en-US" altLang="ko-KR" sz="2200" dirty="0" smtClean="0">
                <a:ea typeface="Gulim" pitchFamily="34" charset="-127"/>
              </a:rPr>
              <a:t>to push forward on the long-term vision and will convene on January 14-15</a:t>
            </a:r>
            <a:r>
              <a:rPr lang="en-US" altLang="ko-KR" sz="2200" baseline="30000" dirty="0" smtClean="0">
                <a:ea typeface="Gulim" pitchFamily="34" charset="-127"/>
              </a:rPr>
              <a:t>th</a:t>
            </a:r>
            <a:r>
              <a:rPr lang="en-US" altLang="ko-KR" sz="2200" dirty="0" smtClean="0">
                <a:ea typeface="Gulim" pitchFamily="34" charset="-127"/>
              </a:rPr>
              <a:t> </a:t>
            </a:r>
          </a:p>
          <a:p>
            <a:pPr defTabSz="895350">
              <a:buClr>
                <a:schemeClr val="tx2"/>
              </a:buClr>
              <a:buSzPct val="125000"/>
            </a:pPr>
            <a:endParaRPr lang="en-US" altLang="ko-KR" sz="2200" dirty="0">
              <a:ea typeface="Gulim" pitchFamily="34" charset="-127"/>
            </a:endParaRPr>
          </a:p>
          <a:p>
            <a:pPr defTabSz="895350">
              <a:buClr>
                <a:schemeClr val="tx2"/>
              </a:buClr>
              <a:buSzPct val="125000"/>
            </a:pPr>
            <a:r>
              <a:rPr lang="en-US" altLang="ko-KR" sz="2200" b="1" dirty="0" smtClean="0">
                <a:ea typeface="Gulim" pitchFamily="34" charset="-127"/>
              </a:rPr>
              <a:t>Strong leadership and teamwork </a:t>
            </a:r>
            <a:r>
              <a:rPr lang="en-US" altLang="ko-KR" sz="2200" dirty="0" smtClean="0">
                <a:ea typeface="Gulim" pitchFamily="34" charset="-127"/>
              </a:rPr>
              <a:t>from all parts of the industry is needed to work on that vision </a:t>
            </a:r>
            <a:endParaRPr lang="en-US" altLang="ko-KR" sz="2200" b="1" dirty="0" smtClean="0">
              <a:ea typeface="Gulim" pitchFamily="34" charset="-127"/>
            </a:endParaRPr>
          </a:p>
          <a:p>
            <a:pPr defTabSz="895350">
              <a:buClr>
                <a:schemeClr val="tx2"/>
              </a:buClr>
              <a:buSzPct val="125000"/>
            </a:pPr>
            <a:endParaRPr lang="en-US" altLang="ko-KR" sz="2200" b="1" dirty="0" smtClean="0">
              <a:ea typeface="Gulim" pitchFamily="34" charset="-127"/>
            </a:endParaRPr>
          </a:p>
        </p:txBody>
      </p:sp>
      <p:sp>
        <p:nvSpPr>
          <p:cNvPr id="10" name="Title 1"/>
          <p:cNvSpPr txBox="1">
            <a:spLocks/>
          </p:cNvSpPr>
          <p:nvPr>
            <p:custDataLst>
              <p:tags r:id="rId5"/>
            </p:custDataLst>
          </p:nvPr>
        </p:nvSpPr>
        <p:spPr>
          <a:xfrm>
            <a:off x="21266" y="128588"/>
            <a:ext cx="8618537" cy="292388"/>
          </a:xfrm>
          <a:prstGeom prst="rect">
            <a:avLst/>
          </a:prstGeom>
        </p:spPr>
        <p:txBody>
          <a:bodyPr/>
          <a:lst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eaLnBrk="1" hangingPunct="1"/>
            <a:r>
              <a:rPr lang="en-US" dirty="0" smtClean="0"/>
              <a:t> Next steps for the Task Force</a:t>
            </a:r>
          </a:p>
        </p:txBody>
      </p:sp>
    </p:spTree>
    <p:extLst>
      <p:ext uri="{BB962C8B-B14F-4D97-AF65-F5344CB8AC3E}">
        <p14:creationId xmlns:p14="http://schemas.microsoft.com/office/powerpoint/2010/main" xmlns="" val="749332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NP_IDX" val="7"/>
  <p:tag name="THINKCELLPRESENTATIONDONOTDELETE" val="&lt;?xml version=&quot;1.0&quot; encoding=&quot;UTF-16&quot; standalone=&quot;yes&quot;?&gt;&#10;&lt;root reqver=&quot;17839&quot;&gt;&lt;version val=&quot;211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4567561902290030000E+000&quot;&gt;&lt;m_ppcolschidx val=&quot;0&quot;/&gt;&lt;m_rgb r=&quot;f5&quot; g=&quot;1e&quot; b=&quot;18&quot;/&gt;&lt;/elem&gt;&lt;elem m_fUsage=&quot;1.59248417646083330000E+000&quot;&gt;&lt;m_ppcolschidx val=&quot;0&quot;/&gt;&lt;m_rgb r=&quot;79&quot; g=&quot;79&quot; b=&quot;79&quot;/&gt;&lt;/elem&gt;&lt;elem m_fUsage=&quot;1.13439690000000030000E+000&quot;&gt;&lt;m_ppcolschidx val=&quot;0&quot;/&gt;&lt;m_rgb r=&quot;bf&quot; g=&quot;bf&quot; b=&quot;bf&quot;/&gt;&lt;/elem&gt;&lt;elem m_fUsage=&quot;1.02095721000000020000E+000&quot;&gt;&lt;m_ppcolschidx val=&quot;0&quot;/&gt;&lt;m_rgb r=&quot;96&quot; g=&quot;96&quot; b=&quot;96&quot;/&gt;&lt;/elem&gt;&lt;elem m_fUsage=&quot;9.00000000000000020000E-001&quot;&gt;&lt;m_ppcolschidx val=&quot;0&quot;/&gt;&lt;m_rgb r=&quot;fd&quot; g=&quot;8e&quot; b=&quot;4d&quot;/&gt;&lt;/elem&gt;&lt;elem m_fUsage=&quot;8.10000000000000050000E-001&quot;&gt;&lt;m_ppcolschidx val=&quot;0&quot;/&gt;&lt;m_rgb r=&quot;0&quot; g=&quot;6a&quot; b=&quot;29&quot;/&gt;&lt;/elem&gt;&lt;elem m_fUsage=&quot;2.28767924549610120000E-001&quot;&gt;&lt;m_ppcolschidx val=&quot;0&quot;/&gt;&lt;m_rgb r=&quot;0&quot; g=&quot;f4&quot; b=&quot;50&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3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4.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05.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15.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16.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2.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2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2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3.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0.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41.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53.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54.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6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6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71.xml><?xml version="1.0" encoding="utf-8"?>
<p:tagLst xmlns:a="http://schemas.openxmlformats.org/drawingml/2006/main" xmlns:r="http://schemas.openxmlformats.org/officeDocument/2006/relationships" xmlns:p="http://schemas.openxmlformats.org/presentationml/2006/main">
  <p:tag name="RESIZE" val="Yes"/>
  <p:tag name="THINKCELLSHAPEDONOTDELETE" val="pXJRSDGdjM0SPQaho9w1hZ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kzc9FKnLEiGgEeQm0O3c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004uvC1BEybBDqLyDFg9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L5L5DoMRWkaYDd7I3OyRDA"/>
</p:tagLst>
</file>

<file path=ppt/tags/tag175.xml><?xml version="1.0" encoding="utf-8"?>
<p:tagLst xmlns:a="http://schemas.openxmlformats.org/drawingml/2006/main" xmlns:r="http://schemas.openxmlformats.org/officeDocument/2006/relationships" xmlns:p="http://schemas.openxmlformats.org/presentationml/2006/main">
  <p:tag name="RESIZE" val="Yes"/>
  <p:tag name="THINKCELLSHAPEDONOTDELETE" val="pIPCDrcLZ4EWHIOZAFQfoAQ"/>
</p:tagLst>
</file>

<file path=ppt/tags/tag17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THINKCELLSHAPEDONOTDELETE" val="pUR36y9UJuUiaUaJyJ9YFCA"/>
  <p:tag name="RESIZE" val="Yes"/>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EXCZPr6mbU2KFuA7t1tmz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0To7H0OJH0.zdbGQeFAnN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epjP8Sn2UqbmClCJVlF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4cltiLqt4EK3gzofQzXC_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0FinSp7CG0mSsxDpnRHWp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D_SHeOmoG0OJRCwyTfwgj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k_HjVkD1AUq5wTO2SYxNp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KXNgm1qxTkSLsk77TvLJJ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9x6a6FL_1U62SyTrDj3bD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umaX069HrUyCtr31HlFv2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68_Pr0qc0.QMewMJomM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_PuCbYoF0i4bnqYvZERg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FDZfd_P_0qCMVMuo.MBn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5dILOkCIKkWaQbzAtXP7d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GSZ4gH2Wf02ne0mCzFS5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n2WCDZlimUWZ5gdcj8rR4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haxs1KzVEWAQhqtmcGne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U..MUR6V0WewoI4BhWFv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bCis0jLTE.k1vtJNGomw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208.xml><?xml version="1.0" encoding="utf-8"?>
<p:tagLst xmlns:a="http://schemas.openxmlformats.org/drawingml/2006/main" xmlns:r="http://schemas.openxmlformats.org/officeDocument/2006/relationships" xmlns:p="http://schemas.openxmlformats.org/presentationml/2006/main">
  <p:tag name="NAME" val="RectangleShape"/>
</p:tagLst>
</file>

<file path=ppt/tags/tag209.xml><?xml version="1.0" encoding="utf-8"?>
<p:tagLst xmlns:a="http://schemas.openxmlformats.org/drawingml/2006/main" xmlns:r="http://schemas.openxmlformats.org/officeDocument/2006/relationships" xmlns:p="http://schemas.openxmlformats.org/presentationml/2006/main">
  <p:tag name="NAME" val="RectangleText"/>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1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_949011Hm0.ELspFfXOjPw"/>
</p:tagLst>
</file>

<file path=ppt/tags/tag21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QMJ6VKIUmanowl8lbPh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Ty93so7xBkGVf3REveAOy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1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NVx5stR2kOdM8KxQtMwy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nqTMwwda4EG2FvZSEPyQ8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nt4HYF62Nk2HL_PRmZcvwA"/>
</p:tagLst>
</file>

<file path=ppt/tags/tag21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gRZVmYvFUGdsgGSWpch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Nf_qOzdNtUmYe33gwGLcQ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YxziGWF0WEynzPjQM38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nbQPdME09kaKSQIgnSjXq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HSwQiZj0U.r7vyNFsozaA"/>
</p:tagLst>
</file>

<file path=ppt/tags/tag22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nM9Ek5AFdE.f56e4Rl8Xu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vqvsRvA7FUe4zenwfNt2s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nAa57xkjUUyT3FAagZ1RZg"/>
</p:tagLst>
</file>

<file path=ppt/tags/tag22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WUa4oEBXkOtvPw9i9PUx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p3_jzjPQn0yksFE_gdR7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T05C5jJ5BU.EwvCzPtlP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23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lWMi_4XrBkGnEt08gVKQK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eZGjePZ306GsUgW0kzNq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1E.G7.EjUqDOWXHGtDXt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S2vMIJ6u.kOJhTUDguEFM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xmNiYI7Oh0iPpDtSCdhJNw"/>
</p:tagLst>
</file>

<file path=ppt/tags/tag235.xml><?xml version="1.0" encoding="utf-8"?>
<p:tagLst xmlns:a="http://schemas.openxmlformats.org/drawingml/2006/main" xmlns:r="http://schemas.openxmlformats.org/officeDocument/2006/relationships" xmlns:p="http://schemas.openxmlformats.org/presentationml/2006/main">
  <p:tag name="NAME" val="RectangleShape"/>
</p:tagLst>
</file>

<file path=ppt/tags/tag236.xml><?xml version="1.0" encoding="utf-8"?>
<p:tagLst xmlns:a="http://schemas.openxmlformats.org/drawingml/2006/main" xmlns:r="http://schemas.openxmlformats.org/officeDocument/2006/relationships" xmlns:p="http://schemas.openxmlformats.org/presentationml/2006/main">
  <p:tag name="NAME" val="RectangleText"/>
</p:tagLst>
</file>

<file path=ppt/tags/tag237.xml><?xml version="1.0" encoding="utf-8"?>
<p:tagLst xmlns:a="http://schemas.openxmlformats.org/drawingml/2006/main" xmlns:r="http://schemas.openxmlformats.org/officeDocument/2006/relationships" xmlns:p="http://schemas.openxmlformats.org/presentationml/2006/main">
  <p:tag name="NAME" val="RectangleShape"/>
</p:tagLst>
</file>

<file path=ppt/tags/tag238.xml><?xml version="1.0" encoding="utf-8"?>
<p:tagLst xmlns:a="http://schemas.openxmlformats.org/drawingml/2006/main" xmlns:r="http://schemas.openxmlformats.org/officeDocument/2006/relationships" xmlns:p="http://schemas.openxmlformats.org/presentationml/2006/main">
  <p:tag name="NAME" val="RectangleText"/>
</p:tagLst>
</file>

<file path=ppt/tags/tag239.xml><?xml version="1.0" encoding="utf-8"?>
<p:tagLst xmlns:a="http://schemas.openxmlformats.org/drawingml/2006/main" xmlns:r="http://schemas.openxmlformats.org/officeDocument/2006/relationships" xmlns:p="http://schemas.openxmlformats.org/presentationml/2006/main">
  <p:tag name="NAME" val="RectangleShap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240.xml><?xml version="1.0" encoding="utf-8"?>
<p:tagLst xmlns:a="http://schemas.openxmlformats.org/drawingml/2006/main" xmlns:r="http://schemas.openxmlformats.org/officeDocument/2006/relationships" xmlns:p="http://schemas.openxmlformats.org/presentationml/2006/main">
  <p:tag name="NAME" val="RectangleText"/>
</p:tagLst>
</file>

<file path=ppt/tags/tag241.xml><?xml version="1.0" encoding="utf-8"?>
<p:tagLst xmlns:a="http://schemas.openxmlformats.org/drawingml/2006/main" xmlns:r="http://schemas.openxmlformats.org/officeDocument/2006/relationships" xmlns:p="http://schemas.openxmlformats.org/presentationml/2006/main">
  <p:tag name="NAME" val="RectangleShape"/>
</p:tagLst>
</file>

<file path=ppt/tags/tag242.xml><?xml version="1.0" encoding="utf-8"?>
<p:tagLst xmlns:a="http://schemas.openxmlformats.org/drawingml/2006/main" xmlns:r="http://schemas.openxmlformats.org/officeDocument/2006/relationships" xmlns:p="http://schemas.openxmlformats.org/presentationml/2006/main">
  <p:tag name="NAME" val="RectangleText"/>
</p:tagLst>
</file>

<file path=ppt/tags/tag243.xml><?xml version="1.0" encoding="utf-8"?>
<p:tagLst xmlns:a="http://schemas.openxmlformats.org/drawingml/2006/main" xmlns:r="http://schemas.openxmlformats.org/officeDocument/2006/relationships" xmlns:p="http://schemas.openxmlformats.org/presentationml/2006/main">
  <p:tag name="NAME" val="RectangleShape"/>
</p:tagLst>
</file>

<file path=ppt/tags/tag244.xml><?xml version="1.0" encoding="utf-8"?>
<p:tagLst xmlns:a="http://schemas.openxmlformats.org/drawingml/2006/main" xmlns:r="http://schemas.openxmlformats.org/officeDocument/2006/relationships" xmlns:p="http://schemas.openxmlformats.org/presentationml/2006/main">
  <p:tag name="NAME" val="RectangleText"/>
</p:tagLst>
</file>

<file path=ppt/tags/tag245.xml><?xml version="1.0" encoding="utf-8"?>
<p:tagLst xmlns:a="http://schemas.openxmlformats.org/drawingml/2006/main" xmlns:r="http://schemas.openxmlformats.org/officeDocument/2006/relationships" xmlns:p="http://schemas.openxmlformats.org/presentationml/2006/main">
  <p:tag name="NAME" val="RectangleShape"/>
</p:tagLst>
</file>

<file path=ppt/tags/tag246.xml><?xml version="1.0" encoding="utf-8"?>
<p:tagLst xmlns:a="http://schemas.openxmlformats.org/drawingml/2006/main" xmlns:r="http://schemas.openxmlformats.org/officeDocument/2006/relationships" xmlns:p="http://schemas.openxmlformats.org/presentationml/2006/main">
  <p:tag name="NAME" val="RectangleText"/>
</p:tagLst>
</file>

<file path=ppt/tags/tag247.xml><?xml version="1.0" encoding="utf-8"?>
<p:tagLst xmlns:a="http://schemas.openxmlformats.org/drawingml/2006/main" xmlns:r="http://schemas.openxmlformats.org/officeDocument/2006/relationships" xmlns:p="http://schemas.openxmlformats.org/presentationml/2006/main">
  <p:tag name="NAME" val="RectangleShape"/>
</p:tagLst>
</file>

<file path=ppt/tags/tag248.xml><?xml version="1.0" encoding="utf-8"?>
<p:tagLst xmlns:a="http://schemas.openxmlformats.org/drawingml/2006/main" xmlns:r="http://schemas.openxmlformats.org/officeDocument/2006/relationships" xmlns:p="http://schemas.openxmlformats.org/presentationml/2006/main">
  <p:tag name="NAME" val="RectangleText"/>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y93so7xBkGVf3REveAOy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GSZ4gH2Wf02ne0mCzFS5pg"/>
</p:tagLst>
</file>

<file path=ppt/tags/tag252.xml><?xml version="1.0" encoding="utf-8"?>
<p:tagLst xmlns:a="http://schemas.openxmlformats.org/drawingml/2006/main" xmlns:r="http://schemas.openxmlformats.org/officeDocument/2006/relationships" xmlns:p="http://schemas.openxmlformats.org/presentationml/2006/main">
  <p:tag name="LEFT" val=" 143.875"/>
  <p:tag name="TOP" val=" 207"/>
  <p:tag name="THINKCELLSHAPEDONOTDELETE" val="ppzTQhlT5jEeXa8uFZ.a9W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etkTNDeLv0K1m8C0wXT9G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KpglBNUlkeu.7e.uRxg7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ZQG0p6Kd6kCkdpIWWnGJL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vauFKzY.GUqUY6TpoEYPC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Mlql0w_D4EKf_ONtNqeYX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DUC49gUd7kOxuwXJJC51Bw"/>
</p:tagLst>
</file>

<file path=ppt/tags/tag2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IUauZaFxaUi..2buiLfOZ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4a1FueMkD0aJl0h8AU9Ju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ddN_XjhaSUaPIolLG0c01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t3LeHpKqCE.KgYbZu2_wiQ"/>
</p:tagLst>
</file>

<file path=ppt/tags/tag264.xml><?xml version="1.0" encoding="utf-8"?>
<p:tagLst xmlns:a="http://schemas.openxmlformats.org/drawingml/2006/main" xmlns:r="http://schemas.openxmlformats.org/officeDocument/2006/relationships" xmlns:p="http://schemas.openxmlformats.org/presentationml/2006/main">
  <p:tag name="NAME" val="RectangleShape"/>
</p:tagLst>
</file>

<file path=ppt/tags/tag265.xml><?xml version="1.0" encoding="utf-8"?>
<p:tagLst xmlns:a="http://schemas.openxmlformats.org/drawingml/2006/main" xmlns:r="http://schemas.openxmlformats.org/officeDocument/2006/relationships" xmlns:p="http://schemas.openxmlformats.org/presentationml/2006/main">
  <p:tag name="NAME" val="RectangleText"/>
</p:tagLst>
</file>

<file path=ppt/tags/tag266.xml><?xml version="1.0" encoding="utf-8"?>
<p:tagLst xmlns:a="http://schemas.openxmlformats.org/drawingml/2006/main" xmlns:r="http://schemas.openxmlformats.org/officeDocument/2006/relationships" xmlns:p="http://schemas.openxmlformats.org/presentationml/2006/main">
  <p:tag name="RESIZE" val="Yes"/>
  <p:tag name="THINKCELLSHAPEDONOTDELETE" val="puigVdbAD9EGQxtzuUQsHaw"/>
</p:tagLst>
</file>

<file path=ppt/tags/tag267.xml><?xml version="1.0" encoding="utf-8"?>
<p:tagLst xmlns:a="http://schemas.openxmlformats.org/drawingml/2006/main" xmlns:r="http://schemas.openxmlformats.org/officeDocument/2006/relationships" xmlns:p="http://schemas.openxmlformats.org/presentationml/2006/main">
  <p:tag name="NAME" val="RectangleShap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y289iEqEBUGXhdCw6ty67A"/>
</p:tagLst>
</file>

<file path=ppt/tags/tag269.xml><?xml version="1.0" encoding="utf-8"?>
<p:tagLst xmlns:a="http://schemas.openxmlformats.org/drawingml/2006/main" xmlns:r="http://schemas.openxmlformats.org/officeDocument/2006/relationships" xmlns:p="http://schemas.openxmlformats.org/presentationml/2006/main">
  <p:tag name="RESIZE" val="Yes"/>
  <p:tag name="THINKCELLSHAPEDONOTDELETE" val="pEbghzk4ZdEuA.gekHzVO3Q"/>
</p:tagLst>
</file>

<file path=ppt/tags/tag2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f1t9qO6FEq7YoityF0F4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VB8mJIi0DUGzEiiDALE71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VB8mJIi0DUGzEiiDALE71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0Rw_aDwh1EGh3lKsBlGed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0Rw_aDwh1EGh3lKsBlGed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YUNVdYboU6rL.aANdCSV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YUNVdYboU6rL.aANdCSV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VB8mJIi0DUGzEiiDALE71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VB8mJIi0DUGzEiiDALE71A"/>
</p:tagLst>
</file>

<file path=ppt/tags/tag279.xml><?xml version="1.0" encoding="utf-8"?>
<p:tagLst xmlns:a="http://schemas.openxmlformats.org/drawingml/2006/main" xmlns:r="http://schemas.openxmlformats.org/officeDocument/2006/relationships" xmlns:p="http://schemas.openxmlformats.org/presentationml/2006/main">
  <p:tag name="RESIZE" val="Yes"/>
  <p:tag name="THINKCELLSHAPEDONOTDELETE" val="puigVdbAD9EGQxtzuUQsHa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h.yRFQKKV0i.7NlxsTXs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mJCGD1yPeEKowDtIig8zE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d.G1CoTvxEiQGqwx.XaOf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j8WesRl91ESlfKkfpi1.7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tt_1G9mNQUeb9rFCvLA3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trutFx8K0uO8uy_s2mrS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LM2_dyQqEuoApUvn6cPg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bwseC0ZBHUKj0KJLoVo5C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GvpZbZUStEGMkVS5VIwy.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fElLO4hlvEyQSrCxFiXq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HWB4eCvaXkqzLOhx0P7I5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rbSQXIVnLkOsENwBAlkS.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vAd6IQkAm0W3A2f8XLMR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biVk1AQsA0KGTUPLCyc2S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_7Ixl5soF0S9HQoJGliT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2Ykfxm2oP02dD6QboVqmH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Db3b.sSPi02_8.14G_xor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5yglHJNqRUaa7sjw_d9a1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ZHXWYH3sKk.jb5tD3sDp.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iR_jVNuJnEyvWH.GcjBkf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dO06WvNIIU6ceJhVbjD8MQ"/>
</p:tagLst>
</file>

<file path=ppt/tags/tag319.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XAqTRnXXR0CkxOP_dYO1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3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1.xml><?xml version="1.0" encoding="utf-8"?>
<p:tagLst xmlns:a="http://schemas.openxmlformats.org/drawingml/2006/main" xmlns:r="http://schemas.openxmlformats.org/officeDocument/2006/relationships" xmlns:p="http://schemas.openxmlformats.org/presentationml/2006/main">
  <p:tag name="NAME" val="SingleBoatText"/>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7YvSl2XJSk.AcdOi1q1tXA"/>
</p:tagLst>
</file>

<file path=ppt/tags/tag32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ubuABgY0tUaKEmnOnf.rj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ImdYnF3F1UGiQzHqSHK.e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y9jbgGRPR0WaxXpStSXca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SFFUy4AcE0GkTMG_gQfFu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_ejzhMnpf0SxS5rBQxMi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33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3.ekSMeMak6FZ82Kxzjdnw"/>
</p:tagLst>
</file>

<file path=ppt/tags/tag33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_JRqI5FmLUWoyhxAcLaC.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xcNYq6ASAESGjBb9FlrE8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AP8EQqb8UU.B40N.bCXPQ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5oyLPJVEO0ydhW_KrZ9Z.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pgSn7hyQU0mfu3EnBVjwC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SQ1iXtczDU27CxqS_Em0y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2Go_qV9LPUuEqoGkP9VxY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jxLWkTg9nUiM0KLObI0jp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9ifq3sksqkOF8Z49GkcGO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yfIrUnncpUiAmbIEISbS2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52jhZd7XGE6Ro0djk7FHl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etkTNDeLv0K1m8C0wXT9G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KpglBNUlkeu.7e.uRxg7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T95NPJreUOR5G1yAMPP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39.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hhECp61o0yjJDxWXjQGPQ"/>
</p:tagLst>
</file>

<file path=ppt/tags/tag40.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mMyuXXSc0GwUXTIE7hO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52.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53.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65.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66.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8.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79.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1.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92.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heme/theme1.xml><?xml version="1.0" encoding="utf-8"?>
<a:theme xmlns:a="http://schemas.openxmlformats.org/drawingml/2006/main" name="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9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9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9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0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0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0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Firm Format - English (US)">
  <a:themeElements>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3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3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3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4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4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4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5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5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5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6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6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6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7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7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7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8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8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8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Firm Format - English (US)</Template>
  <TotalTime>8911</TotalTime>
  <Words>1306</Words>
  <Application>Microsoft Office PowerPoint</Application>
  <PresentationFormat>Custom</PresentationFormat>
  <Paragraphs>209</Paragraphs>
  <Slides>15</Slides>
  <Notes>10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15</vt:i4>
      </vt:variant>
    </vt:vector>
  </HeadingPairs>
  <TitlesOfParts>
    <vt:vector size="28" baseType="lpstr">
      <vt:lpstr>Firm Format - English (US)</vt:lpstr>
      <vt:lpstr>1_Firm Format - English (US)</vt:lpstr>
      <vt:lpstr>2_Firm Format - English (US)</vt:lpstr>
      <vt:lpstr>3_Firm Format - English (US)</vt:lpstr>
      <vt:lpstr>4_Firm Format - English (US)</vt:lpstr>
      <vt:lpstr>5_Firm Format - English (US)</vt:lpstr>
      <vt:lpstr>6_Firm Format - English (US)</vt:lpstr>
      <vt:lpstr>7_Firm Format - English (US)</vt:lpstr>
      <vt:lpstr>8_Firm Format - English (US)</vt:lpstr>
      <vt:lpstr>9_Firm Format - English (US)</vt:lpstr>
      <vt:lpstr>10_Firm Format - English (US)</vt:lpstr>
      <vt:lpstr>11_Firm Format - English (US)</vt:lpstr>
      <vt:lpstr>think-cell Slide</vt:lpstr>
      <vt:lpstr>Update on the California Dairy Future Task Force and moving forward</vt:lpstr>
      <vt:lpstr>The CA Dairy Future Task Force meeting accomplished 3 of its 4 objectives</vt:lpstr>
      <vt:lpstr>Task force participants aspirations and hopes for the task force</vt:lpstr>
      <vt:lpstr>Task force participants fears and concerns for the task force</vt:lpstr>
      <vt:lpstr>Establish a shared fact base</vt:lpstr>
      <vt:lpstr>Draft vision statement for the future of the CA Dairy Industry</vt:lpstr>
      <vt:lpstr>Strategic pillars to support the vision statement</vt:lpstr>
      <vt:lpstr>Discuss and review potential solutions for short-term action</vt:lpstr>
      <vt:lpstr>Slide 8</vt:lpstr>
      <vt:lpstr>Change takes times – New Zealand dairy example</vt:lpstr>
      <vt:lpstr>Questions that still need addressing to realize the long-term vision</vt:lpstr>
      <vt:lpstr>Again, change is not easy and will require leadership and working will all members of the industry</vt:lpstr>
      <vt:lpstr>What a roadmap could look like</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CMAB Storyline</dc:title>
  <dc:creator>Greg Hirshman</dc:creator>
  <cp:lastModifiedBy>Karen Dapper</cp:lastModifiedBy>
  <cp:revision>924</cp:revision>
  <cp:lastPrinted>2012-09-21T02:03:54Z</cp:lastPrinted>
  <dcterms:created xsi:type="dcterms:W3CDTF">2012-09-11T01:50:33Z</dcterms:created>
  <dcterms:modified xsi:type="dcterms:W3CDTF">2013-05-08T22:01:13Z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livery Date">
    <vt:lpwstr>September 26, 2012</vt:lpwstr>
  </property>
  <property fmtid="{D5CDD505-2E9C-101B-9397-08002B2CF9AE}" pid="3" name="Event">
    <vt:lpwstr/>
  </property>
  <property fmtid="{D5CDD505-2E9C-101B-9397-08002B2CF9AE}" pid="4" name="Final">
    <vt:bool>false</vt:bool>
  </property>
  <property fmtid="{D5CDD505-2E9C-101B-9397-08002B2CF9AE}" pid="5" name="LastEditedOfficeVersion">
    <vt:lpwstr>Office2010</vt:lpwstr>
  </property>
  <property fmtid="{D5CDD505-2E9C-101B-9397-08002B2CF9AE}" pid="6" name="NXPowerLiteLastOptimized">
    <vt:lpwstr>2505532</vt:lpwstr>
  </property>
  <property fmtid="{D5CDD505-2E9C-101B-9397-08002B2CF9AE}" pid="7" name="NXPowerLiteSettings">
    <vt:lpwstr>F7000400038000</vt:lpwstr>
  </property>
  <property fmtid="{D5CDD505-2E9C-101B-9397-08002B2CF9AE}" pid="8" name="NXPowerLiteVersion">
    <vt:lpwstr>D5.0.5</vt:lpwstr>
  </property>
  <property fmtid="{D5CDD505-2E9C-101B-9397-08002B2CF9AE}" pid="9" name="Office2003EditCount">
    <vt:lpwstr>2</vt:lpwstr>
  </property>
  <property fmtid="{D5CDD505-2E9C-101B-9397-08002B2CF9AE}" pid="10" name="Office2010EditCount">
    <vt:lpwstr>3</vt:lpwstr>
  </property>
  <property fmtid="{D5CDD505-2E9C-101B-9397-08002B2CF9AE}" pid="11" name="Title">
    <vt:lpwstr>CMAB Storyline</vt:lpwstr>
  </property>
  <property fmtid="{D5CDD505-2E9C-101B-9397-08002B2CF9AE}" pid="12" name="docid">
    <vt:lpwstr/>
  </property>
  <property fmtid="{D5CDD505-2E9C-101B-9397-08002B2CF9AE}" pid="13" name="Office2010WasSaved">
    <vt:lpwstr>1</vt:lpwstr>
  </property>
</Properties>
</file>